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theme+xml" PartName="/ppt/theme/theme3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Default ContentType="image/x-wmf" Extension="wmf"/>
  <Override ContentType="application/vnd.openxmlformats-officedocument.presentationml.slideLayout+xml" PartName="/ppt/slideLayouts/slideLayout26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3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Layout+xml" PartName="/ppt/slideLayouts/slideLayout29.xml"/>
  <Override ContentType="application/vnd.openxmlformats-officedocument.theme+xml" PartName="/ppt/theme/theme4.xml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27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5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32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  <p:sldMasterId id="2147483668" r:id="rId3"/>
  </p:sldMasterIdLst>
  <p:notesMasterIdLst>
    <p:notesMasterId r:id="rId26"/>
  </p:notesMasterIdLst>
  <p:sldIdLst>
    <p:sldId id="256" r:id="rId4"/>
    <p:sldId id="260" r:id="rId5"/>
    <p:sldId id="258" r:id="rId6"/>
    <p:sldId id="280" r:id="rId7"/>
    <p:sldId id="281" r:id="rId8"/>
    <p:sldId id="282" r:id="rId9"/>
    <p:sldId id="262" r:id="rId10"/>
    <p:sldId id="283" r:id="rId11"/>
    <p:sldId id="284" r:id="rId12"/>
    <p:sldId id="285" r:id="rId13"/>
    <p:sldId id="267" r:id="rId14"/>
    <p:sldId id="287" r:id="rId15"/>
    <p:sldId id="288" r:id="rId16"/>
    <p:sldId id="289" r:id="rId17"/>
    <p:sldId id="290" r:id="rId18"/>
    <p:sldId id="291" r:id="rId19"/>
    <p:sldId id="274" r:id="rId20"/>
    <p:sldId id="292" r:id="rId21"/>
    <p:sldId id="293" r:id="rId22"/>
    <p:sldId id="295" r:id="rId23"/>
    <p:sldId id="294" r:id="rId24"/>
    <p:sldId id="279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7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B54BAE11-7B6B-4805-9444-9CFF0DCE77A8}" type="datetimeFigureOut">
              <a:rPr lang="ru-RU"/>
              <a:pPr>
                <a:defRPr/>
              </a:pPr>
              <a:t>04.03.2014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ECFF48DC-05AB-454A-A896-9442484CEB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8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round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3237869-AEDD-4657-B1A9-48701BE09F1C}" type="slidenum">
              <a:rPr lang="ru-RU" smtClean="0">
                <a:ea typeface="SimSun" pitchFamily="2" charset="-122"/>
                <a:cs typeface="Arial" charset="0"/>
              </a:rPr>
              <a:pPr/>
              <a:t>2</a:t>
            </a:fld>
            <a:endParaRPr lang="ru-RU" smtClean="0">
              <a:ea typeface="SimSun" pitchFamily="2" charset="-122"/>
              <a:cs typeface="Arial" charset="0"/>
            </a:endParaRPr>
          </a:p>
        </p:txBody>
      </p:sp>
      <p:sp>
        <p:nvSpPr>
          <p:cNvPr id="163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3475" y="677863"/>
            <a:ext cx="4591050" cy="34448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4813" cy="4114800"/>
          </a:xfrm>
          <a:noFill/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uk-U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8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round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B88C7D1-3C85-4325-AA49-0BA97E0640E0}" type="slidenum">
              <a:rPr lang="ru-RU" smtClean="0">
                <a:ea typeface="SimSun" pitchFamily="2" charset="-122"/>
                <a:cs typeface="Arial" charset="0"/>
              </a:rPr>
              <a:pPr/>
              <a:t>3</a:t>
            </a:fld>
            <a:endParaRPr lang="ru-RU" smtClean="0">
              <a:ea typeface="SimSun" pitchFamily="2" charset="-122"/>
              <a:cs typeface="Arial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3475" y="677863"/>
            <a:ext cx="4591050" cy="34448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4813" cy="4114800"/>
          </a:xfrm>
          <a:noFill/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Orange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6688" y="274638"/>
            <a:ext cx="1943100" cy="61785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4213" y="274638"/>
            <a:ext cx="5680075" cy="61785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61443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/>
            </a:p>
          </p:txBody>
        </p:sp>
        <p:sp>
          <p:nvSpPr>
            <p:cNvPr id="61444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/>
            </a:p>
          </p:txBody>
        </p:sp>
        <p:sp>
          <p:nvSpPr>
            <p:cNvPr id="61445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/>
            </a:p>
          </p:txBody>
        </p:sp>
        <p:grpSp>
          <p:nvGrpSpPr>
            <p:cNvPr id="61446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61447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61448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61449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61450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17" y="323"/>
                      <a:ext cx="1231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1451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57" y="376"/>
                      <a:ext cx="865" cy="2071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61452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1428"/>
                    <a:ext cx="168" cy="246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1453" name="Freeform 13"/>
                  <p:cNvSpPr>
                    <a:spLocks/>
                  </p:cNvSpPr>
                  <p:nvPr/>
                </p:nvSpPr>
                <p:spPr bwMode="auto">
                  <a:xfrm>
                    <a:off x="2595" y="741"/>
                    <a:ext cx="266" cy="521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1454" name="Freeform 14"/>
                  <p:cNvSpPr>
                    <a:spLocks/>
                  </p:cNvSpPr>
                  <p:nvPr/>
                </p:nvSpPr>
                <p:spPr bwMode="auto">
                  <a:xfrm>
                    <a:off x="2672" y="1593"/>
                    <a:ext cx="392" cy="340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1455" name="Freeform 15"/>
                  <p:cNvSpPr>
                    <a:spLocks/>
                  </p:cNvSpPr>
                  <p:nvPr/>
                </p:nvSpPr>
                <p:spPr bwMode="auto">
                  <a:xfrm>
                    <a:off x="2412" y="1929"/>
                    <a:ext cx="151" cy="558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1456" name="Freeform 16"/>
                  <p:cNvSpPr>
                    <a:spLocks/>
                  </p:cNvSpPr>
                  <p:nvPr/>
                </p:nvSpPr>
                <p:spPr bwMode="auto">
                  <a:xfrm>
                    <a:off x="1907" y="1589"/>
                    <a:ext cx="392" cy="253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1457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0"/>
                    <a:ext cx="238" cy="386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pic>
              <p:nvPicPr>
                <p:cNvPr id="61458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59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60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61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62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63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64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65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grpSp>
            <p:nvGrpSpPr>
              <p:cNvPr id="61466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61467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68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69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70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71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72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73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74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75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76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77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78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79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80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81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82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83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84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1485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61486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87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88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89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90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91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92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93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94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/>
            </a:p>
          </p:txBody>
        </p:sp>
        <p:sp>
          <p:nvSpPr>
            <p:cNvPr id="61495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96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kumimoji="1" lang="ru-RU"/>
            </a:p>
          </p:txBody>
        </p:sp>
      </p:grpSp>
      <p:sp>
        <p:nvSpPr>
          <p:cNvPr id="61497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498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499" name="Rectangle 5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1DA4CB48-0FE7-4746-9034-6E19D8223502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61500" name="Rectangle 6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1501" name="Rectangle 6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B9355F8-54E4-4137-9253-E5058B61C2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BBFF5A-7CE3-47ED-B0A6-561CFEB07844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5F80F7-8155-4E31-AFDB-38524BD131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A1403F-E252-4B0C-9219-B2EA4B86A2EB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ECD0EE-2DD5-47FC-A14E-77F92A354F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928E65-0282-43D2-8A68-534581333385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0215CE-E9F1-44F4-AEF7-0BAD0AB54D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F76D07-F6EA-4747-B752-9B912844C3C8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DD2991-0D8C-412A-B05D-C0CD7DCBFB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E334C8-333C-4EF7-84F9-9ACF188D5E03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8C23AA-172D-44BC-AF8E-D3817B59E8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AFBEC6-402E-453D-9D6D-51262B47A6E6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E55E0-50C6-4A89-B214-40221BC48A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718465-2834-4B5C-AFA0-01FFCAA4EFAF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631F52-9AB7-465F-8066-3561A44ADD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C99C4-EC1E-4692-9640-1EA962F38DE2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ACA260-7867-46C1-82A4-91B6890E21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4EF936-9E08-4296-87FF-4919E016622F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E0FACF-8FB8-4BC2-8B01-7E9C50E4B7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F0B687-DA40-4A39-853B-77D638D5E714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E65817-F4EA-4F3C-8D77-949151CA2F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645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1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1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1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1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453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45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4535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8C92FA02-ADD0-471C-AD81-AD37DE62F29C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64536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4537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4AFACCF-F31F-490F-958E-ECFF54216C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267640-6D01-44E9-9E56-80B46E1E89E3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57CBE-956E-4F1D-A8A0-25134B4103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0999E1-955D-4244-9913-C437386F5ACB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65D90A-7A60-4909-8722-FA54D3586B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B45A79-3DFE-47B9-941D-2302F5BFF94E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F3C4B0-A8F3-48C2-AB2E-E68D5EF8EB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A2F5ED-7C0E-4D3C-9793-BB665E2A66C2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47A59-26C3-4C9F-8A45-1FCB05DB6A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D3A891-0DA1-43CF-A049-B5A88ACADFC0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B58B52-ACF6-4E99-940D-D3E9DC0E73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B4E345-FBDA-4D0E-9C01-BC90FDB7381F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2B75EE-DCE1-4BEB-A66D-2F7D9CB531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D3F214-E54A-4934-9862-01DA4E715FF1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3EC9F4-FA62-4164-9CBB-6CB77BF102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624324-1795-45FF-8D1F-6AA4C33CFBCE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116151-88D1-48E7-B93E-9C8A64365E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034D26-960E-421D-A518-10645713A4DF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111FF0-D7D6-4AF5-AC66-0C514FA5E3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FAC720-DB21-4CA5-AE92-4384FEE762EC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D33F1F-AC90-42B6-9611-7B44655028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4213" y="1600200"/>
            <a:ext cx="3811587" cy="4852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1588" cy="4852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w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Orange-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274638"/>
            <a:ext cx="77755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600200"/>
            <a:ext cx="7775575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79" r:id="rId2"/>
    <p:sldLayoutId id="2147483678" r:id="rId3"/>
    <p:sldLayoutId id="2147483677" r:id="rId4"/>
    <p:sldLayoutId id="2147483676" r:id="rId5"/>
    <p:sldLayoutId id="2147483675" r:id="rId6"/>
    <p:sldLayoutId id="2147483674" r:id="rId7"/>
    <p:sldLayoutId id="2147483673" r:id="rId8"/>
    <p:sldLayoutId id="2147483672" r:id="rId9"/>
    <p:sldLayoutId id="2147483671" r:id="rId10"/>
    <p:sldLayoutId id="214748367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 i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 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 i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 i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 i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 i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 i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 i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 i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 i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8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60419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/>
            </a:p>
          </p:txBody>
        </p:sp>
        <p:sp>
          <p:nvSpPr>
            <p:cNvPr id="60420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/>
            </a:p>
          </p:txBody>
        </p:sp>
        <p:sp>
          <p:nvSpPr>
            <p:cNvPr id="60421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/>
            </a:p>
          </p:txBody>
        </p:sp>
        <p:grpSp>
          <p:nvGrpSpPr>
            <p:cNvPr id="60422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60423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60424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60425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60426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17" y="323"/>
                      <a:ext cx="1231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0427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57" y="376"/>
                      <a:ext cx="865" cy="2071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60428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1428"/>
                    <a:ext cx="168" cy="246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0429" name="Freeform 13"/>
                  <p:cNvSpPr>
                    <a:spLocks/>
                  </p:cNvSpPr>
                  <p:nvPr/>
                </p:nvSpPr>
                <p:spPr bwMode="auto">
                  <a:xfrm>
                    <a:off x="2595" y="741"/>
                    <a:ext cx="266" cy="521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0430" name="Freeform 14"/>
                  <p:cNvSpPr>
                    <a:spLocks/>
                  </p:cNvSpPr>
                  <p:nvPr/>
                </p:nvSpPr>
                <p:spPr bwMode="auto">
                  <a:xfrm>
                    <a:off x="2672" y="1593"/>
                    <a:ext cx="392" cy="340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0431" name="Freeform 15"/>
                  <p:cNvSpPr>
                    <a:spLocks/>
                  </p:cNvSpPr>
                  <p:nvPr/>
                </p:nvSpPr>
                <p:spPr bwMode="auto">
                  <a:xfrm>
                    <a:off x="2412" y="1929"/>
                    <a:ext cx="151" cy="558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0432" name="Freeform 16"/>
                  <p:cNvSpPr>
                    <a:spLocks/>
                  </p:cNvSpPr>
                  <p:nvPr/>
                </p:nvSpPr>
                <p:spPr bwMode="auto">
                  <a:xfrm>
                    <a:off x="1907" y="1589"/>
                    <a:ext cx="392" cy="253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0433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0"/>
                    <a:ext cx="238" cy="386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pic>
              <p:nvPicPr>
                <p:cNvPr id="60434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35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36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37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38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39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40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41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grpSp>
            <p:nvGrpSpPr>
              <p:cNvPr id="60442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60443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44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45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46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47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48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49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50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51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52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53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54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55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56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57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58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59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60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0461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60462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463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464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465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4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466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4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467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468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469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470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/>
            </a:p>
          </p:txBody>
        </p:sp>
        <p:sp>
          <p:nvSpPr>
            <p:cNvPr id="60471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472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kumimoji="1" lang="ru-RU"/>
            </a:p>
          </p:txBody>
        </p:sp>
      </p:grpSp>
      <p:sp>
        <p:nvSpPr>
          <p:cNvPr id="60473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0474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0475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9A6B6DC2-9FA9-4C1B-BD29-76F0D3AC5C52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60476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60477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FBA3CD9C-2944-421C-B82F-BF9D3E17FA8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5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80000"/>
        <a:buBlip>
          <a:blip r:embed="rId16"/>
        </a:buBlip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7"/>
        </a:buBlip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90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6349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2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3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4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5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6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7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8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499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0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1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5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6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508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3509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351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351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78A75359-7A3D-42C0-83E5-8F3CBB922AD4}" type="datetimeFigureOut">
              <a:rPr lang="ru-RU"/>
              <a:pPr/>
              <a:t>04.03.2014</a:t>
            </a:fld>
            <a:endParaRPr lang="ru-RU"/>
          </a:p>
        </p:txBody>
      </p:sp>
      <p:sp>
        <p:nvSpPr>
          <p:cNvPr id="6351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351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1983E438-395E-47FD-B9BF-F319B23B915A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547664" y="1484784"/>
            <a:ext cx="6048672" cy="3816424"/>
          </a:xfrm>
          <a:noFill/>
        </p:spPr>
        <p:txBody>
          <a:bodyPr>
            <a:prstTxWarp prst="textPlain">
              <a:avLst>
                <a:gd name="adj" fmla="val 49975"/>
              </a:avLst>
            </a:prstTxWarp>
          </a:bodyPr>
          <a:lstStyle/>
          <a:p>
            <a:pPr algn="ctr">
              <a:defRPr/>
            </a:pPr>
            <a:r>
              <a:rPr lang="uk-UA" sz="2400" b="1" i="1" dirty="0">
                <a:ln>
                  <a:solidFill>
                    <a:srgbClr val="C00000"/>
                  </a:solidFill>
                </a:ln>
                <a:solidFill>
                  <a:schemeClr val="accent4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Музей </a:t>
            </a:r>
            <a:br>
              <a:rPr lang="uk-UA" sz="2400" b="1" i="1" dirty="0">
                <a:ln>
                  <a:solidFill>
                    <a:srgbClr val="C00000"/>
                  </a:solidFill>
                </a:ln>
                <a:solidFill>
                  <a:schemeClr val="accent4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uk-UA" sz="2400" b="1" i="1" dirty="0">
                <a:ln>
                  <a:solidFill>
                    <a:srgbClr val="C00000"/>
                  </a:solidFill>
                </a:ln>
                <a:solidFill>
                  <a:schemeClr val="accent4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Дунковицької </a:t>
            </a:r>
            <a:br>
              <a:rPr lang="uk-UA" sz="2400" b="1" i="1" dirty="0">
                <a:ln>
                  <a:solidFill>
                    <a:srgbClr val="C00000"/>
                  </a:solidFill>
                </a:ln>
                <a:solidFill>
                  <a:schemeClr val="accent4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</a:br>
            <a:r>
              <a:rPr lang="uk-UA" sz="2400" b="1" i="1" dirty="0">
                <a:ln>
                  <a:solidFill>
                    <a:srgbClr val="C00000"/>
                  </a:solidFill>
                </a:ln>
                <a:solidFill>
                  <a:schemeClr val="accent4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ЗОШ І -ІІ СТ.</a:t>
            </a:r>
            <a:endParaRPr lang="ru-RU" sz="2400" b="1" i="1" dirty="0">
              <a:ln>
                <a:solidFill>
                  <a:srgbClr val="C00000"/>
                </a:solidFill>
              </a:ln>
              <a:solidFill>
                <a:schemeClr val="accent4">
                  <a:lumMod val="95000"/>
                  <a:lumOff val="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4213" y="0"/>
            <a:ext cx="8208962" cy="2420938"/>
          </a:xfrm>
        </p:spPr>
        <p:txBody>
          <a:bodyPr/>
          <a:lstStyle/>
          <a:p>
            <a:r>
              <a:rPr lang="uk-UA" sz="2000" i="1">
                <a:solidFill>
                  <a:srgbClr val="C00000"/>
                </a:solidFill>
                <a:cs typeface="Times New Roman" pitchFamily="18" charset="0"/>
              </a:rPr>
              <a:t> Наш музей має площу 24 квадратні метри. Структурно він складається з трьох розділів і в ньому представлено 130 експонатів.</a:t>
            </a:r>
            <a:br>
              <a:rPr lang="uk-UA" sz="2000" i="1">
                <a:solidFill>
                  <a:srgbClr val="C00000"/>
                </a:solidFill>
                <a:cs typeface="Times New Roman" pitchFamily="18" charset="0"/>
              </a:rPr>
            </a:br>
            <a:r>
              <a:rPr lang="uk-UA" sz="2000" i="1">
                <a:solidFill>
                  <a:srgbClr val="C00000"/>
                </a:solidFill>
                <a:cs typeface="Times New Roman" pitchFamily="18" charset="0"/>
              </a:rPr>
              <a:t> Заснований в 2007 році на основі зібраних пам’яток, які збереглися в нашому селі.</a:t>
            </a:r>
            <a:br>
              <a:rPr lang="uk-UA" sz="2000" i="1">
                <a:solidFill>
                  <a:srgbClr val="C00000"/>
                </a:solidFill>
                <a:cs typeface="Times New Roman" pitchFamily="18" charset="0"/>
              </a:rPr>
            </a:br>
            <a:r>
              <a:rPr lang="uk-UA" sz="2000" i="1">
                <a:solidFill>
                  <a:srgbClr val="C00000"/>
                </a:solidFill>
                <a:cs typeface="Times New Roman" pitchFamily="18" charset="0"/>
              </a:rPr>
              <a:t>Він знаходиться в невеличкому приміщенні і складається з декількох частин.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290763"/>
            <a:ext cx="3673475" cy="4392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290763"/>
            <a:ext cx="3240087" cy="43783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24313" y="2741613"/>
            <a:ext cx="1143000" cy="1333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500" y="4075113"/>
            <a:ext cx="1143000" cy="1333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500" y="5349875"/>
            <a:ext cx="1143000" cy="1333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24313" y="1624013"/>
            <a:ext cx="1143000" cy="1333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rrowheads="1" noChangeAspect="1"/>
          </p:cNvPicPr>
          <p:nvPr/>
        </p:nvPicPr>
        <p:blipFill>
          <a:blip cstate="print" r:embed="rId2">
            <a:extLst/>
          </a:blip>
          <a:srcRect b="6"/>
          <a:stretch>
            <a:fillRect/>
          </a:stretch>
        </p:blipFill>
        <p:spPr bwMode="auto">
          <a:xfrm>
            <a:off x="1050702" y="839831"/>
            <a:ext cx="5616624" cy="473551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457200" y="1435100"/>
            <a:ext cx="3394075" cy="4691063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uk-UA" sz="2800">
                <a:cs typeface="Times New Roman" pitchFamily="18" charset="0"/>
              </a:rPr>
              <a:t>Для використання праски потрібно було насипати в середину гарячі вуглинки. Такі праски використовувалися до 50-х років минулого століття.</a:t>
            </a:r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3968" y="22103"/>
            <a:ext cx="4171698" cy="5853113"/>
          </a:xfrm>
          <a:effectLst>
            <a:softEdge rad="112500"/>
          </a:effectLst>
        </p:spPr>
      </p:pic>
      <p:grpSp>
        <p:nvGrpSpPr>
          <p:cNvPr id="27651" name="Group 1"/>
          <p:cNvGrpSpPr>
            <a:grpSpLocks/>
          </p:cNvGrpSpPr>
          <p:nvPr/>
        </p:nvGrpSpPr>
        <p:grpSpPr bwMode="auto">
          <a:xfrm>
            <a:off x="4284663" y="3068638"/>
            <a:ext cx="4391025" cy="5749925"/>
            <a:chOff x="119" y="-12"/>
            <a:chExt cx="2914" cy="589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9" y="-12"/>
              <a:ext cx="2915" cy="589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7654" name="Text Box 3"/>
            <p:cNvSpPr txBox="1">
              <a:spLocks noChangeArrowheads="1"/>
            </p:cNvSpPr>
            <p:nvPr/>
          </p:nvSpPr>
          <p:spPr bwMode="auto">
            <a:xfrm>
              <a:off x="119" y="-12"/>
              <a:ext cx="2915" cy="589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sp>
        <p:nvSpPr>
          <p:cNvPr id="27652" name="WordArt 8"/>
          <p:cNvSpPr>
            <a:spLocks noChangeArrowheads="1" noChangeShapeType="1" noTextEdit="1"/>
          </p:cNvSpPr>
          <p:nvPr/>
        </p:nvSpPr>
        <p:spPr bwMode="auto">
          <a:xfrm>
            <a:off x="1258888" y="188913"/>
            <a:ext cx="2809875" cy="14160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Залізна праска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idx="4294967295" type="title"/>
          </p:nvPr>
        </p:nvSpPr>
        <p:spPr>
          <a:xfrm>
            <a:off x="684213" y="115888"/>
            <a:ext cx="8280400" cy="2376487"/>
          </a:xfrm>
        </p:spPr>
        <p:txBody>
          <a:bodyPr/>
          <a:lstStyle/>
          <a:p>
            <a:r>
              <a:rPr lang="uk-UA" sz="3600">
                <a:cs charset="0" pitchFamily="18" typeface="Times New Roman"/>
              </a:rPr>
              <a:t>В нашому музеї також представлена швейна машина </a:t>
            </a:r>
            <a:r>
              <a:rPr lang="en-US" sz="3600">
                <a:cs charset="0" pitchFamily="18" typeface="Times New Roman"/>
              </a:rPr>
              <a:t>Zinger</a:t>
            </a:r>
            <a:r>
              <a:rPr lang="uk-UA" sz="3600">
                <a:cs charset="0" pitchFamily="18" typeface="Times New Roman"/>
              </a:rPr>
              <a:t>.</a:t>
            </a:r>
            <a:br>
              <a:rPr lang="uk-UA" sz="3600">
                <a:cs charset="0" pitchFamily="18" typeface="Times New Roman"/>
              </a:rPr>
            </a:br>
            <a:r>
              <a:rPr lang="uk-UA" sz="3600">
                <a:cs charset="0" pitchFamily="18" typeface="Times New Roman"/>
              </a:rPr>
              <a:t>Колись це була найпопулярніша машинка для шиття в нашому селі.</a:t>
            </a:r>
          </a:p>
        </p:txBody>
      </p:sp>
      <p:pic>
        <p:nvPicPr>
          <p:cNvPr id="3" name="Picture 1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BEBA8EAE-BF5A-486C-A8C5-ECC9F3942E4B}"/>
            </a:extLst>
          </a:blip>
          <a:srcRect r="155"/>
          <a:stretch>
            <a:fillRect/>
          </a:stretch>
        </p:blipFill>
        <p:spPr bwMode="auto">
          <a:xfrm>
            <a:off x="3923928" y="2708920"/>
            <a:ext cx="3600847" cy="3959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BEBA8EAE-BF5A-486C-A8C5-ECC9F3942E4B}"/>
            </a:extLst>
          </a:blip>
          <a:srcRect b="132" r="97"/>
          <a:stretch/>
        </p:blipFill>
        <p:spPr bwMode="auto">
          <a:xfrm>
            <a:off x="364332" y="3212976"/>
            <a:ext cx="3249960" cy="2267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/>
              <a:t>Човник і бердо  з дерева</a:t>
            </a: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506" y="2139206"/>
            <a:ext cx="6912768" cy="4406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idx="4294967295" type="title"/>
          </p:nvPr>
        </p:nvSpPr>
        <p:spPr>
          <a:xfrm>
            <a:off x="684213" y="274638"/>
            <a:ext cx="7775575" cy="1714500"/>
          </a:xfrm>
        </p:spPr>
        <p:txBody>
          <a:bodyPr/>
          <a:lstStyle/>
          <a:p>
            <a:r>
              <a:rPr lang="uk-UA" sz="4000">
                <a:cs charset="0" pitchFamily="18" typeface="Times New Roman"/>
              </a:rPr>
              <a:t>У колекції  також представлені ничельниці,через які проходили нитки для ткання</a:t>
            </a:r>
            <a:endParaRPr lang="uk-UA">
              <a:cs charset="0" pitchFamily="18" typeface="Times New Roman"/>
            </a:endParaRPr>
          </a:p>
        </p:txBody>
      </p:sp>
      <p:pic>
        <p:nvPicPr>
          <p:cNvPr id="3" name="Picture 1"/>
          <p:cNvPicPr>
            <a:picLocks noChangeArrowheads="1" noChangeAspect="1"/>
          </p:cNvPicPr>
          <p:nvPr/>
        </p:nvPicPr>
        <p:blipFill>
          <a:blip cstate="print" r:embed="rId2"/>
          <a:srcRect b="63"/>
          <a:stretch>
            <a:fillRect/>
          </a:stretch>
        </p:blipFill>
        <p:spPr bwMode="auto">
          <a:xfrm>
            <a:off x="1475656" y="2276872"/>
            <a:ext cx="5327997" cy="4319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idx="4294967295" type="title"/>
          </p:nvPr>
        </p:nvSpPr>
        <p:spPr>
          <a:xfrm>
            <a:off x="684213" y="274638"/>
            <a:ext cx="7775575" cy="1714500"/>
          </a:xfrm>
        </p:spPr>
        <p:txBody>
          <a:bodyPr/>
          <a:lstStyle/>
          <a:p>
            <a:r>
              <a:rPr lang="uk-UA"/>
              <a:t>Дуже цікавим елементом є дерев’яне взуття, яке називають «Сабо»</a:t>
            </a:r>
          </a:p>
        </p:txBody>
      </p:sp>
      <p:pic>
        <p:nvPicPr>
          <p:cNvPr id="3" name="Picture 1"/>
          <p:cNvPicPr>
            <a:picLocks noChangeArrowheads="1" noChangeAspect="1"/>
          </p:cNvPicPr>
          <p:nvPr/>
        </p:nvPicPr>
        <p:blipFill rotWithShape="1">
          <a:blip cstate="print" r:embed="rId2"/>
          <a:srcRect b="84"/>
          <a:stretch/>
        </p:blipFill>
        <p:spPr bwMode="auto">
          <a:xfrm>
            <a:off x="1769806" y="2477728"/>
            <a:ext cx="5515897" cy="4085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K:\уголки\0_9896d_4ac9a313_L.png" id="31747" name="Рисунок 3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986848">
            <a:off x="2691607" y="4158456"/>
            <a:ext cx="2990850" cy="273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916113"/>
            <a:ext cx="7023100" cy="4273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2770" name="Рисунок 4" descr="K:\уголки\0_9895e_3a3aaedb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8116145">
            <a:off x="1063625" y="1738313"/>
            <a:ext cx="2454275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4213" y="274638"/>
            <a:ext cx="7775575" cy="3441700"/>
          </a:xfrm>
        </p:spPr>
        <p:txBody>
          <a:bodyPr/>
          <a:lstStyle/>
          <a:p>
            <a:r>
              <a:rPr lang="uk-UA" sz="2800">
                <a:cs typeface="Times New Roman" pitchFamily="18" charset="0"/>
              </a:rPr>
              <a:t>Вдалося віднайти давні документи, які стосуються подій другої світової війни.</a:t>
            </a:r>
            <a:br>
              <a:rPr lang="uk-UA" sz="2800">
                <a:cs typeface="Times New Roman" pitchFamily="18" charset="0"/>
              </a:rPr>
            </a:br>
            <a:r>
              <a:rPr lang="uk-UA" sz="2800">
                <a:cs typeface="Times New Roman" pitchFamily="18" charset="0"/>
              </a:rPr>
              <a:t>Зокрема, це повідомлення про смерть Мукачівського  єпископа Олександра Стойки,</a:t>
            </a:r>
            <a:br>
              <a:rPr lang="uk-UA" sz="2800">
                <a:cs typeface="Times New Roman" pitchFamily="18" charset="0"/>
              </a:rPr>
            </a:br>
            <a:r>
              <a:rPr lang="uk-UA" sz="2800">
                <a:cs typeface="Times New Roman" pitchFamily="18" charset="0"/>
              </a:rPr>
              <a:t>а також розписка першого  сільського голови, яка не вирізняється грамотністю.</a:t>
            </a:r>
            <a:br>
              <a:rPr lang="uk-UA" sz="2800">
                <a:cs typeface="Times New Roman" pitchFamily="18" charset="0"/>
              </a:rPr>
            </a:br>
            <a:r>
              <a:rPr lang="uk-UA" sz="2800">
                <a:cs typeface="Times New Roman" pitchFamily="18" charset="0"/>
              </a:rPr>
              <a:t/>
            </a:r>
            <a:br>
              <a:rPr lang="uk-UA" sz="2800">
                <a:cs typeface="Times New Roman" pitchFamily="18" charset="0"/>
              </a:rPr>
            </a:br>
            <a:endParaRPr lang="uk-UA" sz="2800">
              <a:cs typeface="Times New Roman" pitchFamily="18" charset="0"/>
            </a:endParaRPr>
          </a:p>
        </p:txBody>
      </p:sp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8262" y="3003748"/>
            <a:ext cx="5616624" cy="7328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5" name="Рисунок 3" descr="K:\уголки\0_9ba9e_964d4913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4652963"/>
            <a:ext cx="291147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Рисунок 4" descr="K:\уголки\0_9ba9e_964d4913_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2997200"/>
            <a:ext cx="28575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4213" y="274638"/>
            <a:ext cx="7775575" cy="2290762"/>
          </a:xfrm>
        </p:spPr>
        <p:txBody>
          <a:bodyPr/>
          <a:lstStyle/>
          <a:p>
            <a:r>
              <a:rPr lang="uk-UA" sz="4000">
                <a:cs typeface="Times New Roman" pitchFamily="18" charset="0"/>
              </a:rPr>
              <a:t>Дуже оригінальним документом є уривки зі шкільного твору географії кінця 19 ст.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25" y="2536825"/>
            <a:ext cx="4610100" cy="4144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4819" name="Рисунок 3" descr="K:\уголки\0_90fa4_5bf33388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071551">
            <a:off x="1412875" y="1973263"/>
            <a:ext cx="2662238" cy="239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Рисунок 4" descr="K:\уголки\0_90fa4_5bf33388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701162" flipH="1">
            <a:off x="4747419" y="4796632"/>
            <a:ext cx="1625600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1258888" y="1125538"/>
            <a:ext cx="6896100" cy="3436937"/>
          </a:xfrm>
          <a:prstGeom prst="rect">
            <a:avLst/>
          </a:prstGeom>
          <a:solidFill>
            <a:srgbClr val="FF9933"/>
          </a:solidFill>
          <a:ln w="57240">
            <a:solidFill>
              <a:srgbClr val="FF0066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marL="342900" indent="-339725" algn="ctr">
              <a:spcBef>
                <a:spcPts val="1000"/>
              </a:spcBef>
              <a:buSzPct val="7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uk-UA" sz="4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Ми вам раді, добрі люди,</a:t>
            </a:r>
          </a:p>
          <a:p>
            <a:pPr marL="342900" indent="-339725" algn="ctr">
              <a:spcBef>
                <a:spcPts val="1000"/>
              </a:spcBef>
              <a:buSzPct val="7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uk-UA" sz="4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І вітаєм щиро вас.</a:t>
            </a:r>
          </a:p>
          <a:p>
            <a:pPr marL="342900" indent="-339725" algn="ctr">
              <a:spcBef>
                <a:spcPts val="1000"/>
              </a:spcBef>
              <a:buSzPct val="7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uk-UA" sz="4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Та запрошуєм ласкаво</a:t>
            </a:r>
          </a:p>
          <a:p>
            <a:pPr marL="342900" indent="-339725" algn="ctr">
              <a:spcBef>
                <a:spcPts val="1000"/>
              </a:spcBef>
              <a:buSzPct val="7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uk-UA" sz="40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у музей шкільний до нас.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4076700"/>
            <a:ext cx="3159125" cy="2649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90"/>
                                          </p:val>
                                        </p:tav>
                                        <p:tav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0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4213" y="274638"/>
            <a:ext cx="7775575" cy="5241925"/>
          </a:xfrm>
        </p:spPr>
        <p:txBody>
          <a:bodyPr/>
          <a:lstStyle/>
          <a:p>
            <a:r>
              <a:rPr lang="uk-UA"/>
              <a:t>Буквар </a:t>
            </a:r>
            <a:br>
              <a:rPr lang="uk-UA"/>
            </a:br>
            <a:r>
              <a:rPr lang="uk-UA"/>
              <a:t>Михайла Врабеля першого видання,</a:t>
            </a:r>
            <a:br>
              <a:rPr lang="uk-UA"/>
            </a:br>
            <a:r>
              <a:rPr lang="uk-UA"/>
              <a:t>який ви не знайдете в жодному музеї Іршавщини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4213" y="274638"/>
            <a:ext cx="8280400" cy="2146300"/>
          </a:xfrm>
        </p:spPr>
        <p:txBody>
          <a:bodyPr/>
          <a:lstStyle/>
          <a:p>
            <a:r>
              <a:rPr lang="uk-UA" sz="4000">
                <a:cs typeface="Times New Roman" pitchFamily="18" charset="0"/>
              </a:rPr>
              <a:t>Найціннішим у нашому історико – краєзнавчому музеї є «Євангеліє» 1764 року</a:t>
            </a:r>
          </a:p>
        </p:txBody>
      </p:sp>
      <p:pic>
        <p:nvPicPr>
          <p:cNvPr id="3686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2420938"/>
            <a:ext cx="5500687" cy="8372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1116013" y="1341438"/>
            <a:ext cx="7342187" cy="4895850"/>
          </a:xfrm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400">
                <a:solidFill>
                  <a:srgbClr val="161645"/>
                </a:solidFill>
                <a:latin typeface="Times New Roman" pitchFamily="18" charset="0"/>
              </a:rPr>
              <a:t>На цьому  подорож</a:t>
            </a:r>
            <a:br>
              <a:rPr lang="ru-RU" sz="4400">
                <a:solidFill>
                  <a:srgbClr val="161645"/>
                </a:solidFill>
                <a:latin typeface="Times New Roman" pitchFamily="18" charset="0"/>
              </a:rPr>
            </a:br>
            <a:r>
              <a:rPr lang="ru-RU" sz="4400">
                <a:solidFill>
                  <a:srgbClr val="161645"/>
                </a:solidFill>
                <a:latin typeface="Times New Roman" pitchFamily="18" charset="0"/>
              </a:rPr>
              <a:t>до шкільного музею завершена </a:t>
            </a:r>
            <a:br>
              <a:rPr lang="ru-RU" sz="4400">
                <a:solidFill>
                  <a:srgbClr val="161645"/>
                </a:solidFill>
                <a:latin typeface="Times New Roman" pitchFamily="18" charset="0"/>
              </a:rPr>
            </a:br>
            <a:r>
              <a:rPr lang="ru-RU">
                <a:solidFill>
                  <a:srgbClr val="2715AB"/>
                </a:solidFill>
                <a:latin typeface="Times New Roman" pitchFamily="18" charset="0"/>
              </a:rPr>
              <a:t/>
            </a:r>
            <a:br>
              <a:rPr lang="ru-RU">
                <a:solidFill>
                  <a:srgbClr val="2715AB"/>
                </a:solidFill>
                <a:latin typeface="Times New Roman" pitchFamily="18" charset="0"/>
              </a:rPr>
            </a:br>
            <a:endParaRPr lang="ru-RU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4381500"/>
            <a:ext cx="3705225" cy="2476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4644008" y="692696"/>
            <a:ext cx="3329702" cy="5455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971600" y="692696"/>
            <a:ext cx="3672408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4213" y="274638"/>
            <a:ext cx="7991475" cy="1143000"/>
          </a:xfrm>
        </p:spPr>
        <p:txBody>
          <a:bodyPr/>
          <a:lstStyle/>
          <a:p>
            <a:r>
              <a:rPr lang="uk-UA" sz="5400">
                <a:solidFill>
                  <a:srgbClr val="C00000"/>
                </a:solidFill>
              </a:rPr>
              <a:t>Легенда про село Дунковиця</a:t>
            </a:r>
          </a:p>
        </p:txBody>
      </p:sp>
      <p:sp>
        <p:nvSpPr>
          <p:cNvPr id="19458" name="Объект 2"/>
          <p:cNvSpPr>
            <a:spLocks noGrp="1"/>
          </p:cNvSpPr>
          <p:nvPr>
            <p:ph idx="4294967295"/>
          </p:nvPr>
        </p:nvSpPr>
        <p:spPr>
          <a:xfrm>
            <a:off x="684213" y="1600200"/>
            <a:ext cx="8459787" cy="4852988"/>
          </a:xfrm>
        </p:spPr>
        <p:txBody>
          <a:bodyPr/>
          <a:lstStyle/>
          <a:p>
            <a:r>
              <a:rPr lang="uk-UA"/>
              <a:t>Колись, давним –давно, жили два брати – хащівники,які заснували село Дунковиця. В їх честь і названо  село.</a:t>
            </a:r>
          </a:p>
          <a:p>
            <a:r>
              <a:rPr lang="uk-UA"/>
              <a:t>Воно складається з двох частин: верхня - Дунковиця, нижня -Линковиця. Вперше село згадується в 1418 році під назвою Дунковиця.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/>
              <a:t>Наша школа знаходиться в центрі села</a:t>
            </a:r>
          </a:p>
        </p:txBody>
      </p:sp>
      <p:pic>
        <p:nvPicPr>
          <p:cNvPr id="4" name="Picture 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044575" y="1600200"/>
            <a:ext cx="7054850" cy="45307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 additive="repl"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 additive="repl"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6227763" cy="1427163"/>
          </a:xfrm>
        </p:spPr>
        <p:txBody>
          <a:bodyPr anchor="b"/>
          <a:lstStyle/>
          <a:p>
            <a:r>
              <a:rPr lang="uk-UA" sz="3200">
                <a:solidFill>
                  <a:srgbClr val="0070C0"/>
                </a:solidFill>
              </a:rPr>
              <a:t>Храм Святого Миколая Чудотворця</a:t>
            </a:r>
            <a:br>
              <a:rPr lang="uk-UA" sz="3200">
                <a:solidFill>
                  <a:srgbClr val="0070C0"/>
                </a:solidFill>
              </a:rPr>
            </a:br>
            <a:endParaRPr lang="uk-UA" sz="3200"/>
          </a:p>
        </p:txBody>
      </p:sp>
      <p:sp>
        <p:nvSpPr>
          <p:cNvPr id="21506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1768475"/>
            <a:ext cx="4897438" cy="5089525"/>
          </a:xfrm>
        </p:spPr>
        <p:txBody>
          <a:bodyPr/>
          <a:lstStyle/>
          <a:p>
            <a:pPr marL="0" indent="0" algn="ctr">
              <a:buFont typeface="Wingdings" pitchFamily="2" charset="2"/>
              <a:buNone/>
            </a:pPr>
            <a:r>
              <a:rPr lang="uk-UA" sz="3600">
                <a:solidFill>
                  <a:srgbClr val="C00000"/>
                </a:solidFill>
              </a:rPr>
              <a:t>Наш храм  є архітектурною пам’яткою, створеною</a:t>
            </a:r>
          </a:p>
          <a:p>
            <a:pPr marL="0" indent="0" algn="ctr">
              <a:buFont typeface="Wingdings" pitchFamily="2" charset="2"/>
              <a:buNone/>
            </a:pPr>
            <a:r>
              <a:rPr lang="uk-UA" sz="3600">
                <a:solidFill>
                  <a:srgbClr val="C00000"/>
                </a:solidFill>
              </a:rPr>
              <a:t> в 1856 році.</a:t>
            </a:r>
          </a:p>
          <a:p>
            <a:pPr marL="0" indent="0">
              <a:buFont typeface="Wingdings" pitchFamily="2" charset="2"/>
              <a:buNone/>
            </a:pPr>
            <a:endParaRPr lang="uk-UA" sz="1400"/>
          </a:p>
        </p:txBody>
      </p:sp>
      <p:pic>
        <p:nvPicPr>
          <p:cNvPr id="21507" name="Picture 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692150"/>
            <a:ext cx="4572000" cy="55451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830263" y="188913"/>
            <a:ext cx="7772400" cy="1470025"/>
          </a:xfrm>
        </p:spPr>
        <p:txBody>
          <a:bodyPr/>
          <a:lstStyle/>
          <a:p>
            <a:r>
              <a:rPr lang="ru-RU"/>
              <a:t>Історико – краєзнавчий </a:t>
            </a:r>
            <a:br>
              <a:rPr lang="ru-RU"/>
            </a:br>
            <a:r>
              <a:rPr lang="ru-RU"/>
              <a:t>музей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878626"/>
            <a:ext cx="5472559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74626" y="438244"/>
            <a:ext cx="6354966" cy="892581"/>
          </a:xfrm>
          <a:noFill/>
        </p:spPr>
        <p:txBody>
          <a:bodyPr/>
          <a:lstStyle/>
          <a:p>
            <a:pPr>
              <a:defRPr/>
            </a:pPr>
            <a:r>
              <a:rPr lang="uk-UA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Перший наш розділ:</a:t>
            </a:r>
            <a:br>
              <a:rPr lang="uk-UA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</a:br>
            <a:endParaRPr lang="uk-UA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23554" name="Group 1"/>
          <p:cNvGrpSpPr>
            <a:grpSpLocks/>
          </p:cNvGrpSpPr>
          <p:nvPr/>
        </p:nvGrpSpPr>
        <p:grpSpPr bwMode="auto">
          <a:xfrm>
            <a:off x="1331913" y="1484313"/>
            <a:ext cx="6315075" cy="5029200"/>
            <a:chOff x="269" y="227"/>
            <a:chExt cx="5183" cy="3831"/>
          </a:xfrm>
        </p:grpSpPr>
        <p:pic>
          <p:nvPicPr>
            <p:cNvPr id="2355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69" y="227"/>
              <a:ext cx="5184" cy="383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23559" name="Text Box 3"/>
            <p:cNvSpPr txBox="1">
              <a:spLocks noChangeArrowheads="1"/>
            </p:cNvSpPr>
            <p:nvPr/>
          </p:nvSpPr>
          <p:spPr bwMode="auto">
            <a:xfrm>
              <a:off x="269" y="227"/>
              <a:ext cx="5184" cy="383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</p:grpSp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349625" y="981075"/>
            <a:ext cx="3889375" cy="1655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713" y="1557338"/>
            <a:ext cx="5200650" cy="1857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" name="Прямоугольник 8" descr="В ньому представлено 20 експонатів"/>
          <p:cNvSpPr/>
          <p:nvPr/>
        </p:nvSpPr>
        <p:spPr>
          <a:xfrm>
            <a:off x="937743" y="5903634"/>
            <a:ext cx="71297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 в ньому представлено 20 експонатів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ъект 2"/>
          <p:cNvSpPr>
            <a:spLocks noGrp="1"/>
          </p:cNvSpPr>
          <p:nvPr>
            <p:ph idx="4294967295"/>
          </p:nvPr>
        </p:nvSpPr>
        <p:spPr>
          <a:xfrm>
            <a:off x="900113" y="836613"/>
            <a:ext cx="7993062" cy="4852987"/>
          </a:xfrm>
        </p:spPr>
        <p:txBody>
          <a:bodyPr/>
          <a:lstStyle/>
          <a:p>
            <a:r>
              <a:rPr lang="uk-UA"/>
              <a:t>Найунікальнішою пам’яткою є камінь первісної людини зі стоянки села Королева – найдавнішої стоянки в Європі. </a:t>
            </a:r>
          </a:p>
          <a:p>
            <a:r>
              <a:rPr lang="uk-UA"/>
              <a:t>У цій колекції також зібрано різні побутові речі, які використовували наші предки.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rang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Кимоно">
  <a:themeElements>
    <a:clrScheme name="Кимоно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Кимоно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имоно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Arial"/>
      </a:majorFont>
      <a:minorFont>
        <a:latin typeface="Times New Roman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Orange</Template>
  <TotalTime>235</TotalTime>
  <Words>278</Words>
  <Application>Microsoft Office PowerPoint</Application>
  <PresentationFormat>Экран (4:3)</PresentationFormat>
  <Paragraphs>27</Paragraphs>
  <Slides>22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Calibri</vt:lpstr>
      <vt:lpstr>Times New Roman</vt:lpstr>
      <vt:lpstr>Wingdings</vt:lpstr>
      <vt:lpstr>SimSun</vt:lpstr>
      <vt:lpstr>Orange</vt:lpstr>
      <vt:lpstr>Orange</vt:lpstr>
      <vt:lpstr>Кимоно</vt:lpstr>
      <vt:lpstr>Клен</vt:lpstr>
      <vt:lpstr>Слайд 1</vt:lpstr>
      <vt:lpstr>Слайд 2</vt:lpstr>
      <vt:lpstr>Слайд 3</vt:lpstr>
      <vt:lpstr>Легенда про село Дунковиця</vt:lpstr>
      <vt:lpstr>Наша школа знаходиться в центрі села</vt:lpstr>
      <vt:lpstr>Храм Святого Миколая Чудотворця </vt:lpstr>
      <vt:lpstr>Історико – краєзнавчий  музей</vt:lpstr>
      <vt:lpstr>Слайд 8</vt:lpstr>
      <vt:lpstr>Слайд 9</vt:lpstr>
      <vt:lpstr> Наш музей має площу 24 квадратні метри. Структурно він складається з трьох розділів і в ньому представлено 130 експонатів.  Заснований в 2007 році на основі зібраних пам’яток, які збереглися в нашому селі. Він знаходиться в невеличкому приміщенні і складається з декількох частин.</vt:lpstr>
      <vt:lpstr>Слайд 11</vt:lpstr>
      <vt:lpstr>Слайд 12</vt:lpstr>
      <vt:lpstr>В нашому музеї також представлена швейна машина Zinger. Колись це була найпопулярніша машинка для шиття в нашому селі.</vt:lpstr>
      <vt:lpstr>Човник і бердо  з дерева</vt:lpstr>
      <vt:lpstr>У колекції  також представлені ничельниці,через які проходили нитки для ткання</vt:lpstr>
      <vt:lpstr>Дуже цікавим елементом є дерев’яне взуття, яке називають «Сабо»</vt:lpstr>
      <vt:lpstr>Слайд 17</vt:lpstr>
      <vt:lpstr>Вдалося віднайти давні документи, які стосуються подій другої світової війни. Зокрема, це повідомлення про смерть Мукачівського  єпископа Олександра Стойки, а також розписка першого  сільського голови, яка не вирізняється грамотністю.  </vt:lpstr>
      <vt:lpstr>Дуже оригінальним документом є уривки зі шкільного твору географії кінця 19 ст.</vt:lpstr>
      <vt:lpstr>Буквар  Михайла Врабеля першого видання, який ви не знайдете в жодному музеї Іршавщини</vt:lpstr>
      <vt:lpstr>Найціннішим у нашому історико – краєзнавчому музеї є «Євангеліє» 1764 року</vt:lpstr>
      <vt:lpstr>На цьому  подорож до шкільного музею завершена  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dc:description>Презентации по культуре и искусству. Шаблоны PowerPoint http://freeppt.ru/</dc:description>
  <cp:lastModifiedBy>admin</cp:lastModifiedBy>
  <cp:revision>26</cp:revision>
  <dcterms:created xsi:type="dcterms:W3CDTF">2006-12-31T20:20:57Z</dcterms:created>
  <dcterms:modified xsi:type="dcterms:W3CDTF">2014-03-04T12:55:49Z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6275291</vt:lpwstr>
  </property>
  <property fmtid="{D5CDD505-2E9C-101B-9397-08002B2CF9AE}" name="NXPowerLiteVersion" pid="3">
    <vt:lpwstr>D4.1.4</vt:lpwstr>
  </property>
</Properties>
</file>