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58" r:id="rId3"/>
    <p:sldId id="296" r:id="rId4"/>
    <p:sldId id="260" r:id="rId5"/>
    <p:sldId id="287" r:id="rId6"/>
    <p:sldId id="288" r:id="rId7"/>
    <p:sldId id="293" r:id="rId8"/>
    <p:sldId id="285" r:id="rId9"/>
    <p:sldId id="284" r:id="rId10"/>
    <p:sldId id="289" r:id="rId11"/>
    <p:sldId id="290" r:id="rId12"/>
    <p:sldId id="261" r:id="rId13"/>
    <p:sldId id="262" r:id="rId14"/>
    <p:sldId id="266" r:id="rId15"/>
    <p:sldId id="263" r:id="rId16"/>
    <p:sldId id="264" r:id="rId17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EBBBCC-DAD2-459C-BE2E-F6DE35CF9A28}" styleName="Темный стиль 2 - акцент 3/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24.10.2014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2.xml.rels><?xml version="1.0" encoding="UTF-8" standalone="yes" ?><Relationships xmlns="http://schemas.openxmlformats.org/package/2006/relationships"><Relationship Id="rId3" Target="../media/image7.png" Type="http://schemas.openxmlformats.org/officeDocument/2006/relationships/image"/><Relationship Id="rId2" Target="../media/image58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0.jpeg" Type="http://schemas.openxmlformats.org/officeDocument/2006/relationships/image"/><Relationship Id="rId5" Target="../media/hdphoto2.wdp" Type="http://schemas.microsoft.com/office/2007/relationships/hdphoto"/><Relationship Id="rId4" Target="../media/image59.jpeg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8" Target="../media/image67.png" Type="http://schemas.openxmlformats.org/officeDocument/2006/relationships/image"/><Relationship Id="rId3" Target="../media/image62.jpeg" Type="http://schemas.openxmlformats.org/officeDocument/2006/relationships/image"/><Relationship Id="rId7" Target="../media/image66.jpeg" Type="http://schemas.openxmlformats.org/officeDocument/2006/relationships/image"/><Relationship Id="rId2" Target="../media/image61.pn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65.jpeg" Type="http://schemas.openxmlformats.org/officeDocument/2006/relationships/image"/><Relationship Id="rId11" Target="../media/image7.png" Type="http://schemas.openxmlformats.org/officeDocument/2006/relationships/image"/><Relationship Id="rId5" Target="../media/image64.jpeg" Type="http://schemas.openxmlformats.org/officeDocument/2006/relationships/image"/><Relationship Id="rId10" Target="../media/image69.png" Type="http://schemas.openxmlformats.org/officeDocument/2006/relationships/image"/><Relationship Id="rId4" Target="../media/image63.jpeg" Type="http://schemas.openxmlformats.org/officeDocument/2006/relationships/image"/><Relationship Id="rId9" Target="../media/image68.pn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jpeg"/><Relationship Id="rId3" Type="http://schemas.openxmlformats.org/officeDocument/2006/relationships/image" Target="../media/image71.jpeg"/><Relationship Id="rId7" Type="http://schemas.openxmlformats.org/officeDocument/2006/relationships/image" Target="../media/image7.pn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7.jpeg"/><Relationship Id="rId7" Type="http://schemas.openxmlformats.org/officeDocument/2006/relationships/image" Target="../media/image79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78.jpeg"/><Relationship Id="rId4" Type="http://schemas.microsoft.com/office/2007/relationships/hdphoto" Target="../media/hdphoto3.wdp"/><Relationship Id="rId9" Type="http://schemas.openxmlformats.org/officeDocument/2006/relationships/image" Target="../media/image7.png"/></Relationships>
</file>

<file path=ppt/slides/_rels/slide16.xml.rels><?xml version="1.0" encoding="UTF-8" standalone="yes" ?><Relationships xmlns="http://schemas.openxmlformats.org/package/2006/relationships"><Relationship Id="rId3" Target="../media/image81.jpeg" Type="http://schemas.openxmlformats.org/officeDocument/2006/relationships/image"/><Relationship Id="rId2" Target="../media/image7.pn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82.gif" Type="http://schemas.openxmlformats.org/officeDocument/2006/relationships/image"/></Relationships>
</file>

<file path=ppt/slides/_rels/slide2.xml.rels><?xml version="1.0" encoding="UTF-8" standalone="yes" ?><Relationships xmlns="http://schemas.openxmlformats.org/package/2006/relationships"><Relationship Id="rId3" Target="../media/image5.jpeg" Type="http://schemas.openxmlformats.org/officeDocument/2006/relationships/image"/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7.png" Type="http://schemas.openxmlformats.org/officeDocument/2006/relationships/image"/><Relationship Id="rId5" Target="../media/image6.jpeg" Type="http://schemas.openxmlformats.org/officeDocument/2006/relationships/image"/><Relationship Id="rId4" Target="../media/hdphoto1.wdp" Type="http://schemas.microsoft.com/office/2007/relationships/hdphoto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11" Type="http://schemas.openxmlformats.org/officeDocument/2006/relationships/image" Target="../media/image16.png"/><Relationship Id="rId5" Type="http://schemas.openxmlformats.org/officeDocument/2006/relationships/image" Target="../media/image11.jpeg"/><Relationship Id="rId10" Type="http://schemas.openxmlformats.org/officeDocument/2006/relationships/image" Target="../media/image15.png"/><Relationship Id="rId4" Type="http://schemas.openxmlformats.org/officeDocument/2006/relationships/image" Target="../media/image10.jpe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gif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_rels/slide8.xml.rels><?xml version="1.0" encoding="UTF-8" standalone="yes" ?><Relationships xmlns="http://schemas.openxmlformats.org/package/2006/relationships"><Relationship Id="rId8" Target="../media/image44.jpeg" Type="http://schemas.openxmlformats.org/officeDocument/2006/relationships/image"/><Relationship Id="rId3" Target="../media/image39.jpeg" Type="http://schemas.openxmlformats.org/officeDocument/2006/relationships/image"/><Relationship Id="rId7" Target="../media/image43.jpeg" Type="http://schemas.openxmlformats.org/officeDocument/2006/relationships/image"/><Relationship Id="rId2" Target="../media/image7.pn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42.jpeg" Type="http://schemas.openxmlformats.org/officeDocument/2006/relationships/image"/><Relationship Id="rId5" Target="../media/image41.jpeg" Type="http://schemas.openxmlformats.org/officeDocument/2006/relationships/image"/><Relationship Id="rId10" Target="../media/image46.jpeg" Type="http://schemas.openxmlformats.org/officeDocument/2006/relationships/image"/><Relationship Id="rId4" Target="../media/image40.jpeg" Type="http://schemas.openxmlformats.org/officeDocument/2006/relationships/image"/><Relationship Id="rId9" Target="../media/image45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Фото\школа\DSC_0440.JPG" id="9" name="Рисунок 8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"/>
          <a:stretch/>
        </p:blipFill>
        <p:spPr bwMode="auto">
          <a:xfrm>
            <a:off x="1475656" y="3115323"/>
            <a:ext cx="6541799" cy="1741989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dir="t" rig="threePt"/>
          </a:scene3d>
          <a:sp3d>
            <a:bevelT prst="coolSlant" w="165100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5292080" y="5052545"/>
            <a:ext cx="4248472" cy="1112759"/>
          </a:xfrm>
          <a:ln w="28575">
            <a:solidFill>
              <a:schemeClr val="bg2">
                <a:lumMod val="50000"/>
              </a:schemeClr>
            </a:solidFill>
            <a:prstDash val="solid"/>
          </a:ln>
          <a:scene3d>
            <a:camera prst="perspectiveContrastingRightFacing"/>
            <a:lightRig dir="t" rig="threePt"/>
          </a:scene3d>
        </p:spPr>
        <p:txBody>
          <a:bodyPr>
            <a:normAutofit fontScale="70000" lnSpcReduction="20000"/>
          </a:bodyPr>
          <a:lstStyle/>
          <a:p>
            <a:pPr algn="ctr"/>
            <a:r>
              <a:rPr b="1" dirty="0" err="1" i="1" lang="ru-RU" smtClean="0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Творча</a:t>
            </a:r>
            <a:r>
              <a:rPr b="1" dirty="0" i="1" lang="ru-RU" smtClean="0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особистість</a:t>
            </a:r>
            <a:r>
              <a:rPr b="1" dirty="0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повинна </a:t>
            </a:r>
            <a:r>
              <a:rPr b="1" dirty="0" err="1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працювати</a:t>
            </a:r>
            <a:r>
              <a:rPr b="1" dirty="0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під</a:t>
            </a:r>
            <a:r>
              <a:rPr b="1" dirty="0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девізом</a:t>
            </a:r>
            <a:r>
              <a:rPr b="1" dirty="0" i="1" lang="ru-RU" sz="26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i="1" lang="ru-RU" smtClean="0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,,</a:t>
            </a:r>
            <a:r>
              <a:rPr b="1" dirty="0" err="1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Допоможи</a:t>
            </a:r>
            <a:r>
              <a:rPr b="1" dirty="0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мені</a:t>
            </a:r>
            <a:r>
              <a:rPr b="1" dirty="0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це</a:t>
            </a:r>
            <a:r>
              <a:rPr b="1" dirty="0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</a:t>
            </a:r>
            <a:r>
              <a:rPr b="1" dirty="0" err="1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зробити</a:t>
            </a:r>
            <a:r>
              <a:rPr b="1" dirty="0" i="1" lang="ru-RU" sz="320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 самому’’.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124744"/>
            <a:ext cx="7772400" cy="2475707"/>
          </a:xfrm>
        </p:spPr>
        <p:txBody>
          <a:bodyPr>
            <a:noAutofit/>
          </a:bodyPr>
          <a:lstStyle/>
          <a:p>
            <a:pPr algn="ctr" indent="0" lvl="0" marL="0">
              <a:spcBef>
                <a:spcPts val="0"/>
              </a:spcBef>
              <a:buNone/>
            </a:pP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Пошук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шляхів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співпраці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й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співтворчості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зі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здібними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та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обдарованими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дітьми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,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стратегії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розвитку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їхніх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творчих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r>
              <a:rPr dirty="0" err="1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здібностей</a:t>
            </a:r>
            <a: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/>
            </a:r>
            <a:br>
              <a:rPr dirty="0" i="1" lang="ru-RU" smtClean="0" spc="50" sz="28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</a:br>
            <a:r>
              <a:rPr dirty="0" i="1" lang="ru-RU" spc="50" sz="3200">
                <a:ln w="11430"/>
                <a:solidFill>
                  <a:schemeClr val="bg2">
                    <a:lumMod val="50000"/>
                  </a:schemeClr>
                </a:soli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  <a:latin charset="0" pitchFamily="18" typeface="Bookman Old Style"/>
              </a:rPr>
              <a:t> </a:t>
            </a:r>
            <a:endParaRPr dirty="0" lang="ru-RU" sz="2800"/>
          </a:p>
        </p:txBody>
      </p:sp>
      <p:pic>
        <p:nvPicPr>
          <p:cNvPr descr="D:\Риторика Ніна Іванівна 2 клас\DSC_3395.JPG" id="6" name="Рисунок 5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" r="9"/>
          <a:stretch/>
        </p:blipFill>
        <p:spPr bwMode="auto">
          <a:xfrm>
            <a:off x="257781" y="5110385"/>
            <a:ext cx="4688840" cy="1499499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13588147.jpg" id="7" name="Рисунок 6"/>
          <p:cNvPicPr/>
          <p:nvPr/>
        </p:nvPicPr>
        <p:blipFill>
          <a:blip r:embed="rId4"/>
          <a:stretch>
            <a:fillRect/>
          </a:stretch>
        </p:blipFill>
        <p:spPr>
          <a:xfrm>
            <a:off x="228261" y="116632"/>
            <a:ext cx="1645915" cy="1584176"/>
          </a:xfrm>
          <a:prstGeom prst="ellipse">
            <a:avLst/>
          </a:prstGeom>
          <a:ln w="38100">
            <a:solidFill>
              <a:srgbClr val="F79646">
                <a:lumMod val="50000"/>
              </a:srgbClr>
            </a:solidFill>
          </a:ln>
        </p:spPr>
      </p:pic>
    </p:spTree>
    <p:extLst>
      <p:ext uri="{BB962C8B-B14F-4D97-AF65-F5344CB8AC3E}">
        <p14:creationId xmlns:p14="http://schemas.microsoft.com/office/powerpoint/2010/main" val="252271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 rot="5400000">
            <a:off x="1469115" y="-857949"/>
            <a:ext cx="6213990" cy="8856986"/>
          </a:xfrm>
          <a:prstGeom prst="round2DiagRect">
            <a:avLst/>
          </a:prstGeom>
          <a:solidFill>
            <a:schemeClr val="bg2"/>
          </a:solidFill>
          <a:ln w="9525" cap="flat" cmpd="sng" algn="ctr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Двойная волна 2"/>
          <p:cNvSpPr/>
          <p:nvPr/>
        </p:nvSpPr>
        <p:spPr>
          <a:xfrm>
            <a:off x="1115616" y="463549"/>
            <a:ext cx="7056784" cy="648072"/>
          </a:xfrm>
          <a:prstGeom prst="doubleWav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62068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Шкільне наукове товариство ,,</a:t>
            </a:r>
            <a:r>
              <a:rPr lang="uk-UA" sz="2400" b="1" i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Еврика</a:t>
            </a:r>
            <a:r>
              <a:rPr lang="uk-UA" sz="2400" b="1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’’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3319001"/>
              </p:ext>
            </p:extLst>
          </p:nvPr>
        </p:nvGraphicFramePr>
        <p:xfrm>
          <a:off x="611560" y="1556792"/>
          <a:ext cx="2726253" cy="4469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7238"/>
                <a:gridCol w="655289"/>
                <a:gridCol w="195624"/>
                <a:gridCol w="337140"/>
                <a:gridCol w="395411"/>
                <a:gridCol w="453162"/>
                <a:gridCol w="542389"/>
              </a:tblGrid>
              <a:tr h="2369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№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Прізвище, ім</a:t>
                      </a:r>
                      <a:r>
                        <a:rPr lang="ru-RU" sz="500">
                          <a:effectLst/>
                        </a:rPr>
                        <a:t>’</a:t>
                      </a:r>
                      <a:r>
                        <a:rPr lang="uk-UA" sz="500">
                          <a:effectLst/>
                        </a:rPr>
                        <a:t>я та по батькові</a:t>
                      </a:r>
                      <a:endParaRPr lang="ru-RU" sz="5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Клас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Дата народж.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Відділення 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Напрямок</a:t>
                      </a:r>
                      <a:endParaRPr lang="ru-RU" sz="5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роботи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Керівник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Гаїна Юліана Едуардівна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2-А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06.05.2006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Вокальне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Довбенчук І.І.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2.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Товстецький Юрій Святославович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3-Б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07.05.2005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Музичне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Довбенчук І.І.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3.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Волощук Роман Васильович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3-А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12.08.2004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Спортивне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Спортивний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Гідора Ю.П.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4.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Кожелянко Василь Васильович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5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18.04.2003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Літературне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Юрійчук Я.К.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23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5.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Арсеній Евеліна Ярославівна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5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26.03.2003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Вокальне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Довбенчук І.І.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6.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Кухарчук Інесса Костянтинівна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5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17.07.2003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Вокальне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Довбенчук І.І.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23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7.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Чорногуз Анастасія Валеріївна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5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14.05.2003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Вокальне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Довбенчук І.І.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23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8.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Антоняк Діана Василівна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7-А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22.05.2001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Природниче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Науково-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дослідницький 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Гідора М.І.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3159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9.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Піта   Мар</a:t>
                      </a:r>
                      <a:r>
                        <a:rPr lang="en-US" sz="500">
                          <a:effectLst/>
                        </a:rPr>
                        <a:t>’</a:t>
                      </a:r>
                      <a:r>
                        <a:rPr lang="uk-UA" sz="500">
                          <a:effectLst/>
                        </a:rPr>
                        <a:t>яна Дмитрівна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7-Б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19.09.2000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Вокальне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Історичне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Науково-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дослідницький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Довбенчук І.І.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Мітран С.В.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10.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Климчук Павло Валентинович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8-А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30.06.1999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Спортивне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Спортивний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Адамович І.П.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11.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Пьонтик Максим Валерійович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9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06.07.1999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Природниче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Науково-дослідницький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Гідора М.І.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12.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Прокопюк Анжеліка Василівна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9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23.01.1998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Природниче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Науково-дослідницький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Гідора М.І.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11.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Чехимський Юрій Юрійович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10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12.05.1998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Музичне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Березовський М.І.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23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12.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Гончарюк Іван 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Петрович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10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07.10.1998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Музичне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Літературне 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Березовський М.І.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Юрійчук Я.К.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13.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Антоняк Мар</a:t>
                      </a:r>
                      <a:r>
                        <a:rPr lang="en-US" sz="500">
                          <a:effectLst/>
                        </a:rPr>
                        <a:t>’</a:t>
                      </a:r>
                      <a:r>
                        <a:rPr lang="uk-UA" sz="500">
                          <a:effectLst/>
                        </a:rPr>
                        <a:t>яна Василівна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11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19.08.1997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Природниче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Історичне 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Науково-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дослідницький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Гідора М.І.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Мітран С.В.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2369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15.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Гідора Альона   Сергіївна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11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31.07.1997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Літературне 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Художньо-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естетичний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Кучережко Ф.С.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 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  <a:tr h="1579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16.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 err="1">
                          <a:effectLst/>
                        </a:rPr>
                        <a:t>Міцкан</a:t>
                      </a:r>
                      <a:r>
                        <a:rPr lang="uk-UA" sz="500" dirty="0">
                          <a:effectLst/>
                        </a:rPr>
                        <a:t> Ольга Олександрівна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11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21.07.1997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Правознавче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Історичне 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Науково-</a:t>
                      </a:r>
                      <a:endParaRPr lang="ru-RU" sz="5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>
                          <a:effectLst/>
                        </a:rPr>
                        <a:t>дослідницький</a:t>
                      </a:r>
                      <a:endParaRPr lang="ru-RU" sz="5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 err="1">
                          <a:effectLst/>
                        </a:rPr>
                        <a:t>Мітран</a:t>
                      </a:r>
                      <a:r>
                        <a:rPr lang="uk-UA" sz="500" dirty="0">
                          <a:effectLst/>
                        </a:rPr>
                        <a:t> С.В.</a:t>
                      </a:r>
                      <a:endParaRPr lang="ru-RU" sz="5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500" dirty="0">
                          <a:effectLst/>
                        </a:rPr>
                        <a:t> </a:t>
                      </a:r>
                      <a:endParaRPr lang="ru-RU" sz="5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8095" marR="28095" marT="0" marB="0"/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856339" y="1196752"/>
            <a:ext cx="2286203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800" b="1" i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Список</a:t>
            </a:r>
            <a:endParaRPr lang="ru-RU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sz="800" b="1" i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обдарованих дітей </a:t>
            </a:r>
            <a:r>
              <a:rPr lang="uk-UA" sz="800" b="1" i="1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Кам</a:t>
            </a:r>
            <a:r>
              <a:rPr lang="uk-UA" sz="800" b="1" i="1" dirty="0" err="1" smtClean="0">
                <a:solidFill>
                  <a:prstClr val="black"/>
                </a:solidFill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lang="uk-UA" sz="800" b="1" i="1" dirty="0" err="1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янської</a:t>
            </a:r>
            <a:r>
              <a:rPr lang="uk-UA" sz="800" b="1" i="1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ЗОШ І-ІІІ ст.</a:t>
            </a:r>
            <a:endParaRPr lang="ru-RU" sz="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8846481"/>
              </p:ext>
            </p:extLst>
          </p:nvPr>
        </p:nvGraphicFramePr>
        <p:xfrm>
          <a:off x="6228184" y="4149080"/>
          <a:ext cx="2441307" cy="2208276"/>
        </p:xfrm>
        <a:graphic>
          <a:graphicData uri="http://schemas.openxmlformats.org/drawingml/2006/table">
            <a:tbl>
              <a:tblPr firstRow="1" firstCol="1" bandRow="1"/>
              <a:tblGrid>
                <a:gridCol w="248920"/>
                <a:gridCol w="989965"/>
                <a:gridCol w="269875"/>
                <a:gridCol w="932547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Прізвище, </a:t>
                      </a:r>
                      <a:r>
                        <a:rPr lang="uk-UA" sz="700" b="1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ім</a:t>
                      </a:r>
                      <a:r>
                        <a:rPr lang="ru-RU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’</a:t>
                      </a: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доручення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Міцкан Ольга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староста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Житарюк Тарас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Васківчук Андрій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Чехимський Юрій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Гончарюк Іван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Федюшко Світлана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редколегія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Житарюк Марина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Данелюк Марина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Піонтек Максим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Пуздряк Діана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редколегія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Носей Інна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Бледюк Іван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Гаїна Денис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Заступник старости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Топольницька Аліна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редколегія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381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Рабчевська Марія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7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228184" y="371703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Список</a:t>
            </a:r>
          </a:p>
          <a:p>
            <a:pPr algn="ctr"/>
            <a:r>
              <a:rPr lang="ru-RU" sz="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членів</a:t>
            </a:r>
            <a:r>
              <a: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гуртка</a:t>
            </a:r>
            <a:r>
              <a: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,,</a:t>
            </a:r>
            <a:r>
              <a:rPr lang="ru-RU" sz="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Терези</a:t>
            </a:r>
            <a:r>
              <a: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справедливості</a:t>
            </a:r>
            <a:r>
              <a: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’’</a:t>
            </a:r>
          </a:p>
          <a:p>
            <a:pPr algn="ctr"/>
            <a:r>
              <a:rPr lang="ru-RU" sz="8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Кам’янської</a:t>
            </a:r>
            <a:r>
              <a:rPr lang="ru-RU" sz="8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ЗОШ І-ІІІ ст.</a:t>
            </a:r>
            <a:endParaRPr lang="ru-RU" sz="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810150"/>
              </p:ext>
            </p:extLst>
          </p:nvPr>
        </p:nvGraphicFramePr>
        <p:xfrm>
          <a:off x="3491880" y="2060848"/>
          <a:ext cx="2472355" cy="4206240"/>
        </p:xfrm>
        <a:graphic>
          <a:graphicData uri="http://schemas.openxmlformats.org/drawingml/2006/table">
            <a:tbl>
              <a:tblPr firstRow="1" firstCol="1" bandRow="1"/>
              <a:tblGrid>
                <a:gridCol w="216024"/>
                <a:gridCol w="760456"/>
                <a:gridCol w="628303"/>
                <a:gridCol w="867572"/>
              </a:tblGrid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Прізвище, ім’я та по батькові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Напрямок роботи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Примітка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83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1.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Гідора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Марія Іллівна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науково-дослідницький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Вчитель,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Довбенчук</a:t>
                      </a: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Іван Іванович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Художньо-естетичний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Вчитель,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Адамович Іван Петрович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спортивний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Вчитель,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4.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Гідора Юрій Петрович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спортивний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Вчитель,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Мітран Сільвія Василівна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науково-дослідницький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Вчитель,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Березовський Михайло Іванович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Художньо-естетичний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Боклач Олена Валеріївна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Художньо-естетичний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8.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Савчук Анна Іванівна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Художньо-естетичний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гуртка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9.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Антоняк Мар’яна Василівна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науково-дослідницький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 клас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383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Міцкан Ольга Олександрівна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науково-дослідницький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 клас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2255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Гончарюк Іван Петрович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Художньо-естетичний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 клас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851920" y="1412776"/>
            <a:ext cx="1800200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uk-UA" sz="8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Список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uk-UA" sz="8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членів координаційної ради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uk-UA" sz="8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наукового товариства ,,</a:t>
            </a:r>
            <a:r>
              <a:rPr lang="uk-UA" sz="800" b="1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Ерудит’’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r>
              <a:rPr lang="uk-UA" sz="800" dirty="0" err="1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Кам’янської</a:t>
            </a:r>
            <a:r>
              <a:rPr lang="uk-UA" sz="800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ЗОШ І-ІІІ ступенів</a:t>
            </a:r>
            <a:endParaRPr lang="ru-RU" sz="11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23" name="Рисунок 22" descr="D:\Фото\Школа Лідер\IMG_169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333" y="1435280"/>
            <a:ext cx="3021965" cy="22656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874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 rot="5400000">
            <a:off x="1464211" y="-916834"/>
            <a:ext cx="6213990" cy="8856986"/>
          </a:xfrm>
          <a:prstGeom prst="round2DiagRect">
            <a:avLst/>
          </a:prstGeom>
          <a:solidFill>
            <a:schemeClr val="bg2"/>
          </a:solidFill>
          <a:ln algn="ctr" cap="flat" cmpd="sng" w="9525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p:spPr>
        <p:txBody>
          <a:bodyPr anchor="ctr" rtlCol="0"/>
          <a:lstStyle/>
          <a:p>
            <a:pPr>
              <a:defRPr/>
            </a:pPr>
            <a:endParaRPr kern="0" lang="ru-RU">
              <a:solidFill>
                <a:sysClr lastClr="000000" val="windowText"/>
              </a:solidFill>
            </a:endParaRPr>
          </a:p>
        </p:txBody>
      </p:sp>
      <p:pic>
        <p:nvPicPr>
          <p:cNvPr id="14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Двойная волна 2"/>
          <p:cNvSpPr/>
          <p:nvPr/>
        </p:nvSpPr>
        <p:spPr>
          <a:xfrm>
            <a:off x="1115616" y="476672"/>
            <a:ext cx="7056784" cy="648072"/>
          </a:xfrm>
          <a:prstGeom prst="doubleWav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476672"/>
            <a:ext cx="6912768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8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Правовий </a:t>
            </a:r>
            <a:r>
              <a:rPr b="1" dirty="0" err="1" i="1" lang="uk-UA" smtClean="0" sz="28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брейн-ринг</a:t>
            </a:r>
            <a:endParaRPr b="1" dirty="0" i="1" lang="ru-RU" sz="2800">
              <a:solidFill>
                <a:prstClr val="black"/>
              </a:solidFill>
            </a:endParaRPr>
          </a:p>
        </p:txBody>
      </p:sp>
      <p:pic>
        <p:nvPicPr>
          <p:cNvPr descr="D:\Фото\Правовий брейн-ринг\IMG_1902.JPG" id="12" name="Рисунок 11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12776"/>
            <a:ext cx="3600399" cy="266429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Правовий брейн-ринг\IMG_1912.JPG" id="13" name="Рисунок 12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"/>
          <a:stretch/>
        </p:blipFill>
        <p:spPr bwMode="auto">
          <a:xfrm>
            <a:off x="2915816" y="3789040"/>
            <a:ext cx="4104456" cy="252028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Правовий брейн-ринг\IMG_1901.JPG" id="16" name="Рисунок 15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646" y="1412776"/>
            <a:ext cx="3427346" cy="265341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https://encrypted-tbn3.gstatic.com/images?q=tbn:ANd9GcQLil_VHEx_ebzD8rWTGt1NQivPtKMgbNLWWFeS9udvKOOvFCrdMQ" id="17" name="Рисунок 16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6886">
            <a:off x="7413253" y="4799539"/>
            <a:ext cx="910590" cy="103314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e-ogo.com.ua/images/kak-vybrat-vesy_1.jpg" id="2050" name="Picture 2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472292"/>
            <a:ext cx="1687637" cy="168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0121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Сільва Василівна\2014-05-23-4198.jpg" id="2" name="Рисунок 1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" r="26"/>
          <a:stretch/>
        </p:blipFill>
        <p:spPr bwMode="auto">
          <a:xfrm rot="20703680">
            <a:off x="258964" y="3273512"/>
            <a:ext cx="5528877" cy="273402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dir="t" rig="threePt"/>
          </a:scene3d>
          <a:sp3d>
            <a:bevelT prst="convex"/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4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4" y="655002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5640744"/>
              </p:ext>
            </p:extLst>
          </p:nvPr>
        </p:nvGraphicFramePr>
        <p:xfrm>
          <a:off x="3563888" y="629980"/>
          <a:ext cx="5406728" cy="2227256"/>
        </p:xfrm>
        <a:graphic>
          <a:graphicData uri="http://schemas.openxmlformats.org/drawingml/2006/table">
            <a:tbl>
              <a:tblPr bandRow="1" firstCol="1" firstRow="1"/>
              <a:tblGrid>
                <a:gridCol w="1325648"/>
                <a:gridCol w="194977"/>
                <a:gridCol w="244810"/>
                <a:gridCol w="242874"/>
                <a:gridCol w="331412"/>
                <a:gridCol w="330444"/>
                <a:gridCol w="309640"/>
                <a:gridCol w="351248"/>
                <a:gridCol w="348346"/>
                <a:gridCol w="312543"/>
                <a:gridCol w="337218"/>
                <a:gridCol w="323671"/>
                <a:gridCol w="194977"/>
                <a:gridCol w="240455"/>
                <a:gridCol w="318465"/>
              </a:tblGrid>
              <a:tr h="26232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dirty="0" lang="uk-UA" sz="13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2008-2009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2009-2010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2010-2011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2011-2012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2012-2013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1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2013-2014</a:t>
                      </a:r>
                      <a:endParaRPr dirty="0" lang="ru-RU" sz="1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46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Етапи</a:t>
                      </a:r>
                      <a:endParaRPr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b="1" lang="en-US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ІІІ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</a:t>
                      </a:r>
                      <a:r>
                        <a:rPr b="1" lang="en-US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endParaRPr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rgbClr val="F2DBDB"/>
                    </a:solidFill>
                  </a:tcPr>
                </a:tc>
              </a:tr>
              <a:tr h="30324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Олімпіади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mtClean="0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</a:tr>
              <a:tr h="359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Конкурс-захист наукових робіт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</a:tr>
              <a:tr h="5391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Всеукраїнський конкурс учнівської творчості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</a:tr>
              <a:tr h="3594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Інші конкурси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b="1" dirty="0" lang="ru-RU" sz="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2690" marR="62690" marT="0">
                    <a:lnL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rgbClr val="000000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143000" y="115411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54616" y="260648"/>
            <a:ext cx="4177823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/>
              <a:t>Таблиця учнівських досягнень </a:t>
            </a:r>
            <a:endParaRPr dirty="0" lang="ru-RU"/>
          </a:p>
        </p:txBody>
      </p:sp>
      <p:sp>
        <p:nvSpPr>
          <p:cNvPr id="9" name="TextBox 8"/>
          <p:cNvSpPr txBox="1"/>
          <p:nvPr/>
        </p:nvSpPr>
        <p:spPr>
          <a:xfrm rot="20644101">
            <a:off x="4493969" y="5255674"/>
            <a:ext cx="4629636" cy="1054135"/>
          </a:xfrm>
          <a:prstGeom prst="rect">
            <a:avLst/>
          </a:prstGeom>
          <a:ln>
            <a:noFill/>
          </a:ln>
          <a:effectLst>
            <a:outerShdw algn="ctr" blurRad="127000" dir="2700000" dist="38100">
              <a:srgbClr val="000000">
                <a:alpha val="45000"/>
              </a:srgbClr>
            </a:outerShdw>
          </a:effectLst>
          <a:scene3d>
            <a:camera fov="2700000" prst="perspectiveFront">
              <a:rot lat="20376000" lon="1938000" rev="20112001"/>
            </a:camera>
            <a:lightRig dir="t" rig="soft">
              <a:rot lat="0" lon="0" rev="0"/>
            </a:lightRig>
          </a:scene3d>
          <a:sp3d prstMaterial="translucentPowder">
            <a:bevelT h="50800" prst="softRound" w="2032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wrap="square">
            <a:spAutoFit/>
          </a:bodyPr>
          <a:lstStyle/>
          <a:p>
            <a:pPr>
              <a:lnSpc>
                <a:spcPts val="1500"/>
              </a:lnSpc>
              <a:spcAft>
                <a:spcPts val="0"/>
              </a:spcAft>
            </a:pP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У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творчості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  – 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спека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й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злива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, у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ній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–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твоїх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вчинків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сліди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…</a:t>
            </a:r>
            <a:endParaRPr b="1" dirty="0" lang="ru-RU" sz="1100" u="sng">
              <a:latin charset="0" pitchFamily="18" typeface="Times New Roman"/>
              <a:ea typeface="Calibri"/>
              <a:cs charset="0" pitchFamily="18" typeface="Times New Roman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    </a:t>
            </a:r>
            <a:r>
              <a:rPr b="1" dirty="0" lang="ru-RU" smtClean="0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Без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сонця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не родить жито, без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вітру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вода не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шумить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,</a:t>
            </a:r>
            <a:endParaRPr b="1" dirty="0" lang="ru-RU" sz="1100" u="sng">
              <a:latin charset="0" pitchFamily="18" typeface="Times New Roman"/>
              <a:ea typeface="Calibri"/>
              <a:cs charset="0" pitchFamily="18" typeface="Times New Roman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       </a:t>
            </a:r>
            <a:r>
              <a:rPr b="1" dirty="0" lang="ru-RU" smtClean="0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Без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творчості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нам не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жити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, без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неї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нам не любить,</a:t>
            </a:r>
            <a:endParaRPr b="1" dirty="0" lang="ru-RU" sz="1100" u="sng">
              <a:latin charset="0" pitchFamily="18" typeface="Times New Roman"/>
              <a:ea typeface="Calibri"/>
              <a:cs charset="0" pitchFamily="18" typeface="Times New Roman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            </a:t>
            </a:r>
            <a:r>
              <a:rPr b="1" dirty="0" err="1" lang="ru-RU" smtClean="0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Бо</a:t>
            </a:r>
            <a:r>
              <a:rPr b="1" dirty="0" lang="ru-RU" smtClean="0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творчість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–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це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серце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світу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, душа,  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що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творить дива!</a:t>
            </a:r>
            <a:endParaRPr b="1" dirty="0" lang="ru-RU" sz="1100" u="sng">
              <a:latin charset="0" pitchFamily="18" typeface="Times New Roman"/>
              <a:ea typeface="Calibri"/>
              <a:cs charset="0" pitchFamily="18" typeface="Times New Roman"/>
            </a:endParaRPr>
          </a:p>
          <a:p>
            <a:pPr>
              <a:lnSpc>
                <a:spcPts val="1500"/>
              </a:lnSpc>
              <a:spcAft>
                <a:spcPts val="0"/>
              </a:spcAft>
            </a:pP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                </a:t>
            </a:r>
            <a:r>
              <a:rPr b="1" dirty="0" lang="ru-RU" smtClean="0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Не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смій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її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загубити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!  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Знайди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</a:t>
            </a:r>
            <a:r>
              <a:rPr b="1" dirty="0" err="1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життєдайні</a:t>
            </a:r>
            <a:r>
              <a:rPr b="1" dirty="0" lang="ru-RU" sz="1100" u="sng">
                <a:solidFill>
                  <a:srgbClr val="515151"/>
                </a:solidFill>
                <a:latin charset="0" pitchFamily="18" typeface="Times New Roman"/>
                <a:ea typeface="Times New Roman"/>
                <a:cs charset="0" pitchFamily="18" typeface="Times New Roman"/>
              </a:rPr>
              <a:t> слова!..</a:t>
            </a:r>
            <a:endParaRPr b="1" dirty="0" lang="ru-RU" sz="1100" u="sng">
              <a:effectLst/>
              <a:latin charset="0" pitchFamily="18" typeface="Times New Roman"/>
              <a:ea typeface="Calibri"/>
              <a:cs charset="0" pitchFamily="18" typeface="Times New Roman"/>
            </a:endParaRPr>
          </a:p>
        </p:txBody>
      </p:sp>
      <p:pic>
        <p:nvPicPr>
          <p:cNvPr descr="http://lib.exdat.com/tw_files2/urls_5/57/d-56769/56769_html_m7d551ea.jpg" id="11" name="Рисунок 10"/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7" r="40"/>
          <a:stretch/>
        </p:blipFill>
        <p:spPr bwMode="auto">
          <a:xfrm>
            <a:off x="395536" y="908720"/>
            <a:ext cx="2520280" cy="283967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chi" id="12" name="Рисунок 1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643" y="2924944"/>
            <a:ext cx="2040890" cy="17919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07344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 rot="5400000">
            <a:off x="1429002" y="-1060848"/>
            <a:ext cx="6213990" cy="8856986"/>
          </a:xfrm>
          <a:prstGeom prst="round2DiagRect">
            <a:avLst/>
          </a:prstGeom>
          <a:solidFill>
            <a:schemeClr val="bg2"/>
          </a:solidFill>
          <a:ln algn="ctr" cap="flat" cmpd="sng" w="9525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p:spPr>
        <p:txBody>
          <a:bodyPr anchor="ctr" rtlCol="0"/>
          <a:lstStyle/>
          <a:p>
            <a:pPr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0" kumimoji="0" lang="ru-RU" noProof="0" normalizeH="0" spc="0" strike="noStrike" sz="1800" u="none">
              <a:ln>
                <a:noFill/>
              </a:ln>
              <a:solidFill>
                <a:sysClr lastClr="000000" val="windowText"/>
              </a:solidFill>
              <a:effectLst/>
              <a:uLnTx/>
              <a:uFillTx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369" y="908720"/>
            <a:ext cx="2291715" cy="1718945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49368"/>
            <a:ext cx="2249557" cy="1723648"/>
          </a:xfrm>
          <a:prstGeom prst="rect">
            <a:avLst/>
          </a:prstGeom>
          <a:noFill/>
        </p:spPr>
      </p:pic>
      <p:pic>
        <p:nvPicPr>
          <p:cNvPr id="8" name="Рисунок 7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052736"/>
            <a:ext cx="2593975" cy="1945640"/>
          </a:xfrm>
          <a:prstGeom prst="rect">
            <a:avLst/>
          </a:prstGeom>
          <a:noFill/>
        </p:spPr>
      </p:pic>
      <p:pic>
        <p:nvPicPr>
          <p:cNvPr id="9" name="Рисунок 8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616352"/>
            <a:ext cx="2045260" cy="1676744"/>
          </a:xfrm>
          <a:prstGeom prst="rect">
            <a:avLst/>
          </a:prstGeom>
          <a:noFill/>
        </p:spPr>
      </p:pic>
      <p:pic>
        <p:nvPicPr>
          <p:cNvPr id="10" name="Рисунок 9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271" y="3715089"/>
            <a:ext cx="2581910" cy="1936750"/>
          </a:xfrm>
          <a:prstGeom prst="rect">
            <a:avLst/>
          </a:prstGeom>
          <a:noFill/>
        </p:spPr>
      </p:pic>
      <p:pic>
        <p:nvPicPr>
          <p:cNvPr id="5" name="Рисунок 4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437112"/>
            <a:ext cx="2498073" cy="1872208"/>
          </a:xfrm>
          <a:prstGeom prst="rect">
            <a:avLst/>
          </a:prstGeom>
          <a:noFill/>
        </p:spPr>
      </p:pic>
      <p:pic>
        <p:nvPicPr>
          <p:cNvPr id="11" name="Рисунок 10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991" y="4293096"/>
            <a:ext cx="2164715" cy="1623695"/>
          </a:xfrm>
          <a:prstGeom prst="rect">
            <a:avLst/>
          </a:prstGeom>
          <a:noFill/>
        </p:spPr>
      </p:pic>
      <p:pic>
        <p:nvPicPr>
          <p:cNvPr id="12" name="Рисунок 11"/>
          <p:cNvPicPr/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104943"/>
            <a:ext cx="1825625" cy="1369695"/>
          </a:xfrm>
          <a:prstGeom prst="rect">
            <a:avLst/>
          </a:prstGeom>
          <a:noFill/>
        </p:spPr>
      </p:pic>
      <p:pic>
        <p:nvPicPr>
          <p:cNvPr id="13" name="Рисунок 12"/>
          <p:cNvPicPr/>
          <p:nvPr/>
        </p:nvPicPr>
        <p:blipFill rotWithShape="1"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8"/>
          <a:stretch/>
        </p:blipFill>
        <p:spPr bwMode="auto">
          <a:xfrm>
            <a:off x="6808787" y="4568819"/>
            <a:ext cx="545117" cy="79208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312088" y="1003032"/>
            <a:ext cx="2707268" cy="3416320"/>
          </a:xfrm>
          <a:prstGeom prst="rect">
            <a:avLst/>
          </a:prstGeom>
          <a:noFill/>
          <a:ln w="38100">
            <a:solidFill>
              <a:schemeClr val="bg2">
                <a:lumMod val="50000"/>
              </a:schemeClr>
            </a:solidFill>
          </a:ln>
          <a:scene3d>
            <a:camera prst="isometricOffAxis1Right"/>
            <a:lightRig dir="t" rig="threePt"/>
          </a:scene3d>
        </p:spPr>
        <p:txBody>
          <a:bodyPr rtlCol="0" wrap="square">
            <a:spAutoFit/>
          </a:bodyPr>
          <a:lstStyle/>
          <a:p>
            <a:pPr algn="ctr"/>
            <a:r>
              <a:rPr dirty="0" lang="uk-UA" smtClean="0" sz="2400">
                <a:ln>
                  <a:solidFill>
                    <a:schemeClr val="bg2">
                      <a:lumMod val="50000"/>
                    </a:schemeClr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charset="0" pitchFamily="18" typeface="Times New Roman"/>
                <a:cs charset="0" pitchFamily="18" typeface="Times New Roman"/>
              </a:rPr>
              <a:t>Учнівські презентації – результат цікавих досліджень з історії України та всесвітньої історії, життя рідного краю та відомих особистостей.</a:t>
            </a:r>
            <a:endParaRPr dirty="0" lang="ru-RU" sz="2400">
              <a:ln>
                <a:solidFill>
                  <a:schemeClr val="bg2">
                    <a:lumMod val="50000"/>
                  </a:schemeClr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14" name="Picture 4"/>
          <p:cNvPicPr>
            <a:picLocks noChangeArrowheads="1"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80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Фото\Ольга Фочук 2013\1Ckgi5bIQHI.jpg" id="3" name="Рисунок 2"/>
          <p:cNvPicPr/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7"/>
            <a:ext cx="2016224" cy="261928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Фото\фото-оля-природа\DSC_0954.JPG" id="4" name="Рисунок 3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7380312" y="3239977"/>
            <a:ext cx="1396752" cy="1957739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фото-оля-природа\DSC_1574.jpg" id="5" name="Рисунок 4"/>
          <p:cNvPicPr/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76039"/>
            <a:ext cx="2164715" cy="144335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фото-оля-природа\DSC_0768.JPG" id="6" name="Рисунок 5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040" y="4687039"/>
            <a:ext cx="1280160" cy="1919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F:\Сільва Василівна\2014-05-23-4191.jpg" id="8" name="Рисунок 7"/>
          <p:cNvPicPr/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"/>
          <a:stretch/>
        </p:blipFill>
        <p:spPr bwMode="auto">
          <a:xfrm rot="21140409">
            <a:off x="2468722" y="442493"/>
            <a:ext cx="6285731" cy="23559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734477" y="6237312"/>
            <a:ext cx="1941979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>
                <a:solidFill>
                  <a:schemeClr val="bg2">
                    <a:lumMod val="25000"/>
                  </a:schemeClr>
                </a:solidFill>
                <a:latin charset="0" pitchFamily="18" typeface="Times New Roman"/>
                <a:cs charset="0" pitchFamily="18" typeface="Times New Roman"/>
              </a:rPr>
              <a:t>У вільний час…</a:t>
            </a:r>
            <a:endParaRPr b="1" dirty="0" i="1" lang="ru-RU">
              <a:solidFill>
                <a:schemeClr val="bg2">
                  <a:lumMod val="25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id="9" name="Picture 4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91636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-108520" y="3396045"/>
            <a:ext cx="8784976" cy="1938992"/>
          </a:xfrm>
          <a:prstGeom prst="rect">
            <a:avLst/>
          </a:prstGeom>
          <a:scene3d>
            <a:camera prst="perspectiveContrastingRightFacing"/>
            <a:lightRig dir="t" rig="threePt"/>
          </a:scene3d>
        </p:spPr>
        <p:txBody>
          <a:bodyPr wrap="square">
            <a:spAutoFit/>
          </a:bodyPr>
          <a:lstStyle/>
          <a:p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    Оля  </a:t>
            </a:r>
            <a:r>
              <a:rPr b="1" dirty="0" err="1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Фочук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 – успішна студентка І курсу Чернівецького національного університету. </a:t>
            </a:r>
          </a:p>
          <a:p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Самосвідомість</a:t>
            </a:r>
            <a:r>
              <a:rPr b="1" dirty="0" i="1" lang="uk-UA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, 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 самостійність</a:t>
            </a:r>
            <a:r>
              <a:rPr b="1" dirty="0" i="1" lang="uk-UA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, 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 прагнення  до  успіху</a:t>
            </a:r>
            <a:r>
              <a:rPr b="1" dirty="0" i="1" lang="uk-UA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, віра 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 в </a:t>
            </a:r>
            <a:r>
              <a:rPr b="1" dirty="0" i="1" lang="uk-UA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свої 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 сили</a:t>
            </a:r>
            <a:r>
              <a:rPr b="1" dirty="0" i="1" lang="uk-UA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, почуття впевненості, натхнення, працездатність, потенціал, креативність, активність, нестандартність мислення, творчі уміння, дар 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спілкування  - це все те, що  </a:t>
            </a:r>
          </a:p>
          <a:p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дарував їй Всевишній, розвивали вчителі і батьки. Та найперше – </a:t>
            </a:r>
          </a:p>
          <a:p>
            <a:r>
              <a:rPr b="1" dirty="0" i="1" lang="uk-UA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ц</a:t>
            </a:r>
            <a:r>
              <a:rPr b="1" dirty="0" i="1" lang="uk-UA" smtClean="0" sz="2000">
                <a:solidFill>
                  <a:srgbClr val="212745"/>
                </a:solidFill>
                <a:latin charset="0" pitchFamily="66" typeface="Monotype Corsiva"/>
                <a:cs charset="0" pitchFamily="18" typeface="Times New Roman"/>
              </a:rPr>
              <a:t>е результат її  праці. </a:t>
            </a:r>
            <a:endParaRPr dirty="0" lang="ru-RU" sz="2000"/>
          </a:p>
        </p:txBody>
      </p:sp>
      <p:pic>
        <p:nvPicPr>
          <p:cNvPr descr="D:\Фото\фото-оля-природа\DSC_0293.jpg" id="11" name="Рисунок 10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3927698" y="5060145"/>
            <a:ext cx="1287016" cy="1531491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0488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с двумя скругленными противолежащими углами 16"/>
          <p:cNvSpPr/>
          <p:nvPr/>
        </p:nvSpPr>
        <p:spPr>
          <a:xfrm rot="5400000">
            <a:off x="1427312" y="-915143"/>
            <a:ext cx="6217368" cy="8712968"/>
          </a:xfrm>
          <a:prstGeom prst="round2DiagRect">
            <a:avLst/>
          </a:prstGeom>
          <a:solidFill>
            <a:schemeClr val="bg2"/>
          </a:solidFill>
          <a:ln algn="ctr" cap="flat" cmpd="sng" w="9525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p:spPr>
        <p:txBody>
          <a:bodyPr anchor="ctr" rtlCol="0"/>
          <a:lstStyle/>
          <a:p>
            <a:pPr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0" kumimoji="0" lang="ru-RU" noProof="0" normalizeH="0" spc="0" strike="noStrike" sz="1800" u="none">
              <a:ln>
                <a:noFill/>
              </a:ln>
              <a:solidFill>
                <a:sysClr lastClr="000000" val="windowText"/>
              </a:solidFill>
              <a:effectLst/>
              <a:uLnTx/>
              <a:uFillTx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67544" y="2508603"/>
            <a:ext cx="1512168" cy="277689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1200">
                <a:solidFill>
                  <a:srgbClr val="7030A0"/>
                </a:solidFill>
              </a:rPr>
              <a:t>Інтелектуальна обдарованість</a:t>
            </a:r>
            <a:endParaRPr b="1" dirty="0" lang="ru-RU" sz="1200">
              <a:solidFill>
                <a:srgbClr val="7030A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123728" y="2524311"/>
            <a:ext cx="1512168" cy="280831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err="1" lang="uk-UA" smtClean="0" sz="1200">
                <a:solidFill>
                  <a:srgbClr val="7030A0"/>
                </a:solidFill>
              </a:rPr>
              <a:t>Практично-</a:t>
            </a:r>
            <a:r>
              <a:rPr b="1" dirty="0" lang="uk-UA" smtClean="0" sz="1200">
                <a:solidFill>
                  <a:srgbClr val="7030A0"/>
                </a:solidFill>
              </a:rPr>
              <a:t> </a:t>
            </a:r>
            <a:r>
              <a:rPr b="1" dirty="0" err="1" lang="uk-UA" smtClean="0" sz="1200">
                <a:solidFill>
                  <a:srgbClr val="7030A0"/>
                </a:solidFill>
              </a:rPr>
              <a:t>перетворю-вальна</a:t>
            </a:r>
            <a:r>
              <a:rPr b="1" dirty="0" lang="uk-UA" smtClean="0" sz="1200">
                <a:solidFill>
                  <a:srgbClr val="7030A0"/>
                </a:solidFill>
              </a:rPr>
              <a:t> обдарованість</a:t>
            </a:r>
            <a:endParaRPr b="1" dirty="0" lang="ru-RU" sz="1200">
              <a:solidFill>
                <a:srgbClr val="7030A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779912" y="2492896"/>
            <a:ext cx="1584176" cy="280831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err="1" lang="uk-UA" smtClean="0" sz="1200">
                <a:solidFill>
                  <a:srgbClr val="7030A0"/>
                </a:solidFill>
              </a:rPr>
              <a:t>Комунікативно-</a:t>
            </a:r>
            <a:r>
              <a:rPr b="1" dirty="0" lang="uk-UA" smtClean="0" sz="1200">
                <a:solidFill>
                  <a:srgbClr val="7030A0"/>
                </a:solidFill>
              </a:rPr>
              <a:t> організаторська обдарованість</a:t>
            </a:r>
            <a:endParaRPr b="1" dirty="0" lang="ru-RU" sz="1200">
              <a:solidFill>
                <a:srgbClr val="7030A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508104" y="2492896"/>
            <a:ext cx="1512168" cy="280831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1200">
                <a:solidFill>
                  <a:srgbClr val="7030A0"/>
                </a:solidFill>
              </a:rPr>
              <a:t>Психомоторна обдарованість</a:t>
            </a:r>
            <a:endParaRPr b="1" dirty="0" lang="ru-RU" sz="1200">
              <a:solidFill>
                <a:srgbClr val="7030A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164288" y="2492896"/>
            <a:ext cx="1512168" cy="280831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1200">
                <a:solidFill>
                  <a:srgbClr val="7030A0"/>
                </a:solidFill>
              </a:rPr>
              <a:t>Художньо-естетична обдарованість</a:t>
            </a:r>
            <a:endParaRPr b="1" dirty="0" lang="ru-RU" sz="1200">
              <a:solidFill>
                <a:srgbClr val="7030A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5354632"/>
            <a:ext cx="8064896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Оля </a:t>
            </a:r>
            <a:r>
              <a:rPr b="1" dirty="0" err="1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Міцкан</a:t>
            </a:r>
            <a:r>
              <a:rPr b="1" dirty="0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 – випускниця БМАНУМ, переможець конкурсу-захисту наукових робіт (секція ,,Історія </a:t>
            </a:r>
            <a:r>
              <a:rPr b="1" dirty="0" err="1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України’’</a:t>
            </a:r>
            <a:r>
              <a:rPr b="1" dirty="0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, ІІІ місце в ІІ етапі), переможець І</a:t>
            </a:r>
            <a:r>
              <a:rPr b="1" dirty="0" i="1" lang="en-US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V</a:t>
            </a:r>
            <a:r>
              <a:rPr b="1" dirty="0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 етапу Всеукраїнського конкурсу учнівської творчості ,,Об’єднаймося ж, брати мої!’’ (номінація ,,Історія та </a:t>
            </a:r>
            <a:r>
              <a:rPr b="1" dirty="0" err="1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державотворення’’</a:t>
            </a:r>
            <a:r>
              <a:rPr b="1" dirty="0" i="1" lang="uk-UA" smtClean="0" sz="1600">
                <a:solidFill>
                  <a:schemeClr val="tx2"/>
                </a:solidFill>
                <a:latin charset="0" pitchFamily="66" typeface="Monotype Corsiva"/>
                <a:cs charset="0" pitchFamily="18" typeface="Times New Roman"/>
              </a:rPr>
              <a:t>), багаторазова дипломантка предметних олімпіад та творчих конкурсів.</a:t>
            </a:r>
            <a:endParaRPr b="1" dirty="0" i="1" lang="ru-RU" sz="1600">
              <a:solidFill>
                <a:schemeClr val="tx2"/>
              </a:solidFill>
              <a:latin charset="0" pitchFamily="66" typeface="Monotype Corsiva"/>
              <a:cs charset="0" pitchFamily="18" typeface="Times New Roman"/>
            </a:endParaRPr>
          </a:p>
        </p:txBody>
      </p:sp>
      <p:pic>
        <p:nvPicPr>
          <p:cNvPr descr="C:\Users\ADMIN\Desktop\фото міцкан\Фото1121.jpg" id="1026" name="Picture 2"/>
          <p:cNvPicPr>
            <a:picLocks noChangeArrowheads="1" noChangeAspect="1"/>
          </p:cNvPicPr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267744" y="1091282"/>
            <a:ext cx="1611039" cy="165618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ADMIN\Desktop\мармурова зала нагородження\2014-05-21-1685.jpg" id="1028" name="Picture 4"/>
          <p:cNvPicPr>
            <a:picLocks noChangeArrowheads="1" noChangeAspect="1"/>
          </p:cNvPicPr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9"/>
          <a:stretch/>
        </p:blipFill>
        <p:spPr bwMode="auto">
          <a:xfrm>
            <a:off x="267571" y="476672"/>
            <a:ext cx="1921355" cy="2893289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C:\Users\ADMIN\Desktop\фото міцкан\IMG_20140207_162859.jpg" id="13" name="Рисунок 12"/>
          <p:cNvPicPr/>
          <p:nvPr/>
        </p:nvPicPr>
        <p:blipFill>
          <a:blip cstate="print"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300" y="1196751"/>
            <a:ext cx="1311972" cy="1800199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</p:spPr>
      </p:pic>
      <p:pic>
        <p:nvPicPr>
          <p:cNvPr descr="D:\Фото\Школа Лідер\IMG_1698.JPG" id="14" name="Рисунок 13"/>
          <p:cNvPicPr/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" r="21"/>
          <a:stretch/>
        </p:blipFill>
        <p:spPr bwMode="auto">
          <a:xfrm>
            <a:off x="3921239" y="1273586"/>
            <a:ext cx="1586865" cy="196024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67744" y="476672"/>
            <a:ext cx="5040560" cy="36933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wrap="square">
            <a:spAutoFit/>
            <a:scene3d>
              <a:camera prst="orthographicFront"/>
              <a:lightRig dir="t" rig="threePt"/>
            </a:scene3d>
            <a:sp3d extrusionH="57150">
              <a:bevelT h="38100" prst="convex" w="38100"/>
            </a:sp3d>
          </a:bodyPr>
          <a:lstStyle/>
          <a:p>
            <a:pPr algn="ctr"/>
            <a:r>
              <a:rPr b="1" dirty="0" i="1" lang="uk-UA" smtClean="0">
                <a:solidFill>
                  <a:schemeClr val="bg2">
                    <a:lumMod val="50000"/>
                  </a:schemeClr>
                </a:solidFill>
                <a:latin charset="0" pitchFamily="18" typeface="Times New Roman"/>
                <a:cs charset="0" pitchFamily="18" typeface="Times New Roman"/>
              </a:rPr>
              <a:t>Талановита людина – талановита у всьому</a:t>
            </a:r>
            <a:endParaRPr b="1" dirty="0" i="1" lang="ru-RU">
              <a:solidFill>
                <a:schemeClr val="bg2">
                  <a:lumMod val="50000"/>
                </a:scheme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:\Фото\21112011\DSC_1346.JPG" id="15" name="Рисунок 14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"/>
          <a:stretch/>
        </p:blipFill>
        <p:spPr bwMode="auto">
          <a:xfrm>
            <a:off x="7164288" y="846004"/>
            <a:ext cx="1728191" cy="238782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4"/>
          <p:cNvPicPr>
            <a:picLocks noChangeArrowheads="1"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5079" y="655002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189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5002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Горизонтальный свиток 3"/>
          <p:cNvSpPr/>
          <p:nvPr/>
        </p:nvSpPr>
        <p:spPr>
          <a:xfrm>
            <a:off x="395536" y="0"/>
            <a:ext cx="8208912" cy="6734001"/>
          </a:xfrm>
          <a:prstGeom prst="horizontalScroll">
            <a:avLst/>
          </a:prstGeom>
          <a:solidFill>
            <a:schemeClr val="bg2"/>
          </a:solidFill>
          <a:ln w="9525" cap="flat" cmpd="sng" algn="ctr">
            <a:solidFill>
              <a:srgbClr val="C0504D">
                <a:shade val="48000"/>
                <a:satMod val="110000"/>
              </a:srgbClr>
            </a:solidFill>
            <a:prstDash val="solid"/>
          </a:ln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dirty="0">
              <a:effectLst/>
              <a:latin typeface="Times New Roman"/>
              <a:ea typeface="Calibri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051720" y="5955586"/>
            <a:ext cx="61744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Бажаю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всім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нам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плідної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роботи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</a:p>
          <a:p>
            <a:pPr lvl="0" algn="ctr"/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з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розвитку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творчої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обдарованості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учнівської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i="1" dirty="0" err="1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молоді</a:t>
            </a:r>
            <a:r>
              <a:rPr lang="ru-RU" sz="1600" b="1" i="1" dirty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  <a:ea typeface="Calibri"/>
                <a:cs typeface="Times New Roman"/>
              </a:rPr>
              <a:t>!</a:t>
            </a:r>
          </a:p>
        </p:txBody>
      </p:sp>
      <p:pic>
        <p:nvPicPr>
          <p:cNvPr id="6" name="Picture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74668"/>
            <a:ext cx="3384376" cy="200260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8577" y="2110472"/>
            <a:ext cx="553998" cy="352839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uk-UA" sz="2400" b="1" u="sng" dirty="0" smtClean="0">
                <a:solidFill>
                  <a:schemeClr val="bg2">
                    <a:lumMod val="50000"/>
                  </a:schemeClr>
                </a:solidFill>
                <a:latin typeface="Monotype Corsiva" pitchFamily="66" charset="0"/>
              </a:rPr>
              <a:t>Плани на майбутнє</a:t>
            </a:r>
            <a:endParaRPr lang="ru-RU" sz="2400" b="1" u="sng" dirty="0">
              <a:solidFill>
                <a:schemeClr val="bg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82815" y="1052736"/>
            <a:ext cx="6629545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Сприяти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участі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дітей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  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у конкурсах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,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олімпіадах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Працювати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над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розвитком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творчої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компетентності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учнів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, </a:t>
            </a:r>
            <a:r>
              <a:rPr lang="ru-RU" sz="1600" b="1" dirty="0" err="1">
                <a:latin typeface="Monotype Corsiva" pitchFamily="66" charset="0"/>
                <a:ea typeface="Calibri"/>
                <a:cs typeface="Times New Roman"/>
              </a:rPr>
              <a:t>їх</a:t>
            </a:r>
            <a:r>
              <a:rPr lang="ru-RU" sz="1600" b="1" dirty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обдарованості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Створити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власний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сайт для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обміну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досвіду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з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колегами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та  </a:t>
            </a:r>
            <a:r>
              <a:rPr lang="ru-RU" sz="1600" b="1" dirty="0" err="1" smtClean="0">
                <a:latin typeface="Monotype Corsiva" pitchFamily="66" charset="0"/>
                <a:ea typeface="Calibri"/>
                <a:cs typeface="Times New Roman"/>
              </a:rPr>
              <a:t>співпраці</a:t>
            </a:r>
            <a:r>
              <a:rPr lang="ru-RU" sz="1600" b="1" dirty="0" smtClean="0">
                <a:latin typeface="Monotype Corsiva" pitchFamily="66" charset="0"/>
                <a:ea typeface="Calibri"/>
                <a:cs typeface="Times New Roman"/>
              </a:rPr>
              <a:t> з   батьками;</a:t>
            </a:r>
            <a:r>
              <a:rPr lang="uk-UA" sz="1600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uk-UA" sz="1600" b="1" dirty="0" smtClean="0">
                <a:solidFill>
                  <a:srgbClr val="000000"/>
                </a:solidFill>
                <a:latin typeface="Monotype Corsiva" pitchFamily="66" charset="0"/>
                <a:ea typeface="Calibri"/>
                <a:cs typeface="Times New Roman"/>
              </a:rPr>
              <a:t>Впроваджувати 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uk-UA" sz="1600" b="1" dirty="0" smtClean="0">
                <a:solidFill>
                  <a:srgbClr val="000000"/>
                </a:solidFill>
                <a:latin typeface="Monotype Corsiva" pitchFamily="66" charset="0"/>
                <a:ea typeface="Calibri"/>
                <a:cs typeface="Times New Roman"/>
              </a:rPr>
              <a:t>інноваційні методи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uk-UA" sz="1600" b="1" dirty="0" smtClean="0">
                <a:solidFill>
                  <a:srgbClr val="000000"/>
                </a:solidFill>
                <a:latin typeface="Monotype Corsiva" pitchFamily="66" charset="0"/>
                <a:ea typeface="Calibri"/>
                <a:cs typeface="Times New Roman"/>
              </a:rPr>
              <a:t>навчання </a:t>
            </a:r>
            <a:r>
              <a:rPr lang="uk-UA" sz="1600" b="1" dirty="0">
                <a:solidFill>
                  <a:srgbClr val="000000"/>
                </a:solidFill>
                <a:latin typeface="Monotype Corsiva" pitchFamily="66" charset="0"/>
                <a:ea typeface="Calibri"/>
                <a:cs typeface="Times New Roman"/>
              </a:rPr>
              <a:t>і </a:t>
            </a:r>
            <a:r>
              <a:rPr lang="uk-UA" sz="1600" b="1" dirty="0" smtClean="0">
                <a:solidFill>
                  <a:srgbClr val="000000"/>
                </a:solidFill>
                <a:latin typeface="Monotype Corsiva" pitchFamily="66" charset="0"/>
                <a:ea typeface="Calibri"/>
                <a:cs typeface="Times New Roman"/>
              </a:rPr>
              <a:t>виховання;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endParaRPr lang="ru-RU" sz="1600" b="1" dirty="0" smtClean="0">
              <a:latin typeface="Monotype Corsiva" pitchFamily="66" charset="0"/>
              <a:ea typeface="Calibri"/>
            </a:endParaRPr>
          </a:p>
          <a:p>
            <a:pPr marL="285750" indent="-285750">
              <a:buFontTx/>
              <a:buChar char="-"/>
            </a:pPr>
            <a:r>
              <a:rPr lang="ru-RU" sz="1600" b="1" dirty="0" err="1" smtClean="0">
                <a:latin typeface="Monotype Corsiva" pitchFamily="66" charset="0"/>
                <a:ea typeface="Calibri"/>
              </a:rPr>
              <a:t>Практикувати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 smtClean="0">
                <a:latin typeface="Monotype Corsiva" pitchFamily="66" charset="0"/>
                <a:ea typeface="Calibri"/>
              </a:rPr>
              <a:t>педагогічне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співробітництво</a:t>
            </a:r>
            <a:r>
              <a:rPr lang="ru-RU" sz="1600" b="1" dirty="0">
                <a:latin typeface="Monotype Corsiva" pitchFamily="66" charset="0"/>
                <a:ea typeface="Calibri"/>
              </a:rPr>
              <a:t> з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учнем</a:t>
            </a:r>
            <a:r>
              <a:rPr lang="ru-RU" sz="1600" b="1" dirty="0">
                <a:latin typeface="Monotype Corsiva" pitchFamily="66" charset="0"/>
                <a:ea typeface="Calibri"/>
              </a:rPr>
              <a:t> та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учнівською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групою</a:t>
            </a:r>
            <a:r>
              <a:rPr lang="ru-RU" sz="1600" b="1" dirty="0">
                <a:latin typeface="Monotype Corsiva" pitchFamily="66" charset="0"/>
                <a:ea typeface="Calibri"/>
              </a:rPr>
              <a:t> з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урахуванням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інтересів</a:t>
            </a:r>
            <a:r>
              <a:rPr lang="ru-RU" sz="1600" b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здібностей</a:t>
            </a:r>
            <a:r>
              <a:rPr lang="ru-RU" sz="1600" b="1" dirty="0">
                <a:latin typeface="Monotype Corsiva" pitchFamily="66" charset="0"/>
                <a:ea typeface="Calibri"/>
              </a:rPr>
              <a:t> і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рівня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культури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 smtClean="0">
                <a:latin typeface="Monotype Corsiva" pitchFamily="66" charset="0"/>
                <a:ea typeface="Calibri"/>
              </a:rPr>
              <a:t>діяльності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sz="1600" b="1" dirty="0" err="1" smtClean="0">
                <a:latin typeface="Monotype Corsiva" pitchFamily="66" charset="0"/>
                <a:ea typeface="Calibri"/>
              </a:rPr>
              <a:t>Творити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>
                <a:latin typeface="Monotype Corsiva" pitchFamily="66" charset="0"/>
                <a:ea typeface="Calibri"/>
              </a:rPr>
              <a:t>атмосферу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довір'я</a:t>
            </a:r>
            <a:r>
              <a:rPr lang="ru-RU" sz="1600" b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поваги</a:t>
            </a:r>
            <a:r>
              <a:rPr lang="ru-RU" sz="1600" b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взаємної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допомоги</a:t>
            </a:r>
            <a:r>
              <a:rPr lang="ru-RU" sz="1600" b="1" dirty="0">
                <a:latin typeface="Monotype Corsiva" pitchFamily="66" charset="0"/>
                <a:ea typeface="Calibri"/>
              </a:rPr>
              <a:t> і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доброзичливості</a:t>
            </a:r>
            <a:r>
              <a:rPr lang="ru-RU" sz="1600" b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dirty="0" err="1" smtClean="0">
                <a:latin typeface="Monotype Corsiva" pitchFamily="66" charset="0"/>
                <a:ea typeface="Calibri"/>
              </a:rPr>
              <a:t>взаємної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вимогливості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,</a:t>
            </a:r>
            <a:r>
              <a:rPr lang="ru-RU" sz="1600" b="1" dirty="0" err="1" smtClean="0">
                <a:latin typeface="Monotype Corsiva" pitchFamily="66" charset="0"/>
                <a:ea typeface="Calibri"/>
              </a:rPr>
              <a:t>всебічної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турботи</a:t>
            </a:r>
            <a:r>
              <a:rPr lang="ru-RU" sz="1600" b="1" dirty="0">
                <a:latin typeface="Monotype Corsiva" pitchFamily="66" charset="0"/>
                <a:ea typeface="Calibri"/>
              </a:rPr>
              <a:t> один про 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одного</a:t>
            </a:r>
            <a:r>
              <a:rPr lang="ru-RU" sz="1600" b="1" dirty="0">
                <a:latin typeface="Monotype Corsiva" pitchFamily="66" charset="0"/>
                <a:ea typeface="Calibri"/>
              </a:rPr>
              <a:t>;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</a:p>
          <a:p>
            <a:pPr marL="285750" indent="-285750">
              <a:buFontTx/>
              <a:buChar char="-"/>
            </a:pPr>
            <a:r>
              <a:rPr lang="ru-RU" sz="1600" b="1" dirty="0" err="1" smtClean="0">
                <a:latin typeface="Monotype Corsiva" pitchFamily="66" charset="0"/>
                <a:ea typeface="Calibri"/>
              </a:rPr>
              <a:t>Культивувати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 smtClean="0">
                <a:latin typeface="Monotype Corsiva" pitchFamily="66" charset="0"/>
                <a:ea typeface="Calibri"/>
              </a:rPr>
              <a:t>творчу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dirty="0">
                <a:latin typeface="Monotype Corsiva" pitchFamily="66" charset="0"/>
                <a:ea typeface="Calibri"/>
              </a:rPr>
              <a:t>атмосферу -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учні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повинні</a:t>
            </a:r>
            <a:r>
              <a:rPr lang="ru-RU" sz="1600" b="1" dirty="0">
                <a:latin typeface="Monotype Corsiva" pitchFamily="66" charset="0"/>
                <a:ea typeface="Calibri"/>
              </a:rPr>
              <a:t> знати,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що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творчі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пропозиції</a:t>
            </a:r>
            <a:r>
              <a:rPr lang="ru-RU" sz="1600" b="1" dirty="0">
                <a:latin typeface="Monotype Corsiva" pitchFamily="66" charset="0"/>
                <a:ea typeface="Calibri"/>
              </a:rPr>
              <a:t>, думки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клас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зустрічає</a:t>
            </a:r>
            <a:r>
              <a:rPr lang="ru-RU" sz="1600" b="1" dirty="0">
                <a:latin typeface="Monotype Corsiva" pitchFamily="66" charset="0"/>
                <a:ea typeface="Calibri"/>
              </a:rPr>
              <a:t> з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визнанням</a:t>
            </a:r>
            <a:r>
              <a:rPr lang="ru-RU" sz="1600" b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приймає</a:t>
            </a:r>
            <a:r>
              <a:rPr lang="ru-RU" sz="1600" b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dirty="0" err="1">
                <a:latin typeface="Monotype Corsiva" pitchFamily="66" charset="0"/>
                <a:ea typeface="Calibri"/>
              </a:rPr>
              <a:t>їх</a:t>
            </a:r>
            <a:r>
              <a:rPr lang="ru-RU" sz="1600" b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dirty="0" err="1" smtClean="0">
                <a:latin typeface="Monotype Corsiva" pitchFamily="66" charset="0"/>
                <a:ea typeface="Calibri"/>
              </a:rPr>
              <a:t>використовує</a:t>
            </a:r>
            <a:r>
              <a:rPr lang="ru-RU" sz="1600" b="1" dirty="0" smtClean="0">
                <a:latin typeface="Monotype Corsiva" pitchFamily="66" charset="0"/>
                <a:ea typeface="Calibri"/>
              </a:rPr>
              <a:t>;</a:t>
            </a:r>
            <a:r>
              <a:rPr lang="ru-RU" sz="1600" dirty="0">
                <a:latin typeface="Times New Roman"/>
                <a:ea typeface="Calibri"/>
              </a:rPr>
              <a:t> </a:t>
            </a:r>
            <a:endParaRPr lang="ru-RU" sz="1600" dirty="0" smtClean="0">
              <a:latin typeface="Times New Roman"/>
              <a:ea typeface="Calibri"/>
            </a:endParaRPr>
          </a:p>
          <a:p>
            <a:pPr marL="285750" indent="-285750">
              <a:buFontTx/>
              <a:buChar char="-"/>
            </a:pPr>
            <a:r>
              <a:rPr lang="ru-RU" sz="1600" b="1" i="1" dirty="0" err="1" smtClean="0">
                <a:latin typeface="Monotype Corsiva" pitchFamily="66" charset="0"/>
                <a:ea typeface="Calibri"/>
              </a:rPr>
              <a:t>Створювати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проблемні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ситуації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що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вимагають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endParaRPr lang="ru-RU" sz="1600" b="1" i="1" dirty="0" smtClean="0">
              <a:latin typeface="Monotype Corsiva" pitchFamily="66" charset="0"/>
              <a:ea typeface="Calibri"/>
            </a:endParaRPr>
          </a:p>
          <a:p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      </a:t>
            </a:r>
            <a:r>
              <a:rPr lang="ru-RU" sz="1600" b="1" i="1" dirty="0" err="1" smtClean="0">
                <a:latin typeface="Monotype Corsiva" pitchFamily="66" charset="0"/>
                <a:ea typeface="Calibri"/>
              </a:rPr>
              <a:t>альтернативи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прогнозування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, </a:t>
            </a:r>
            <a:r>
              <a:rPr lang="ru-RU" sz="1600" b="1" i="1" dirty="0" err="1" smtClean="0">
                <a:latin typeface="Monotype Corsiva" pitchFamily="66" charset="0"/>
                <a:ea typeface="Calibri"/>
              </a:rPr>
              <a:t>уяви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;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  </a:t>
            </a:r>
            <a:endParaRPr lang="ru-RU" sz="1600" b="1" i="1" dirty="0" smtClean="0">
              <a:latin typeface="Monotype Corsiva" pitchFamily="66" charset="0"/>
              <a:ea typeface="Calibri"/>
            </a:endParaRPr>
          </a:p>
          <a:p>
            <a:pPr marL="285750" indent="-285750">
              <a:buFontTx/>
              <a:buChar char="-"/>
            </a:pPr>
            <a:r>
              <a:rPr lang="ru-RU" sz="1600" b="1" i="1" dirty="0" err="1" smtClean="0">
                <a:latin typeface="Monotype Corsiva" pitchFamily="66" charset="0"/>
                <a:ea typeface="Calibri"/>
              </a:rPr>
              <a:t>Використовувати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творчу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діяльність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вихованців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endParaRPr lang="ru-RU" sz="1600" b="1" i="1" dirty="0" smtClean="0">
              <a:latin typeface="Monotype Corsiva" pitchFamily="66" charset="0"/>
              <a:ea typeface="Calibri"/>
            </a:endParaRPr>
          </a:p>
          <a:p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     при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проведенні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різних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видів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масових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err="1">
                <a:latin typeface="Monotype Corsiva" pitchFamily="66" charset="0"/>
                <a:ea typeface="Calibri"/>
              </a:rPr>
              <a:t>заходів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, </a:t>
            </a:r>
            <a:endParaRPr lang="ru-RU" sz="1600" b="1" i="1" dirty="0" smtClean="0">
              <a:latin typeface="Monotype Corsiva" pitchFamily="66" charset="0"/>
              <a:ea typeface="Calibri"/>
            </a:endParaRPr>
          </a:p>
          <a:p>
            <a:r>
              <a:rPr lang="ru-RU" sz="1600" b="1" i="1" dirty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     </a:t>
            </a:r>
            <a:r>
              <a:rPr lang="ru-RU" sz="1600" b="1" i="1" dirty="0" err="1" smtClean="0">
                <a:latin typeface="Monotype Corsiva" pitchFamily="66" charset="0"/>
                <a:ea typeface="Calibri"/>
              </a:rPr>
              <a:t>відкритих</a:t>
            </a:r>
            <a:r>
              <a:rPr lang="ru-RU" sz="1600" b="1" i="1" dirty="0" smtClean="0">
                <a:latin typeface="Monotype Corsiva" pitchFamily="66" charset="0"/>
                <a:ea typeface="Calibri"/>
              </a:rPr>
              <a:t> </a:t>
            </a:r>
            <a:r>
              <a:rPr lang="ru-RU" sz="1600" b="1" i="1" dirty="0">
                <a:latin typeface="Monotype Corsiva" pitchFamily="66" charset="0"/>
                <a:ea typeface="Calibri"/>
              </a:rPr>
              <a:t> занять, свят. </a:t>
            </a:r>
            <a:br>
              <a:rPr lang="ru-RU" sz="1600" b="1" i="1" dirty="0">
                <a:latin typeface="Monotype Corsiva" pitchFamily="66" charset="0"/>
                <a:ea typeface="Calibri"/>
              </a:rPr>
            </a:br>
            <a:r>
              <a:rPr lang="ru-RU" sz="1600" b="1" dirty="0">
                <a:latin typeface="Monotype Corsiva" pitchFamily="66" charset="0"/>
                <a:ea typeface="Calibri"/>
              </a:rPr>
              <a:t/>
            </a:r>
            <a:br>
              <a:rPr lang="ru-RU" sz="1600" b="1" dirty="0">
                <a:latin typeface="Monotype Corsiva" pitchFamily="66" charset="0"/>
                <a:ea typeface="Calibri"/>
              </a:rPr>
            </a:br>
            <a:r>
              <a:rPr lang="ru-RU" sz="1600" b="1" dirty="0">
                <a:latin typeface="Monotype Corsiva" pitchFamily="66" charset="0"/>
                <a:ea typeface="Calibri"/>
              </a:rPr>
              <a:t/>
            </a:r>
            <a:br>
              <a:rPr lang="ru-RU" sz="1600" b="1" dirty="0">
                <a:latin typeface="Monotype Corsiva" pitchFamily="66" charset="0"/>
                <a:ea typeface="Calibri"/>
              </a:rPr>
            </a:br>
            <a:endParaRPr lang="ru-RU" sz="1600" b="1" dirty="0">
              <a:latin typeface="Monotype Corsiva" pitchFamily="66" charset="0"/>
              <a:ea typeface="Calibri"/>
            </a:endParaRPr>
          </a:p>
          <a:p>
            <a:pPr marL="285750" indent="-285750">
              <a:buFontTx/>
              <a:buChar char="-"/>
            </a:pPr>
            <a:endParaRPr lang="ru-RU" sz="1600" b="1" dirty="0" smtClean="0">
              <a:latin typeface="Monotype Corsiva" pitchFamily="66" charset="0"/>
              <a:ea typeface="Calibri"/>
              <a:cs typeface="Times New Roman"/>
            </a:endParaRPr>
          </a:p>
          <a:p>
            <a:pPr marL="285750" indent="-285750">
              <a:buFontTx/>
              <a:buChar char="-"/>
            </a:pPr>
            <a:endParaRPr lang="ru-RU" sz="1600" b="1" dirty="0" smtClean="0">
              <a:latin typeface="Monotype Corsiva" pitchFamily="66" charset="0"/>
              <a:ea typeface="Calibri"/>
              <a:cs typeface="Times New Roman"/>
            </a:endParaRPr>
          </a:p>
        </p:txBody>
      </p:sp>
      <p:pic>
        <p:nvPicPr>
          <p:cNvPr id="9" name="Рисунок 8" descr="http://irinaigorevna.my1.ru/_nw/0/01919929.gif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9312" y="1484784"/>
            <a:ext cx="1370965" cy="142621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032575" y="404664"/>
            <a:ext cx="6216737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Особистість</a:t>
            </a:r>
            <a:r>
              <a:rPr lang="ru-RU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учителя – </a:t>
            </a:r>
            <a:r>
              <a:rPr lang="ru-RU" i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наріжний</a:t>
            </a:r>
            <a:r>
              <a:rPr lang="ru-RU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камінь</a:t>
            </a:r>
            <a:r>
              <a:rPr lang="ru-RU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 err="1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виховання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02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07042" y="359379"/>
            <a:ext cx="2808312" cy="1754326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err="1" lang="uk-UA" smtClean="0" sz="3600">
                <a:solidFill>
                  <a:schemeClr val="bg2">
                    <a:lumMod val="50000"/>
                  </a:schemeClr>
                </a:solidFill>
                <a:latin charset="0" pitchFamily="66" typeface="Monotype Corsiva"/>
              </a:rPr>
              <a:t>Мітран</a:t>
            </a:r>
            <a:r>
              <a:rPr b="1" dirty="0" lang="uk-UA" smtClean="0" sz="3600">
                <a:solidFill>
                  <a:schemeClr val="bg2">
                    <a:lumMod val="50000"/>
                  </a:schemeClr>
                </a:solidFill>
                <a:latin charset="0" pitchFamily="66" typeface="Monotype Corsiva"/>
              </a:rPr>
              <a:t> </a:t>
            </a:r>
          </a:p>
          <a:p>
            <a:pPr algn="ctr"/>
            <a:r>
              <a:rPr b="1" dirty="0" lang="uk-UA" smtClean="0" sz="3600">
                <a:solidFill>
                  <a:schemeClr val="bg2">
                    <a:lumMod val="50000"/>
                  </a:schemeClr>
                </a:solidFill>
                <a:latin charset="0" pitchFamily="66" typeface="Monotype Corsiva"/>
              </a:rPr>
              <a:t>Сільвія Василівна</a:t>
            </a:r>
            <a:endParaRPr b="1" dirty="0" lang="ru-RU" sz="3600">
              <a:solidFill>
                <a:schemeClr val="bg2">
                  <a:lumMod val="50000"/>
                </a:schemeClr>
              </a:solidFill>
              <a:latin charset="0" pitchFamily="66" typeface="Monotype Corsiv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9512" y="5085184"/>
            <a:ext cx="7054726" cy="166199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000">
                <a:solidFill>
                  <a:schemeClr val="bg2">
                    <a:lumMod val="50000"/>
                  </a:schemeClr>
                </a:solidFill>
                <a:latin charset="0" pitchFamily="66" typeface="Monotype Corsiva"/>
                <a:cs charset="0" pitchFamily="34" typeface="Shruti"/>
              </a:rPr>
              <a:t>М р і ю    б а ч и т и    с в о ї х     у ч н і в :</a:t>
            </a:r>
            <a:endParaRPr b="1" dirty="0" i="1" lang="ru-RU" smtClean="0" sz="2000">
              <a:solidFill>
                <a:schemeClr val="bg2">
                  <a:lumMod val="50000"/>
                </a:schemeClr>
              </a:solidFill>
              <a:latin charset="0" pitchFamily="66" typeface="Monotype Corsiva"/>
              <a:cs charset="0" pitchFamily="34" typeface="Shruti"/>
            </a:endParaRPr>
          </a:p>
          <a:p>
            <a:pPr indent="-342900" lvl="0" marL="342900">
              <a:buFont typeface="Wingdings"/>
              <a:buChar char=""/>
              <a:tabLst>
                <a:tab algn="l" pos="457200"/>
              </a:tabLst>
            </a:pPr>
            <a:r>
              <a:rPr b="1" dirty="0" i="1" lang="uk-UA" smtClean="0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людьми </a:t>
            </a:r>
            <a:r>
              <a:rPr b="1" dirty="0" i="1" lang="uk-UA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творчими, вільними від стереотипів;</a:t>
            </a:r>
            <a:endParaRPr b="1" dirty="0" i="1" lang="ru-RU" sz="160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  <a:p>
            <a:pPr indent="-342900" lvl="0" marL="342900">
              <a:buFont typeface="Wingdings"/>
              <a:buChar char=""/>
              <a:tabLst>
                <a:tab algn="l" pos="457200"/>
              </a:tabLst>
            </a:pPr>
            <a:r>
              <a:rPr b="1" dirty="0" i="1" lang="uk-UA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людьми, які прагнуть нового та не забувають </a:t>
            </a:r>
            <a:r>
              <a:rPr b="1" dirty="0" i="1" lang="uk-UA" smtClean="0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своє </a:t>
            </a:r>
            <a:r>
              <a:rPr b="1" dirty="0" i="1" lang="uk-UA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коріння;</a:t>
            </a:r>
            <a:endParaRPr b="1" dirty="0" i="1" lang="ru-RU" sz="160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  <a:p>
            <a:pPr indent="-342900" lvl="0" marL="342900">
              <a:buFont typeface="Wingdings"/>
              <a:buChar char=""/>
              <a:tabLst>
                <a:tab algn="l" pos="457200"/>
              </a:tabLst>
            </a:pPr>
            <a:r>
              <a:rPr b="1" dirty="0" i="1" lang="uk-UA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людьми щирими, які вміють любити, дружити, будувати відносини;</a:t>
            </a:r>
            <a:endParaRPr b="1" dirty="0" i="1" lang="ru-RU" sz="160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  <a:p>
            <a:pPr indent="-342900" lvl="0" marL="342900">
              <a:buFont typeface="Wingdings"/>
              <a:buChar char=""/>
              <a:tabLst>
                <a:tab algn="l" pos="457200"/>
              </a:tabLst>
            </a:pPr>
            <a:r>
              <a:rPr b="1" dirty="0" i="1" lang="uk-UA" sz="1600">
                <a:solidFill>
                  <a:schemeClr val="bg2">
                    <a:lumMod val="25000"/>
                  </a:schemeClr>
                </a:solidFill>
                <a:latin typeface="Times New Roman"/>
              </a:rPr>
              <a:t>людьми, які мають стійку життєву позицію і вміють її відстоювати.</a:t>
            </a:r>
            <a:endParaRPr b="1" dirty="0" i="1" lang="ru-RU" sz="1600">
              <a:solidFill>
                <a:schemeClr val="bg2">
                  <a:lumMod val="25000"/>
                </a:schemeClr>
              </a:solidFill>
              <a:latin typeface="Times New Roman"/>
              <a:ea typeface="Times New Roman"/>
            </a:endParaRPr>
          </a:p>
          <a:p>
            <a:pPr algn="ctr"/>
            <a:r>
              <a:rPr dirty="0" lang="ru-RU">
                <a:solidFill>
                  <a:srgbClr val="592413"/>
                </a:solidFill>
                <a:latin typeface="Tahoma"/>
              </a:rPr>
              <a:t> </a:t>
            </a:r>
            <a:endParaRPr b="0" dirty="0" i="0" lang="ru-RU">
              <a:solidFill>
                <a:srgbClr val="592413"/>
              </a:solidFill>
              <a:effectLst/>
              <a:latin typeface="Tahoma"/>
            </a:endParaRPr>
          </a:p>
        </p:txBody>
      </p:sp>
      <p:pic>
        <p:nvPicPr>
          <p:cNvPr descr="F:\Сільва Василівна\2014-05-23-4204.jpg" id="5" name="Рисунок 4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897315" y="476672"/>
            <a:ext cx="3499340" cy="4104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907704" y="676959"/>
            <a:ext cx="270825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385496"/>
              </p:ext>
            </p:extLst>
          </p:nvPr>
        </p:nvGraphicFramePr>
        <p:xfrm>
          <a:off x="480366" y="2319330"/>
          <a:ext cx="3875610" cy="2549831"/>
        </p:xfrm>
        <a:graphic>
          <a:graphicData uri="http://schemas.openxmlformats.org/drawingml/2006/table">
            <a:tbl>
              <a:tblPr bandRow="1" firstCol="1" firstRow="1">
                <a:effectLst>
                  <a:innerShdw blurRad="114300">
                    <a:prstClr val="black"/>
                  </a:innerShdw>
                </a:effectLst>
              </a:tblPr>
              <a:tblGrid>
                <a:gridCol w="1323575"/>
                <a:gridCol w="2552035"/>
              </a:tblGrid>
              <a:tr h="242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Дата народження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16.01. 1963 р.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242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Освіта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Вища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3786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Місце роботи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err="1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Кам’янська</a:t>
                      </a: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ЗОШ І-ІІІ ступенів </a:t>
                      </a:r>
                      <a:r>
                        <a:rPr b="1" dirty="0" err="1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Сторожинецького</a:t>
                      </a: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району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242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Стаж роботи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 років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24230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Категорія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Вища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23663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Звання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Старший вчитель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3786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Доручення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Керівник Районного МО вчителів історії та правознавства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  <a:tr h="5866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Науково-методична проблема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b="1" dirty="0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,,Критичне мислення та інновації на шляху  формування активної життєвої позиції </a:t>
                      </a:r>
                      <a:r>
                        <a:rPr b="1" dirty="0" err="1" i="1" lang="uk-UA" sz="1000">
                          <a:solidFill>
                            <a:srgbClr val="558ED5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учнів’’</a:t>
                      </a:r>
                      <a:endParaRPr dirty="0"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B="0" marL="68580" marR="68580" marT="0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  <a:lnT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T>
                    <a:lnB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B>
                    <a:lnTlToBr cmpd="sng" w="12700">
                      <a:noFill/>
                      <a:prstDash val="solid"/>
                    </a:lnTlToBr>
                    <a:lnBlToTr cmpd="sng" w="12700">
                      <a:noFill/>
                      <a:prstDash val="solid"/>
                    </a:lnBlToTr>
                    <a:cell3D prstMaterial="dkEdge">
                      <a:bevel prst="hardEdge" w="50800"/>
                      <a:lightRig dir="t" rig="flood"/>
                    </a:cell3D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662238" y="131603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algn="l" defTabSz="914400" eaLnBrk="1" fontAlgn="base" hangingPunct="1" indent="0" latinLnBrk="0" lvl="0" marL="0" marR="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b="0" baseline="0" cap="none" i="0" kumimoji="0" lang="ru-RU" normalizeH="0" smtClean="0" strike="noStrike" sz="1800" u="none">
              <a:ln>
                <a:noFill/>
              </a:ln>
              <a:solidFill>
                <a:schemeClr val="tx1"/>
              </a:solidFill>
              <a:effectLst/>
              <a:latin charset="0" pitchFamily="34" typeface="Arial"/>
              <a:cs charset="0" pitchFamily="34" typeface="Arial"/>
            </a:endParaRPr>
          </a:p>
        </p:txBody>
      </p:sp>
      <p:pic>
        <p:nvPicPr>
          <p:cNvPr descr="D:\Фото\курси істориків січень 2012\DSC_0019.JPG" id="15" name="Рисунок 14"/>
          <p:cNvPicPr/>
          <p:nvPr/>
        </p:nvPicPr>
        <p:blipFill rotWithShape="1">
          <a:blip cstate="print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"/>
          <a:stretch/>
        </p:blipFill>
        <p:spPr bwMode="auto">
          <a:xfrm rot="1066667">
            <a:off x="6314781" y="4329227"/>
            <a:ext cx="2404892" cy="179994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фото для газети\фото вчителі\DSC_0190.JPG" id="16" name="Рисунок 15"/>
          <p:cNvPicPr/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"/>
          <a:stretch/>
        </p:blipFill>
        <p:spPr bwMode="auto">
          <a:xfrm rot="16200000">
            <a:off x="262380" y="393804"/>
            <a:ext cx="1877819" cy="1611506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4"/>
          <p:cNvPicPr>
            <a:picLocks noChangeArrowheads="1"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039" y="6518577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4507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Фото\Екологія\IMG_0063.JPG" id="4" name="Рисунок 3"/>
          <p:cNvPicPr/>
          <p:nvPr/>
        </p:nvPicPr>
        <p:blipFill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4384" y="4976556"/>
            <a:ext cx="1626118" cy="126727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100CANON\IMG_2547.JPG" id="9" name="Рисунок 8"/>
          <p:cNvPicPr/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419576" y="5045986"/>
            <a:ext cx="1471613" cy="924077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Школа Лідер\IMG_1731.JPG" id="10" name="Рисунок 9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"/>
          <a:stretch/>
        </p:blipFill>
        <p:spPr bwMode="auto">
          <a:xfrm>
            <a:off x="6732240" y="4801120"/>
            <a:ext cx="2063587" cy="179623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Методоб'єднання вчителів історії 24.01.2012 року\Елла Іванівна\240120121305.jpg" id="11" name="Рисунок 10"/>
          <p:cNvPicPr/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"/>
          <a:stretch/>
        </p:blipFill>
        <p:spPr bwMode="auto">
          <a:xfrm>
            <a:off x="4139952" y="4724949"/>
            <a:ext cx="1152128" cy="1728581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Барвінкова країна\IMG_1885.JPG" id="13" name="Рисунок 12"/>
          <p:cNvPicPr/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"/>
          <a:stretch/>
        </p:blipFill>
        <p:spPr bwMode="auto">
          <a:xfrm>
            <a:off x="179512" y="4972255"/>
            <a:ext cx="1811714" cy="148127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діти - фото\DSC_8476.jpg" id="8" name="Рисунок 7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09" y="1731556"/>
            <a:ext cx="1704870" cy="119338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Зображення 3\Фото0180.jpg" id="14" name="Рисунок 13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51521" y="3194366"/>
            <a:ext cx="1823458" cy="160278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Rectangle 56"/>
          <p:cNvSpPr>
            <a:spLocks noChangeArrowheads="1"/>
          </p:cNvSpPr>
          <p:nvPr/>
        </p:nvSpPr>
        <p:spPr bwMode="auto">
          <a:xfrm>
            <a:off x="152400" y="152400"/>
            <a:ext cx="398755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8" name="Rectangle 66"/>
          <p:cNvSpPr>
            <a:spLocks noChangeArrowheads="1"/>
          </p:cNvSpPr>
          <p:nvPr/>
        </p:nvSpPr>
        <p:spPr bwMode="auto">
          <a:xfrm>
            <a:off x="152400" y="609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charset="0" pitchFamily="34" typeface="Arial"/>
              <a:cs charset="0" pitchFamily="34" typeface="Arial"/>
            </a:endParaRPr>
          </a:p>
        </p:txBody>
      </p:sp>
      <p:sp>
        <p:nvSpPr>
          <p:cNvPr id="39" name="Rectangle 88"/>
          <p:cNvSpPr>
            <a:spLocks noChangeArrowheads="1"/>
          </p:cNvSpPr>
          <p:nvPr/>
        </p:nvSpPr>
        <p:spPr bwMode="auto">
          <a:xfrm>
            <a:off x="304800" y="304800"/>
            <a:ext cx="397916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square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1" name="Rectangle 98"/>
          <p:cNvSpPr>
            <a:spLocks noChangeArrowheads="1"/>
          </p:cNvSpPr>
          <p:nvPr/>
        </p:nvSpPr>
        <p:spPr bwMode="auto">
          <a:xfrm>
            <a:off x="304800" y="762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charset="0" pitchFamily="34" typeface="Arial"/>
              <a:cs charset="0" pitchFamily="34" typeface="Arial"/>
            </a:endParaRPr>
          </a:p>
        </p:txBody>
      </p:sp>
      <p:sp>
        <p:nvSpPr>
          <p:cNvPr id="2080" name="Rectangle 130"/>
          <p:cNvSpPr>
            <a:spLocks noChangeArrowheads="1"/>
          </p:cNvSpPr>
          <p:nvPr/>
        </p:nvSpPr>
        <p:spPr bwMode="auto">
          <a:xfrm>
            <a:off x="45720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  <p:txBody>
          <a:bodyPr anchor="ctr" anchorCtr="0" bIns="45720" compatLnSpc="1" lIns="91440" numCol="1" rIns="91440" tIns="45720" vert="horz" wrap="none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charset="0" pitchFamily="34" typeface="Arial"/>
              <a:cs charset="0" pitchFamily="34" typeface="Arial"/>
            </a:endParaRPr>
          </a:p>
        </p:txBody>
      </p:sp>
      <p:sp>
        <p:nvSpPr>
          <p:cNvPr id="2097" name="TextBox 2096"/>
          <p:cNvSpPr txBox="1"/>
          <p:nvPr/>
        </p:nvSpPr>
        <p:spPr>
          <a:xfrm>
            <a:off x="179512" y="152400"/>
            <a:ext cx="3740990" cy="115416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dirty="0" i="1" lang="uk-UA" smtClean="0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   </a:t>
            </a:r>
            <a:r>
              <a:rPr b="1" dirty="0" i="1" lang="uk-UA" smtClean="0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В </a:t>
            </a:r>
            <a:r>
              <a:rPr b="1" dirty="0" i="1" lang="uk-UA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спілкуванні з дітьми часто доводиться </a:t>
            </a:r>
            <a:r>
              <a:rPr b="1" dirty="0" i="1" lang="uk-UA" smtClean="0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бути </a:t>
            </a:r>
            <a:r>
              <a:rPr b="1" dirty="0" i="1" lang="uk-UA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філософом, іноді – психологом, постійно удосконалювати майстерність</a:t>
            </a:r>
            <a:r>
              <a:rPr b="1" dirty="0" i="1" lang="uk-UA" smtClean="0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: ніколи </a:t>
            </a:r>
            <a:r>
              <a:rPr b="1" dirty="0" i="1" lang="uk-UA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не навчати дитину так, як вчили мене, бо вона народжена в інший час, в інших умовах і житиме по-іншому</a:t>
            </a:r>
            <a:r>
              <a:rPr b="1" dirty="0" i="1" lang="uk-UA" smtClean="0" sz="12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…</a:t>
            </a:r>
            <a:endParaRPr b="1" dirty="0" i="1" lang="ru-RU" sz="11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id="17" name="Picture 4"/>
          <p:cNvPicPr>
            <a:picLocks noChangeArrowheads="1"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71711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504428"/>
            <a:ext cx="2448272" cy="5151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i="1" lang="uk-UA" smtClean="0" sz="2000">
                <a:solidFill>
                  <a:schemeClr val="tx1"/>
                </a:solidFill>
                <a:latin charset="0" pitchFamily="18" typeface="Times New Roman"/>
                <a:cs charset="0" pitchFamily="18" typeface="Times New Roman"/>
              </a:rPr>
              <a:t>Творчий вчитель</a:t>
            </a:r>
            <a:endParaRPr b="1" dirty="0" i="1" lang="ru-RU" sz="2000">
              <a:solidFill>
                <a:schemeClr val="tx1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08304" y="1412776"/>
            <a:ext cx="1487523" cy="519430"/>
          </a:xfrm>
          <a:prstGeom prst="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 lvl="0"/>
            <a:endParaRPr dirty="0" err="1" lang="uk-UA"/>
          </a:p>
          <a:p>
            <a:pPr algn="ctr" lvl="0"/>
            <a:r>
              <a:rPr b="1" dirty="0" lang="uk-UA" smtClean="0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Методист</a:t>
            </a:r>
            <a:endParaRPr b="1" dirty="0" lang="uk-UA" sz="14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 lvl="0"/>
            <a:r>
              <a:rPr b="1" dirty="0" lang="uk-UA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,,Віра в </a:t>
            </a:r>
            <a:r>
              <a:rPr b="1" dirty="0" err="1" lang="uk-UA" smtClean="0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науку’’</a:t>
            </a:r>
            <a:endParaRPr b="1" dirty="0" lang="ru-RU" sz="14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/>
            <a:endParaRPr dirty="0" lang="ru-RU"/>
          </a:p>
        </p:txBody>
      </p:sp>
      <p:pic>
        <p:nvPicPr>
          <p:cNvPr id="1027" name="Picture 3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257" y="1412776"/>
            <a:ext cx="15065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676" y="1404202"/>
            <a:ext cx="15065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rrowheads="1"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861" y="1404203"/>
            <a:ext cx="1506537" cy="536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2483768" y="1404202"/>
            <a:ext cx="1437025" cy="52322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1400">
                <a:latin charset="0" pitchFamily="18" typeface="Times New Roman"/>
                <a:cs charset="0" pitchFamily="18" typeface="Times New Roman"/>
              </a:rPr>
              <a:t>Філософ</a:t>
            </a:r>
          </a:p>
          <a:p>
            <a:pPr algn="ctr"/>
            <a:r>
              <a:rPr b="1" dirty="0" lang="uk-UA" smtClean="0" sz="1400">
                <a:latin charset="0" pitchFamily="18" typeface="Times New Roman"/>
                <a:cs charset="0" pitchFamily="18" typeface="Times New Roman"/>
              </a:rPr>
              <a:t>,,Віра в </a:t>
            </a:r>
            <a:r>
              <a:rPr b="1" dirty="0" err="1" lang="uk-UA" smtClean="0" sz="1400">
                <a:latin charset="0" pitchFamily="18" typeface="Times New Roman"/>
                <a:cs charset="0" pitchFamily="18" typeface="Times New Roman"/>
              </a:rPr>
              <a:t>життя’’</a:t>
            </a:r>
            <a:endParaRPr b="1" dirty="0" lang="ru-RU" sz="1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058956" y="1404202"/>
            <a:ext cx="1506631" cy="52322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 lvl="0"/>
            <a:r>
              <a:rPr b="1" dirty="0" lang="uk-UA" smtClean="0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Майстер</a:t>
            </a:r>
            <a:endParaRPr b="1" dirty="0" lang="uk-UA" sz="14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 lvl="0"/>
            <a:r>
              <a:rPr b="1" dirty="0" lang="uk-UA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,,Віра в </a:t>
            </a:r>
            <a:r>
              <a:rPr b="1" dirty="0" err="1" lang="uk-UA" smtClean="0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дитину’’</a:t>
            </a:r>
            <a:endParaRPr dirty="0" lang="ru-RU"/>
          </a:p>
        </p:txBody>
      </p:sp>
      <p:sp>
        <p:nvSpPr>
          <p:cNvPr id="23" name="TextBox 22"/>
          <p:cNvSpPr txBox="1"/>
          <p:nvPr/>
        </p:nvSpPr>
        <p:spPr>
          <a:xfrm>
            <a:off x="5800789" y="1420928"/>
            <a:ext cx="1254766" cy="523220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pPr algn="ctr" lvl="0"/>
            <a:r>
              <a:rPr b="1" dirty="0" lang="uk-UA" smtClean="0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Психолог</a:t>
            </a:r>
            <a:endParaRPr b="1" dirty="0" lang="uk-UA" sz="14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  <a:p>
            <a:pPr algn="ctr" lvl="0"/>
            <a:r>
              <a:rPr b="1" dirty="0" lang="uk-UA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,,Віра в </a:t>
            </a:r>
            <a:r>
              <a:rPr b="1" dirty="0" err="1" lang="uk-UA" smtClean="0" sz="14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себе’’</a:t>
            </a:r>
            <a:endParaRPr dirty="0"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2386227" y="2204421"/>
            <a:ext cx="1506537" cy="24482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dirty="0" err="1" lang="uk-UA" smtClean="0"/>
              <a:t>оо</a:t>
            </a:r>
            <a:endParaRPr dirty="0" lang="ru-RU"/>
          </a:p>
        </p:txBody>
      </p:sp>
      <p:pic>
        <p:nvPicPr>
          <p:cNvPr id="1030" name="Picture 6"/>
          <p:cNvPicPr>
            <a:picLocks noChangeArrowheads="1"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7066" y="2185823"/>
            <a:ext cx="15240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rrowheads="1"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719" y="2185824"/>
            <a:ext cx="15240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rrowheads="1"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2196245"/>
            <a:ext cx="1524000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2333625" y="2249067"/>
            <a:ext cx="1518295" cy="229293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Формування у дітей самосвідомості, самостійності, прагнення до успіху, почуття впевненості, натхнення, працездатності, креативності, активності, </a:t>
            </a:r>
            <a:r>
              <a:rPr b="1" dirty="0" err="1" i="1" lang="uk-UA" smtClean="0" sz="1100">
                <a:latin charset="0" pitchFamily="18" typeface="Times New Roman"/>
                <a:cs charset="0" pitchFamily="18" typeface="Times New Roman"/>
              </a:rPr>
              <a:t>настандартності</a:t>
            </a:r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 мислення, </a:t>
            </a:r>
          </a:p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творчих умінь</a:t>
            </a:r>
            <a:endParaRPr b="1" dirty="0" i="1" lang="ru-RU" sz="11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56379" y="2232710"/>
            <a:ext cx="1687340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Особистісний підхід </a:t>
            </a:r>
          </a:p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до школярів;</a:t>
            </a:r>
          </a:p>
          <a:p>
            <a:pPr algn="ctr"/>
            <a:r>
              <a:rPr b="1" dirty="0" i="1" lang="uk-UA" sz="1100">
                <a:latin charset="0" pitchFamily="18" typeface="Times New Roman"/>
                <a:cs charset="0" pitchFamily="18" typeface="Times New Roman"/>
              </a:rPr>
              <a:t>г</a:t>
            </a:r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уманістичний підхід; індивідуальність </a:t>
            </a:r>
          </a:p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пізнавальних здібностей; диференціація</a:t>
            </a:r>
          </a:p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 навчання і виховання; допомога особистості пізнати себе, самовизначитись та </a:t>
            </a:r>
            <a:r>
              <a:rPr b="1" dirty="0" err="1" i="1" lang="uk-UA" smtClean="0" sz="1100">
                <a:latin charset="0" pitchFamily="18" typeface="Times New Roman"/>
                <a:cs charset="0" pitchFamily="18" typeface="Times New Roman"/>
              </a:rPr>
              <a:t>самореалізуватись</a:t>
            </a:r>
            <a:endParaRPr b="1" dirty="0" i="1" lang="ru-RU" sz="11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85648" y="2249067"/>
            <a:ext cx="1586750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Вивчення вікових, індивідуальних та психологічних особливостей дітей; </a:t>
            </a:r>
            <a:r>
              <a:rPr b="1" dirty="0" err="1" i="1" lang="uk-UA" smtClean="0" sz="1100">
                <a:latin charset="0" pitchFamily="18" typeface="Times New Roman"/>
                <a:cs charset="0" pitchFamily="18" typeface="Times New Roman"/>
              </a:rPr>
              <a:t>рідбір</a:t>
            </a:r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 цікавих форм роботи, які повністю розкривають неповторність та можливості кожної дитини;             виховання почуття впевненості</a:t>
            </a:r>
            <a:endParaRPr b="1" dirty="0" i="1" lang="ru-RU" sz="11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08304" y="2221147"/>
            <a:ext cx="1524000" cy="212365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Використання міждисциплінарного підходу;     </a:t>
            </a:r>
          </a:p>
          <a:p>
            <a:pPr algn="ctr"/>
            <a:r>
              <a:rPr b="1" dirty="0" i="1" lang="uk-UA" smtClean="0" sz="1100">
                <a:latin charset="0" pitchFamily="18" typeface="Times New Roman"/>
                <a:cs charset="0" pitchFamily="18" typeface="Times New Roman"/>
              </a:rPr>
              <a:t> створення зв’язків з іншими предметами у зв’язку з тенденцією до економічної, політичної, культурної, інформаційної інтеграції</a:t>
            </a:r>
            <a:endParaRPr b="1" dirty="0" i="1" lang="ru-RU" sz="1100">
              <a:latin charset="0" pitchFamily="18" typeface="Times New Roman"/>
              <a:cs charset="0" pitchFamily="18" typeface="Times New Roman"/>
            </a:endParaRPr>
          </a:p>
        </p:txBody>
      </p:sp>
      <p:cxnSp>
        <p:nvCxnSpPr>
          <p:cNvPr id="36" name="Прямая соединительная линия 35"/>
          <p:cNvCxnSpPr>
            <a:stCxn id="2" idx="2"/>
          </p:cNvCxnSpPr>
          <p:nvPr/>
        </p:nvCxnSpPr>
        <p:spPr>
          <a:xfrm>
            <a:off x="5508104" y="1019572"/>
            <a:ext cx="0" cy="1051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3107443" y="1138535"/>
            <a:ext cx="486360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3092772" y="1124744"/>
            <a:ext cx="0" cy="27945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>
            <a:endCxn id="1028" idx="0"/>
          </p:cNvCxnSpPr>
          <p:nvPr/>
        </p:nvCxnSpPr>
        <p:spPr>
          <a:xfrm>
            <a:off x="4800049" y="1138535"/>
            <a:ext cx="6896" cy="2656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>
            <a:endCxn id="1029" idx="0"/>
          </p:cNvCxnSpPr>
          <p:nvPr/>
        </p:nvCxnSpPr>
        <p:spPr>
          <a:xfrm flipH="1">
            <a:off x="6419130" y="1124744"/>
            <a:ext cx="9042" cy="27945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>
            <a:off x="7971047" y="1138535"/>
            <a:ext cx="0" cy="2656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>
            <a:stCxn id="1027" idx="2"/>
            <a:endCxn id="24" idx="0"/>
          </p:cNvCxnSpPr>
          <p:nvPr/>
        </p:nvCxnSpPr>
        <p:spPr>
          <a:xfrm flipH="1">
            <a:off x="3139496" y="1949351"/>
            <a:ext cx="28030" cy="25507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2" name="Прямая со стрелкой 2081"/>
          <p:cNvCxnSpPr>
            <a:stCxn id="1028" idx="2"/>
            <a:endCxn id="32" idx="0"/>
          </p:cNvCxnSpPr>
          <p:nvPr/>
        </p:nvCxnSpPr>
        <p:spPr>
          <a:xfrm flipH="1">
            <a:off x="4800049" y="1940777"/>
            <a:ext cx="6896" cy="29193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6" name="Прямая со стрелкой 2085"/>
          <p:cNvCxnSpPr>
            <a:stCxn id="1029" idx="2"/>
            <a:endCxn id="1031" idx="0"/>
          </p:cNvCxnSpPr>
          <p:nvPr/>
        </p:nvCxnSpPr>
        <p:spPr>
          <a:xfrm flipH="1">
            <a:off x="6405719" y="1940778"/>
            <a:ext cx="13411" cy="24504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8" name="Прямая со стрелкой 2087"/>
          <p:cNvCxnSpPr>
            <a:stCxn id="7" idx="2"/>
            <a:endCxn id="1032" idx="0"/>
          </p:cNvCxnSpPr>
          <p:nvPr/>
        </p:nvCxnSpPr>
        <p:spPr>
          <a:xfrm>
            <a:off x="8052066" y="1932206"/>
            <a:ext cx="18238" cy="2640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0351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с двумя скругленными противолежащими углами 7"/>
          <p:cNvSpPr/>
          <p:nvPr/>
        </p:nvSpPr>
        <p:spPr>
          <a:xfrm rot="5400000">
            <a:off x="1499320" y="-987150"/>
            <a:ext cx="6289377" cy="8784978"/>
          </a:xfrm>
          <a:prstGeom prst="round2DiagRect">
            <a:avLst/>
          </a:prstGeom>
          <a:solidFill>
            <a:schemeClr val="bg2"/>
          </a:solidFill>
          <a:ln algn="ctr" cap="flat" cmpd="sng" w="9525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p:spPr>
        <p:txBody>
          <a:bodyPr anchor="ctr" rtlCol="0"/>
          <a:lstStyle/>
          <a:p>
            <a:pPr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0" kumimoji="0" lang="ru-RU" noProof="0" normalizeH="0" spc="0" strike="noStrike" sz="1800" u="none">
              <a:ln>
                <a:noFill/>
              </a:ln>
              <a:solidFill>
                <a:sysClr lastClr="000000" val="windowText"/>
              </a:solidFill>
              <a:effectLst/>
              <a:uLnTx/>
              <a:uFillTx/>
            </a:endParaRPr>
          </a:p>
        </p:txBody>
      </p:sp>
      <p:pic>
        <p:nvPicPr>
          <p:cNvPr id="7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3081" y="655002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WordArt 1"/>
          <p:cNvSpPr>
            <a:spLocks noChangeArrowheads="1" noChangeShapeType="1" noTextEdit="1"/>
          </p:cNvSpPr>
          <p:nvPr/>
        </p:nvSpPr>
        <p:spPr bwMode="auto">
          <a:xfrm>
            <a:off x="2843808" y="2851150"/>
            <a:ext cx="5457825" cy="396875"/>
          </a:xfrm>
          <a:prstGeom prst="rect">
            <a:avLst/>
          </a:prstGeom>
        </p:spPr>
        <p:txBody>
          <a:bodyPr fromWordArt="1" wrap="none">
            <a:prstTxWarp prst="textPlain">
              <a:avLst>
                <a:gd fmla="val 50000" name="adj"/>
              </a:avLst>
            </a:prstTxWarp>
          </a:bodyPr>
          <a:lstStyle/>
          <a:p>
            <a:pPr algn="ctr" rtl="0">
              <a:buNone/>
            </a:pPr>
            <a:endParaRPr b="1" dirty="0" kern="10" lang="ru-RU" spc="0" sz="3600">
              <a:ln w="12700">
                <a:solidFill>
                  <a:srgbClr val="000000"/>
                </a:solidFill>
                <a:round/>
                <a:headEnd/>
                <a:tailEnd/>
              </a:ln>
              <a:solidFill>
                <a:srgbClr val="00CC00">
                  <a:alpha val="50000"/>
                </a:srgbClr>
              </a:solidFill>
              <a:effectLst>
                <a:outerShdw algn="ctr" dir="2021404" dist="45791" rotWithShape="0">
                  <a:srgbClr val="9999FF"/>
                </a:outerShdw>
              </a:effectLst>
              <a:latin typeface="Arial Black"/>
            </a:endParaRPr>
          </a:p>
        </p:txBody>
      </p:sp>
      <p:sp>
        <p:nvSpPr>
          <p:cNvPr id="9" name="Двойная волна 8"/>
          <p:cNvSpPr/>
          <p:nvPr/>
        </p:nvSpPr>
        <p:spPr>
          <a:xfrm>
            <a:off x="836712" y="251519"/>
            <a:ext cx="7623720" cy="3096345"/>
          </a:xfrm>
          <a:prstGeom prst="doubleWave">
            <a:avLst/>
          </a:prstGeom>
          <a:solidFill>
            <a:schemeClr val="bg2"/>
          </a:solidFill>
          <a:ln>
            <a:noFill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  <a:scene3d>
            <a:camera fov="0" prst="orthographicFront">
              <a:rot lat="0" lon="0" rev="0"/>
            </a:camera>
            <a:lightRig dir="tl" rig="soft">
              <a:rot lat="0" lon="0" rev="20100000"/>
            </a:lightRig>
          </a:scene3d>
          <a:sp3d>
            <a:bevelT h="50800" w="50800"/>
          </a:sp3d>
        </p:spPr>
        <p:txBody>
          <a:bodyPr anchor="ctr" rtlCol="0"/>
          <a:lstStyle/>
          <a:p>
            <a:pPr algn="ctr" defTabSz="914400" eaLnBrk="1" fontAlgn="auto" hangingPunct="1" indent="0" latinLnBrk="0" lvl="0" marL="0" marR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b="0" baseline="0" cap="none" i="0" kern="0" kumimoji="0" lang="ru-RU" noProof="0" normalizeH="0" spc="0" strike="noStrike" sz="1800" u="none">
              <a:ln>
                <a:noFill/>
              </a:ln>
              <a:solidFill>
                <a:sysClr lastClr="FFFFFF" val="window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676306"/>
            <a:ext cx="7200800" cy="224676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just" lvl="0"/>
            <a:r>
              <a:rPr dirty="0" lang="uk-UA" smtClean="0" sz="110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Виховання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творчої особистості – головне завдання школи ХХІ століття. Талант і творча обдарованість стають нині запорукою інтенсивного економічного розвитку країни і сприятливим чинником національного престижу. Розвитку творчих здібностей сприяє творчий, доброзичливий клімат, атмосфера поваги і співробітництва вчителів та учнів нашої школи, адже правду кажуть: ,,Один в полі - не </a:t>
            </a:r>
            <a:r>
              <a:rPr dirty="0" err="1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воїн.’’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</a:t>
            </a:r>
            <a:endParaRPr dirty="0" lang="uk-UA" smtClean="0" sz="1400">
              <a:solidFill>
                <a:prstClr val="black"/>
              </a:solidFill>
              <a:latin charset="0" pitchFamily="66" typeface="Monotype Corsiva"/>
              <a:ea typeface="Calibri"/>
              <a:cs typeface="Times New Roman"/>
            </a:endParaRPr>
          </a:p>
          <a:p>
            <a:pPr algn="just" lvl="0"/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  В школі успішно працює  наукове товариство ,,</a:t>
            </a:r>
            <a:r>
              <a:rPr dirty="0" err="1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Ерудит’’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( керівник </a:t>
            </a:r>
            <a:r>
              <a:rPr dirty="0" err="1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Мітран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С.В.). Для гармонійного розвитку школярів створено всі умови.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О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рганізований 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такий режим роботи, який 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спрямовує 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на співпрацю з обдарованими 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дітьми,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враховуючи вікові та психологічні особливості, рівень 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освіченості.  Учень </a:t>
            </a:r>
            <a:r>
              <a:rPr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має можливість пройти 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копіткий, важкий і тривалий процес перебудови мислення </a:t>
            </a:r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зі схеми ,,Почув – Запам’ятав – </a:t>
            </a:r>
            <a:r>
              <a:rPr dirty="0" err="1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Переказав’’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 до схеми ,,Пізнав – Осмислив – Сказав – </a:t>
            </a:r>
            <a:r>
              <a:rPr dirty="0" err="1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Запам’ятав’</a:t>
            </a:r>
            <a:r>
              <a:rPr dirty="0" lang="uk-UA" sz="1400">
                <a:solidFill>
                  <a:prstClr val="black"/>
                </a:solidFill>
                <a:latin charset="0" pitchFamily="66" typeface="Monotype Corsiva"/>
                <a:ea typeface="Calibri"/>
                <a:cs typeface="Times New Roman"/>
              </a:rPr>
              <a:t>’.</a:t>
            </a:r>
            <a:endParaRPr dirty="0" lang="ru-RU" sz="1400">
              <a:solidFill>
                <a:prstClr val="black"/>
              </a:solidFill>
              <a:latin charset="0" pitchFamily="66" typeface="Monotype Corsiva"/>
              <a:ea typeface="Calibri"/>
              <a:cs typeface="Times New Roman"/>
            </a:endParaRPr>
          </a:p>
        </p:txBody>
      </p:sp>
      <p:pic>
        <p:nvPicPr>
          <p:cNvPr descr="D:\Фото\Гуртки\img018.jpg" id="11" name="Рисунок 10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"/>
          <a:stretch/>
        </p:blipFill>
        <p:spPr bwMode="auto">
          <a:xfrm>
            <a:off x="378390" y="3087997"/>
            <a:ext cx="2063115" cy="1409463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8 Березня 2012\2012-03-07-111.jpg" id="12" name="Рисунок 11"/>
          <p:cNvPicPr/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2216873" y="3422101"/>
            <a:ext cx="1790700" cy="149225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084168" y="3347864"/>
            <a:ext cx="2808312" cy="313297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b="1" dirty="0" err="1" lang="ru-RU" u="sng">
                <a:latin typeface="Times New Roman"/>
                <a:ea typeface="Calibri"/>
                <a:cs typeface="Times New Roman"/>
              </a:rPr>
              <a:t>Моральне</a:t>
            </a:r>
            <a:r>
              <a:rPr b="1" dirty="0" lang="ru-RU" u="sng">
                <a:latin typeface="Times New Roman"/>
                <a:ea typeface="Calibri"/>
                <a:cs typeface="Times New Roman"/>
              </a:rPr>
              <a:t> і </a:t>
            </a:r>
            <a:r>
              <a:rPr b="1" dirty="0" err="1" lang="ru-RU" u="sng">
                <a:latin typeface="Times New Roman"/>
                <a:ea typeface="Calibri"/>
                <a:cs typeface="Times New Roman"/>
              </a:rPr>
              <a:t>матеріальне</a:t>
            </a:r>
            <a:r>
              <a:rPr b="1" dirty="0" lang="ru-RU" u="sng">
                <a:latin typeface="Times New Roman"/>
                <a:ea typeface="Calibri"/>
                <a:cs typeface="Times New Roman"/>
              </a:rPr>
              <a:t> </a:t>
            </a:r>
            <a:r>
              <a:rPr b="1" dirty="0" err="1" lang="ru-RU" u="sng">
                <a:latin typeface="Times New Roman"/>
                <a:ea typeface="Calibri"/>
                <a:cs typeface="Times New Roman"/>
              </a:rPr>
              <a:t>стимулювання</a:t>
            </a:r>
            <a:r>
              <a:rPr b="1" dirty="0" lang="ru-RU" u="sng">
                <a:latin typeface="Times New Roman"/>
                <a:ea typeface="Calibri"/>
                <a:cs typeface="Times New Roman"/>
              </a:rPr>
              <a:t> </a:t>
            </a:r>
            <a:r>
              <a:rPr b="1" dirty="0" err="1" lang="ru-RU" u="sng">
                <a:latin typeface="Times New Roman"/>
                <a:ea typeface="Calibri"/>
                <a:cs typeface="Times New Roman"/>
              </a:rPr>
              <a:t>саморозвитку</a:t>
            </a:r>
            <a:r>
              <a:rPr b="1" dirty="0" lang="ru-RU" u="sng">
                <a:latin typeface="Times New Roman"/>
                <a:ea typeface="Calibri"/>
                <a:cs typeface="Times New Roman"/>
              </a:rPr>
              <a:t> </a:t>
            </a:r>
            <a:r>
              <a:rPr b="1" dirty="0" err="1" lang="ru-RU" u="sng">
                <a:latin typeface="Times New Roman"/>
                <a:ea typeface="Calibri"/>
                <a:cs typeface="Times New Roman"/>
              </a:rPr>
              <a:t>учнів</a:t>
            </a:r>
            <a:endParaRPr dirty="0" lang="ru-RU" sz="1400" u="sng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- </a:t>
            </a:r>
            <a:r>
              <a:rPr b="1" dirty="0" err="1" i="1" lang="ru-RU" smtClean="0" u="sng">
                <a:latin typeface="Times New Roman"/>
                <a:ea typeface="Calibri"/>
                <a:cs typeface="Times New Roman"/>
              </a:rPr>
              <a:t>Дошки</a:t>
            </a: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 </a:t>
            </a:r>
            <a:r>
              <a:rPr b="1" dirty="0" err="1" i="1" lang="ru-RU" smtClean="0" u="sng">
                <a:latin typeface="Times New Roman"/>
                <a:ea typeface="Calibri"/>
                <a:cs typeface="Times New Roman"/>
              </a:rPr>
              <a:t>пошани</a:t>
            </a: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;</a:t>
            </a:r>
            <a:endParaRPr dirty="0" lang="ru-RU" sz="1400" u="sng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- </a:t>
            </a:r>
            <a:r>
              <a:rPr b="1" dirty="0" err="1" i="1" lang="ru-RU" smtClean="0" u="sng">
                <a:latin typeface="Times New Roman"/>
                <a:ea typeface="Calibri"/>
                <a:cs typeface="Times New Roman"/>
              </a:rPr>
              <a:t>Подяки</a:t>
            </a: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 батькам;</a:t>
            </a:r>
            <a:endParaRPr dirty="0" lang="ru-RU" sz="1400" u="sng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- Свята</a:t>
            </a:r>
            <a:r>
              <a:rPr b="1" dirty="0" i="1" lang="ru-RU" u="sng">
                <a:latin typeface="Times New Roman"/>
                <a:ea typeface="Calibri"/>
                <a:cs typeface="Times New Roman"/>
              </a:rPr>
              <a:t>, </a:t>
            </a:r>
            <a:r>
              <a:rPr b="1" dirty="0" err="1" i="1" lang="ru-RU" u="sng">
                <a:latin typeface="Times New Roman"/>
                <a:ea typeface="Calibri"/>
                <a:cs typeface="Times New Roman"/>
              </a:rPr>
              <a:t>лінійки</a:t>
            </a:r>
            <a:r>
              <a:rPr b="1" dirty="0" i="1" lang="ru-RU" u="sng">
                <a:latin typeface="Times New Roman"/>
                <a:ea typeface="Calibri"/>
                <a:cs typeface="Times New Roman"/>
              </a:rPr>
              <a:t>, </a:t>
            </a:r>
            <a:r>
              <a:rPr b="1" dirty="0" err="1" i="1" lang="ru-RU" smtClean="0" u="sng">
                <a:latin typeface="Times New Roman"/>
                <a:ea typeface="Calibri"/>
                <a:cs typeface="Times New Roman"/>
              </a:rPr>
              <a:t>стіннівки</a:t>
            </a:r>
            <a:r>
              <a:rPr b="1" dirty="0" i="1" lang="ru-RU" u="sng">
                <a:latin typeface="Times New Roman"/>
                <a:ea typeface="Calibri"/>
                <a:cs typeface="Times New Roman"/>
              </a:rPr>
              <a:t>;</a:t>
            </a:r>
            <a:endParaRPr dirty="0" lang="ru-RU" sz="1400" u="sng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 - </a:t>
            </a:r>
            <a:r>
              <a:rPr b="1" dirty="0" err="1" i="1" lang="ru-RU" smtClean="0" u="sng">
                <a:latin typeface="Times New Roman"/>
                <a:ea typeface="Calibri"/>
                <a:cs typeface="Times New Roman"/>
              </a:rPr>
              <a:t>Нагородження</a:t>
            </a: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 </a:t>
            </a:r>
            <a:r>
              <a:rPr b="1" dirty="0" i="1" lang="ru-RU" u="sng">
                <a:latin typeface="Times New Roman"/>
                <a:ea typeface="Calibri"/>
                <a:cs typeface="Times New Roman"/>
              </a:rPr>
              <a:t>грамотами, </a:t>
            </a:r>
            <a:r>
              <a:rPr b="1" dirty="0" i="1" lang="ru-RU" smtClean="0" u="sng">
                <a:latin typeface="Times New Roman"/>
                <a:ea typeface="Calibri"/>
                <a:cs typeface="Times New Roman"/>
              </a:rPr>
              <a:t>призами.</a:t>
            </a:r>
            <a:endParaRPr dirty="0" lang="ru-RU" sz="1400" u="sng"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dirty="0" lang="ru-RU" u="sng">
                <a:latin typeface="Times New Roman"/>
                <a:ea typeface="Calibri"/>
                <a:cs typeface="Times New Roman"/>
              </a:rPr>
              <a:t> </a:t>
            </a:r>
            <a:endParaRPr dirty="0" lang="ru-RU" sz="1400" u="sng">
              <a:latin typeface="Calibri"/>
              <a:ea typeface="Calibri"/>
              <a:cs typeface="Times New Roman"/>
            </a:endParaRPr>
          </a:p>
        </p:txBody>
      </p:sp>
      <p:pic>
        <p:nvPicPr>
          <p:cNvPr descr="D:\Грант\DSC_2724.JPG" id="13" name="Рисунок 12"/>
          <p:cNvPicPr/>
          <p:nvPr/>
        </p:nvPicPr>
        <p:blipFill rotWithShape="1"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" r="111"/>
          <a:stretch/>
        </p:blipFill>
        <p:spPr bwMode="auto">
          <a:xfrm>
            <a:off x="599571" y="4437112"/>
            <a:ext cx="1815521" cy="1296144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Семінар харчування\DSC_1494.JPG" id="16" name="Рисунок 15"/>
          <p:cNvPicPr/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0018" y="5127653"/>
            <a:ext cx="2027555" cy="135318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C:\Users\ADMIN\AppData\Local\Microsoft\Windows\Temporary Internet Files\Content.Word\Фото0495.jpg" id="14" name="Рисунок 13"/>
          <p:cNvPicPr/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>
            <a:off x="4139952" y="3702893"/>
            <a:ext cx="1860222" cy="242291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2669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 rot="5400000">
            <a:off x="1464211" y="-1032491"/>
            <a:ext cx="6213990" cy="8856986"/>
          </a:xfrm>
          <a:prstGeom prst="round2DiagRect">
            <a:avLst/>
          </a:prstGeom>
          <a:solidFill>
            <a:schemeClr val="bg2"/>
          </a:solidFill>
          <a:ln w="9525" cap="flat" cmpd="sng" algn="ctr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Двойная волна 2"/>
          <p:cNvSpPr/>
          <p:nvPr/>
        </p:nvSpPr>
        <p:spPr>
          <a:xfrm>
            <a:off x="1115616" y="476672"/>
            <a:ext cx="7056784" cy="648072"/>
          </a:xfrm>
          <a:prstGeom prst="doubleWav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62068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Реалізація принципів педагогічної діяльності: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3240814"/>
              </p:ext>
            </p:extLst>
          </p:nvPr>
        </p:nvGraphicFramePr>
        <p:xfrm>
          <a:off x="251520" y="1268760"/>
          <a:ext cx="2304256" cy="377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/>
              </a:tblGrid>
              <a:tr h="515216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>
                          <a:latin typeface="Monotype Corsiva" pitchFamily="66" charset="0"/>
                        </a:rPr>
                        <a:t>Принципи педагогічної діяльності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Об’єктивність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Суб’єктивність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Варіантність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Креативність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Оптимальність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Взаємність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68733">
                <a:tc>
                  <a:txBody>
                    <a:bodyPr/>
                    <a:lstStyle/>
                    <a:p>
                      <a:r>
                        <a:rPr lang="uk-UA" sz="2000" b="1" dirty="0" smtClean="0">
                          <a:latin typeface="Monotype Corsiva" pitchFamily="66" charset="0"/>
                        </a:rPr>
                        <a:t>Самоорганізація</a:t>
                      </a:r>
                      <a:endParaRPr lang="ru-RU" sz="20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9165454"/>
              </p:ext>
            </p:extLst>
          </p:nvPr>
        </p:nvGraphicFramePr>
        <p:xfrm>
          <a:off x="3347864" y="1196752"/>
          <a:ext cx="5472608" cy="38289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608"/>
              </a:tblGrid>
              <a:tr h="335292">
                <a:tc>
                  <a:txBody>
                    <a:bodyPr/>
                    <a:lstStyle/>
                    <a:p>
                      <a:pPr algn="ctr"/>
                      <a:r>
                        <a:rPr lang="uk-UA" sz="1800" b="1" dirty="0" smtClean="0">
                          <a:latin typeface="Monotype Corsiva" pitchFamily="66" charset="0"/>
                        </a:rPr>
                        <a:t>Шляхи реалізації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92">
                <a:tc>
                  <a:txBody>
                    <a:bodyPr/>
                    <a:lstStyle/>
                    <a:p>
                      <a:r>
                        <a:rPr lang="uk-UA" sz="1800" b="1" baseline="0" dirty="0" smtClean="0">
                          <a:latin typeface="Monotype Corsiva" pitchFamily="66" charset="0"/>
                        </a:rPr>
                        <a:t>Формування соціально значущих якостей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42857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atin typeface="Monotype Corsiva" pitchFamily="66" charset="0"/>
                        </a:rPr>
                        <a:t>Надання дитині свободи</a:t>
                      </a:r>
                      <a:r>
                        <a:rPr lang="uk-UA" sz="1800" b="1" baseline="0" dirty="0" smtClean="0">
                          <a:latin typeface="Monotype Corsiva" pitchFamily="66" charset="0"/>
                        </a:rPr>
                        <a:t> вибору методів досягнення мети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92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atin typeface="Monotype Corsiva" pitchFamily="66" charset="0"/>
                        </a:rPr>
                        <a:t>Налагодження процесу творчої співпраці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335292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atin typeface="Monotype Corsiva" pitchFamily="66" charset="0"/>
                        </a:rPr>
                        <a:t>Становлення інтелектуально-творчих здібностей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42857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atin typeface="Monotype Corsiva" pitchFamily="66" charset="0"/>
                        </a:rPr>
                        <a:t>Підсилення пізнавального інтересу до навчання і дослідження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86760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atin typeface="Monotype Corsiva" pitchFamily="66" charset="0"/>
                        </a:rPr>
                        <a:t>Розробка та використання різних форм та методів навчання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  <a:tr h="586760">
                <a:tc>
                  <a:txBody>
                    <a:bodyPr/>
                    <a:lstStyle/>
                    <a:p>
                      <a:r>
                        <a:rPr lang="uk-UA" sz="1800" b="1" dirty="0" smtClean="0">
                          <a:latin typeface="Monotype Corsiva" pitchFamily="66" charset="0"/>
                        </a:rPr>
                        <a:t>Співпраця з шкільними та іншими засобами масової інформації</a:t>
                      </a:r>
                      <a:endParaRPr lang="ru-RU" sz="1800" b="1" dirty="0">
                        <a:latin typeface="Monotype Corsiva" pitchFamily="66" charset="0"/>
                      </a:endParaRP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148" name="Picture 4" descr="http://shkola.ostriv.in.ua/images/publications/4/11287/13325084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4222">
            <a:off x="6902247" y="4915763"/>
            <a:ext cx="1609361" cy="1207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zhovtyanska.dnepredu.com/uploads/editor/2666/236933/sitepage_1/image/b2cd3a34c62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4653134"/>
            <a:ext cx="1817361" cy="1716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lyceum133.klasna.com/uploads/editor/237/54567/sitepage_41/image/p_znayk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802175"/>
            <a:ext cx="1524815" cy="159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6393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 rot="5400000">
            <a:off x="1212978" y="-876340"/>
            <a:ext cx="6213990" cy="8856986"/>
          </a:xfrm>
          <a:prstGeom prst="round2DiagRect">
            <a:avLst/>
          </a:prstGeom>
          <a:solidFill>
            <a:schemeClr val="bg2"/>
          </a:solidFill>
          <a:ln w="9525" cap="flat" cmpd="sng" algn="ctr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p:spPr>
        <p:txBody>
          <a:bodyPr rtlCol="0" anchor="ctr"/>
          <a:lstStyle/>
          <a:p>
            <a:pPr>
              <a:defRPr/>
            </a:pPr>
            <a:endParaRPr lang="ru-RU" kern="0">
              <a:solidFill>
                <a:sysClr val="windowText" lastClr="000000"/>
              </a:solidFill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1268760"/>
            <a:ext cx="8604448" cy="14484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Справедливість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Доброзичливість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Володіння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1500" b="1" dirty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предметом 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Відповідальність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Бажанння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1500" b="1" dirty="0" err="1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вдосконалюватися</a:t>
            </a:r>
            <a:r>
              <a:rPr lang="ru-RU" sz="1500" b="1" dirty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1500" b="1" dirty="0" err="1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Компетентність</a:t>
            </a:r>
            <a:r>
              <a:rPr lang="ru-RU" sz="1500" b="1" dirty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Тактовність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Об’єктивність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Людяність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Доброта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Дисциплінованість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Стриманість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Вимогливість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Працелюбність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Наполегливість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Порядність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Терпимість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1500" b="1" dirty="0" err="1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Винахідливість</a:t>
            </a:r>
            <a:r>
              <a:rPr lang="ru-RU" sz="1500" b="1" dirty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Чесність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Чуйність</a:t>
            </a:r>
            <a:r>
              <a:rPr lang="ru-RU" sz="1500" b="1" dirty="0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         </a:t>
            </a:r>
            <a:r>
              <a:rPr lang="ru-RU" sz="1500" b="1" dirty="0" err="1" smtClean="0">
                <a:solidFill>
                  <a:prstClr val="black"/>
                </a:solidFill>
                <a:latin typeface="Monotype Corsiva"/>
                <a:ea typeface="Calibri"/>
                <a:cs typeface="Times New Roman"/>
              </a:rPr>
              <a:t>Оптимізм</a:t>
            </a:r>
            <a:endParaRPr lang="ru-RU" sz="1500" dirty="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sp>
        <p:nvSpPr>
          <p:cNvPr id="6" name="Круглая лента лицом вниз 5"/>
          <p:cNvSpPr/>
          <p:nvPr/>
        </p:nvSpPr>
        <p:spPr>
          <a:xfrm>
            <a:off x="179512" y="476672"/>
            <a:ext cx="8352928" cy="720080"/>
          </a:xfrm>
          <a:prstGeom prst="ellipseRibbon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1" y="652046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Сучасний вчитель проявляє:</a:t>
            </a:r>
            <a:endParaRPr lang="ru-RU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D:\Вчитель року - 2014.Зарубіжна література.11.12.2013 р\6 клас\2013-12-11-2430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4861"/>
            <a:ext cx="3507740" cy="19729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D:\Бінарний урок 3 клас\DSC_3353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4509837"/>
            <a:ext cx="3240360" cy="200567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D:\Вчитель року.Фізика\DSC_474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17233"/>
            <a:ext cx="2687320" cy="17926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://1.bp.blogspot.com/-RxSURA2yzjI/UgogGdBQipI/AAAAAAAAEEg/e7ZyP0gabOI/s72-c/128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894962"/>
            <a:ext cx="144016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" descr="data:image/jpeg;base64,/9j/4AAQSkZJRgABAQAAAQABAAD/2wCEAAkGBxQSEhUUEhIUFBUXFRYVFBQUFRUWFBQUFBUXFhUUFRcYHSggGBolHRQUITEhJSkrLi4uGB8zRDQsNygtLisBCgoKDg0OGhAQGywkHyYsLCwsLCwsLCwsLCwsLCwsLSwsLywvLCwsLCwvLCwsLCwsLCwsLCwsLCwsLCwsLCwsLP/AABEIALcBFAMBEQACEQEDEQH/xAAbAAABBQEBAAAAAAAAAAAAAAAAAgMEBQYBB//EAE0QAAIBAgMEBQYJCQYEBwAAAAECAwARBBIhBTFBUQYTImFxBzJCgZGhFCNSVJKTsdHSF0NicnOCorLBFTNTwtPwJDTh8QgWRGOjs+L/xAAbAQEAAgMBAQAAAAAAAAAAAAAAAQMCBAUGB//EADsRAAIBAgMFAwsEAQMFAAAAAAABAgMRBBIhBTFBUWFxgZEGExQiMkJSobHB8BWS0eFiIzNyJENT4vH/2gAMAwEAAhEDEQA/APXVNXLkB0GgY4KggWKgk7UABQIXUA6BUEhahAAUJFAVBB2gCgCgCgCgCgCgCgCgCgCgCgCgCgCgCgCgCgCgCgCgOEUAgipJEZayIIS1kgOipIYsUYQtaxJFVBB21CRdYgUKgBQAKA7QBQBQBQBQBQBQBQBQBQBQBQBQBQBQBQBQBQBQBQBQBQBQCTUgSRUklehqxEDoqSGOKKxYFIn+yTUNgcy1jcHQKEihUEAW7qgkMt99AdoAoDIrtzEoM+VZkN20yh8vCw7I3d7GvMfrkoVp03Z2bSumuOmqv84o3fRouKZF27tY4iGMghFmKrGLnTPoZmJA0F7Dle/K2VbaEsTVjSjeKTWbXrz5L7EQoqKk3qbaG2UWNxYWN73FtDfjXpEaYupAUAUAUAUAUAUAUAUAUAUAUAUAUAUAUAUAUAUBw0Ak1JJXrVxA6KEXHBWIQsViBysQMYzGRxKXldUUcWIA8O891ZRi5O0VchtLVmP2r5QkXs4eIyHgz9gHvC7yPHLV1ajHDU/OYiWVeLfRIpVdTeWmrv5Gax3TDGvvcp3QoLEHkxBI9oqrDbS2XKnnm2nye/5aa9pjUjic1o2tzKybas51efE/XSEexW0rcwu2NlVXlsov/JW+eprzo4pa3b7GMx7Tm1y4mUAHU/CJR9jbqr2jtfDYaoqUKGdvlufZZa9xnRpVZRzObRZbP6UYxT2MXnA3q9nHrLAt7xXKq7Ypwdq2GceyTT8GjajTnwnfuJw6ZlwRPh0zE2aSElCd2a6E2e4vvPGtyrsiltLC+ew1m2tM2jTXVcvAxjjZUZ5anyJ+yiMfO8gAMUS5EizZZRuIkCA3y79Qfk2uVry0tgYzD0XFq078ePOz3fj5nTji6UlaLNVhAU1iNuBU3IJ451Oobv3871zMPjsVgZ5Jp2+F/b8sTOMZ6lrhMYH0Iyva5U8uan0h94vavXYTG0sTHNB9q4o1JRcSVW2YhQBQBQBQBQBQBQBQBQBQBQBQBQBQBQBQBQBQCTUklclXIgcBoQxwVBAoGsSTP9Jula4b4uMCScjRPRQH0pDwHdvPdvqqtVp0IZ6rsvm+iX5YjW9ktTzzaGImmfPNLmbhobKOSi9gPAVz4+VEqelGkl1bbf2K54LO7zk+4gPGwa4YHSx0105e2tettalj5J42LVr2ydeakTCg6K/034iDPY6ljvuMuq8b9nS1r1fidl4ath1WwGZ62afZe5hCvNTcatlyHc9ecsbY00QJzbjz0/qK6eC2ricJHLTat1SfhyKalGE3qKWMZMlza1r8f+9aLrSdXzr1d7/ctsrWAYQW0J7t1gTxstr116nlJjZJK6Sv7qs3362KI4WmnfePYXCFSrLKysvmsujA8w1XT8q8VKGRwi11Tenjv6kRwUE8ybNzsPpAXsmKZQ+5MQFyg8lmW9iO8WGvo7zpvGYbH/6dWOV8NfozaSlDc7mly37LDKw1Fj7GQ8R/2Ncqthq2Bq3i+x8/zkWqSkibhMSScr+dvB4MOY7+Yr0uBxscRD/Jb0USjYl1vmIUAUAUAUAUAUAUAUAUAUAUAUAUAUAUAUAUAk0JK1KvRA6KEMWtQyDO9MekPwZAkRBmewW+ojDHKHI8dw7jyqWstOdWW6KbfW3Dv+RhKdmo8WYNIsoOpJJuzNqzsd7MTvNeBr4mpXqOc3r9Oi6G6o5UNyGq0Q2R3NWIrGC9r3802DDu3EjkQDXoNi7UlhanmpWySevThc1cVQVRZlvW4aJAJAIIB0I1Fjrb1VXtrD06eLl5tqz1suHQYeTlTTZzrK5Ni8cR6hoXH0aq2jJMkRtVbMkSomqqRYjV9GtrXywSGwvaBzvRuEZ5qdw9nEW7mAxUcRD0avryf5xMJLLqjT+cPkup8crj7Rr6we+tRqeDrdV80Z+0idhJ863tY7mHJhvHhy7iK9VRqxqwU47mUNWHqsICgCgCgCgCgCgCgCgCgCgCgCgCgCgCgCgEmpJK9Ku4GI4BQga2hi1hjeRz2UUseZtwHed3rpFOTsiHJJXZ45jcY00jSP57NmsdwIIKqO4AAequ5UwSnhZUN2ZNd7OT59+dU3wZJGIB01B5HT2HcfVXzDF7JxeD1qw05rVeKO3TxFOp7LG3NaSM2yPJViMSNMRx3XF/C4vXQ2bGDxMM+65TVuoO28jZrAeFUuzk2jMbElW1aEqUnCasyFJNXQ/E9a8kSSo2qqSJRKiaqpIyJUbVVJGcSVGaru001vLEbfYO1RPFnLAvGwgn7zYGN/WGW/ezD0a9JiqcsThI12rSSv2rj3cSmLtKxcQtlkHJ+yf1gCVPsBH0ar2RiLSdJ8dUTUXEsa9CVBQBQBQBQBQGd6TbYkifLE6JkgkxErMhksq2Ea5Qy+cc/H0KzjG4LzBs5jQyAK5VS6jcHIGYC/C96wA9QBQBQBQBQBQBQBQBQHKArlrYMRy9QGY3yk44iOOEHz2Lt+rHaw+kyn92t/Z1NSqZnwNPFztC3MwiV3DlDhS5UbgT/LdtPZXB8osS6GClZXzer2XvqbeBhnq9mo9ItfMkzuMjvViII0w9e/3gj+tdDZ+IjQrqpJaa/NWKasHONl+aicPhTIDqota+8ke4A+2u1gNhxxUc8aun/F/c1q+L807OPzHW2UgFlJB4nTU94r0k9hYWdJQ1uvevr38zSjjKilfhyIcP/Q+I3ivn+JoujUlTfB2OvGWZJkuKtSRkSYqqkZofaTKpNr2BNvAXqIQzzUebS8Sb21KbE7XduyOzzyn+ptz3CvfYLyZo4eo8685Jbk7qPe7PXxNCeLlJaaL5mi8luKyYhsOx7OIjZTb/ABFBZWHfbP7q6m0MDGOGXS9+ubf/AAYYetebPTOsLRBvTADWH+IhuV+ktq+Zwfo+K14P8+R17ZkScTt2CN1R5ArMocaNlCsbKXcDKmY3AzEZrG17V691IpqLau93XsNexZVmQFAFAFAed9I/KzBBiDhcLh5cbOGyFYrBM43oGsSzCxvZSBz32mwKLF9KZPhMj47A4nCwtJhTLIUMoRUs0cN4xqHkDXNvTItcirFK0bWIPWsFi0mQSRsHRtzDdyPgQbi3CqiR+gCgCgCgCgCgCgCgCgEk0BXitgiws1BDPMfKFOTjLcFiQeslmP2iuzs2PqN9Tm4x+sl0M+hrpGkyRDqw/R7XrYFR/m91eP8AK3FqNKOHtq3fuR0dm0tXPuJEgrwSOsyLLoKtjduxgCYS4BY/ujQ+Bb7reNe+wPk1RglOs8z5bl/Jx6uOk9IadR4OqiwGUcv9769NTpwpxUYqyXA0W29WNu9WEFcVJdrC2t7nduA057q8rjdjVsdjpyk8sNNeenD5nTp4iNKklvfIWjEMASCDfW1tRw3nv9lcvbGwYYOgqtOUnrZ3t46F+HxLqys0S1YAXO4ak9wry2Vyait7Ny6sRcVtLTKotcEXbw1sPvr1eA8lazqRliJKK32WrdvoatTGRSeRXK5zX0M5ZP6NYnq8Xh25Txj1M4U+5jWrjo5sPNdC6jpNM9rjFi45SN/Ec/8Amr5BtaNsVLu+h6Cn7JB2ZglRG3sWZs5bUtYlAD+iFAUDkBXnto4mrWr3k91kui/N5YopHYYpMPrhyGj44dzZR3wv+bP6Oq6DRdTXY2b5RTpepiPWXPiu3n9SudJPcXGzdqxzXC3V18+JxlkS/NeI5MLg8Ca9nQr068FOm7o1mmt5Oq4ggbfmdMNO8Yu6wyMgHyghK++1St4PHv8Aw8YaEfCcRIy9aGjiUuQCFcFza/FiPXkpcjiex7ZjjaCVZwDEY36zN5uTKc1+616LeSYryRzyGMq17fBcHI195ncTK5PeUjgJ9vGrKkbWIPQqqJCgCgCgCgCgCgCgOGgGyayJISmrUYijUkM8r6fC2NfvSM/w2/y12tm/7T7Tm4xeuuwokaugaZKwTdvxX3qdP5mrx3lhQTo06vFO3ir/AGOls2XrOPeTXWvAo6zKvHT24aXse+wufUNx9lel2dgo0aUcbWV9bQjzfB9n1NGrUzSdOOnN8iVDISozb7C/DWvotHM4Rc99tThSSUmluOO1WkWI7Hl/0pYzG2b/AGKyRNhjESdnQ8RbxBv/AErT2laWEqR5ppLm2tF2l9BNTTEdccp7Vww1vqdfknhXMl5OYKpKnUScbW0XHt43L1i6ivF6/Yg/CAz+A0uCDfjoe7nzrrxkp1uxaXTTvx7mipxah27xTNW6Vi8DiAksTMbATRE2BJsJFvYDUnuG+tbFyUaE2+TLaSbmke2bNxUkgd5EEbM5IS9yi5Vyqx3Z7WvbS9xra9fGdpYmFeu5w3cO7j3npKcMsbMkYM9n95/52rz+KV6r7jIfrXswR8XgklsWuGXVHUlZEPNWGo7xuO43GlbWFxdbDTz0pW+/auJjKKejOxbWkg0xA6yP/HRdV75o13Dm66byQoFe22dt2jifUqerL5PsNadJrcXRxSdX1mdery589wUyWuWzbrW1vXeKjxLG9FsPHP18bx4VcS0khhxFhAmGVk1YNqjuGJ/QEjKBprsZbK/EjeTtjbB2jiQcJJPEkLRwYjEA9aZHMilSjg7gWhdmQFbk2vYkVjJJWITPUthbHTCx5EJYsc0jtbNI9gMxtoNFUADQAAcKrlJt3ZkWdYgKAKAKAKAKAKAKADQDTVkSQUq5GPEXQg848p2FtLFLbRkKHxjbMPaHPsrq7Nn7UTSxcNzRj1eusjnseSQggg6g3HLvHsuPXWntDBQxmHlRk7X48muJZRqulPMh8zs29tOQ09+/31ycL5L4Gi05Jya5vTw3F9TH1ZaLQSyg203cButpp7hXbqYWlUcXKN8ruujNSNSUb2e/eKMlXlY2XpYyQ2WoiRJaskgRsUuYd/Pj329V61sbRdWi1H2tGr81qi6lJRlruI0kwIbiRYAHSxO+9/bfWuPtCniq9WnKD9WNnKF0mnv7HfcuptUckU0+PEbNiQxFmsOH37t9dqNFVJQrTTUkt19NVrdcbFDk0nBbgY1tFZddBsL1mNh5JmkP7g0/iK15jytxPmtmTXGVo+LV/kb2AhmrLoer4V+wWO4lnv8Aokkqfo2r5Q1qodEj0KWhHCvMVwsZK9hWxMgNurQj+7U7+sfW1vNXM2hy36mydmLEVnXqewnoub/jcatapl0W8sJtjyQ64U5k44eRjYfsZDcof0Tdd3m6muxtDYlDE+tD1ZdNz7V9yqFVrRnMFjlkJGquvnxOMsieK8uTC4PAmvHYrAVsLLLVVuXJ9jNlSUtxLvWplBltppH1zIrGOBB12NANoWPnohXcGNi7kWuoAN84t7jybWIlTcqjvDdHnfj3GvWSvbiMSYlWwmMaYNHiMREyrHIMpGHN0iSM7m0cuwBuGkIIGldujjKWIlenJOxVKDW80mwtcXiT/wC1hl987f5q2Kj1MbGiFVEnaAKAKAKAKAKAKAKA4aAbYVkSQVq1GI5QFD002ScRhXCi7p8ZGOJZQbqO8qWHrFX4er5uopFVWGaLR48pr0q3XOQ0Oq9SYjqNUogXnqSLHC1LE2El6xAhmqbEiC1SZWGyeVz4An7K16+MoULedmo35szhTlP2VcPgjML5L+NgT6j/AFrkV/KPZ8J5G83VK6NiGEq2vuImIwpSwIKceYIvroDrWzQx+HxVKUsI7uGttVrZ6Pow6c4SSnxETR5Ta/gRuI5is9l7UhjqbdsslvX5vMa1Fw7Df+TzZpSF5jo8x6uLmI185xyucx/cXnXhfK7Hxr4pUIu8ae//AJPh9PmdfZ9HLDM97+hqtp58ixQIGkkZY1B8xU9N3t6CqD46DeRXm9mYZ4qvZvTe3+dTfqzUI3NLsjZq4ePICWJJaSRvOkkbznbvPIaAAAWAFe4p0404qEVZI5zd9WTqzIIW0tlxzgZwQy+ZIhyyIeasN3eNx4gisKlKFWLhNJrkyU2txndrYmfCKA6icuergdbKXkYEqkqejoCS63FgxstrV5yt5Op1F5mXq8b712c/ky9V1bUw+O2hiIc0b4cypHJ1mIkRhlkmcgwpJqTlLFWIFrKEWwB17WIhCFNYSnJRbVlztxt1K43bzNDa9I1kRoMTiDJIZsI4EsarkJxAaTIQosojyG55tY2rVeyo0MVSnQjZK+Z38L9pl5y8WpGw2Ftu0+JkjUTwlolLxNmkXLBG11XdIvbNwDmFjo24beK2hSo1o06ml1e/DiYxpuSujZYHGpMoeNw6nS44EbwRvBHEHUVtppq6K2SaAKAKAKAKAKAKAKAKATagK5auA6BQg7QHlXT/AKO/B5eujHxUjXPKOQ6kdwY3I77jlXb2dirrzct/A0MVSt6y7zJhq6ppCw9AKD0MTpapA2WN6wd83QySVjmaswIZqNaGSJWGxKKuW5BOpJFrk9+7uFfN9tYHaNStLEV4adNUkvzU61GpSUcsWdGIN7Vwcmhdc7jcOHXOzEZQb21JHIX410tkbQr4Wq6dBJudlrwfB91zCrTjNXlw1GejWwjipcvmoovNJuCpxF/lGxt4E8K9rtjaNPZ1BNJOq1ZaK9+L7L6mrhqLrzt7p61hUAAIAVQoWNdwWMW4cL2HqA76+Q4iq5Savd3u3zZ6KEUkXexMMbGRt7Dsg8E3jwJ3+GXlXstk4L0ajeXtPV/ZHPr1M8tNyLWuoUhQBQGJ2jjjPjB1KiQpnggDMQnWKb4qY2BsiWSPNYnMSotm1tj6quwPYnoOpgKLK3WP2pyS2SeS4YuVveNrjRl3AKCGCgVqVaEak1U3SW5/zzXTwMozaVnuKLaeEjVYMLNEQ74hcwlAfrgqszssgGV1yxgWFiBYFVFhXPoYbELHecqu6tvW7p2fjLZSj5qyIvQ3GBcTiYYokSJppmXKTmDwCCKTMDvDE5r3vcmqNv4S9q19d1vEsw0tXE1MuFOfrImMUvF1Fw4G5ZU3SDx1GtiK5GExtbDO0XePJ7jYqUYz3ljgNvjMI8Qoicmyte8MhO4I581j8hrHlm316jC46liF6uj5M0alKUN5e1uFQUAUAUAUAUAUAUAUBWx1eB5agg6BUAaxmGSRGR1DIwsyncQamLad0Q0nozyPpV0QlwrFowZIDchvST9B+/gDuPcd/V/WIUqeaom9dbfXsXE0pYRt+qZgE3tlN+Vre2+711sVts4KnT855xPondvuKI4eo3awtwVtx01sNx5d4rk4LympTcvSPVXC13p1LqmEaSy6nS5AuQQOZGldfD7awVeeSFRX63X1KJYepFXaOF66tikQWpYCc1SSIfXSocVJWe4lby1wEOZFYm+mp038a+O46LpYidO1rSat36HbgrxTJ2H2a+KPVQ+YCOtm/NoBra/pNpuHrtvrb2dbB1Fiqy1Xsx4t83yivnwM/NOqsq72bjZezY4oxFELRg3JPnSvxZu7QeNhwGvD2ptOpiKspyd5PjwS5I6NGhGnFRjuJUhdzaPJZW7RcMysR6AAIvra+tuGutsNm0o05KtVjfkvuyaqcllTLAY/F/Kw/wBVJ9vWV6X9WXwfP+jU9G6h/aGL54f6uT/Up+rr4H4/0PRXz+Qf2hivlYf6uT/Uqf1ZfA/H+h6K+ZR7V6VYnrDhkeISMO1KsbBYEtmkkLNIQGRDmAIIuUBtmFb+FrTrpSUbLncqqU1DS+odHElQdbEIlVkVIVlSRnjw6+YG7Y7Tkl20vdgDfLWrX2tGM3GMbpdSyOGbV2y7/tHF/Kw/1cn+pVP6uvgfj/Rl6K+fyKvb+JnkWJJDCVOJw3mxuG0mRtCXNtAeG69bGF2gq1TJlt3mFShki3cq+h2zerEsx6smeaWRSsZWQK8znK75jn9G2g0A32FczalV1KzjrZN8dO7kbOHhpc0eauX5s2bCZFDqVYBlIsysAQQd4IO8VKg07reQ43OYWebD/wB3eaIfmWb4xRyhkY+xXNv0lArtYXaUl6tXXr/Jp1MNfWJoNm7TjnBMbajR0YFZEPJ0Oo+w7xcV2oTjNXi7o02mtGTKyICgCgCgCgCgCgK1KvIHlqGBaisWEdIoSZbbO2pFkMZTqkHpmz5uHbUiyoeet9xKnQ8PaW0a1GWSnHXr7y/x+/HobVGhGau2ZjbGxVcZoQIzvYZviCLb03snhqoHGuRVx+GqrNlcZ31SV0ZPCT1s9DJT7OmVRI0bqh1DlTkIva+bdwrbeHqRjmy3XQ03o7Mk4SPTn/WtCcjKKIW1sII2XKLBgdOAKkXt3doad1e88k9p1cRCdGrK+WzTe+zNDG0VC0lxIGavYmicvUgew2Allt1cMrhtAUjdl5HtAW4HjWtVxlCCeaSLI05t6I0/R7oOzqJMRDPrduoEbIx10DyPYC/IH18K8vi9oTt5vCU1FL3nq+7+7nUo4eHtVZX6I3OF2NPlCrh0iRfNiaRVQDv6sNmPiAPtrytfZuKryeaaSe96yk/ovmdFYmEVaKLNOj7sD1k9geEK5T4Z3LX8QAanD+T+HptSk3J+C8P7K5Yub3aEuPo/CABZzbnLJ9gYAeoV144Wkl7KKXVm+ISbBjt2DIh4FZHNv3XJU+sVE8LRktYoKrNcSpLSZzBYdaCLvY9WEbzZAON9ezferC9hc6MdmNzav6vM2HiVlvxLZNhR+m8rnmZGT3R5R7q3I4OjFeyu8odab4mJ2TsFMRicSiM/VtM5mbNnIiR7JArPfNnlV2a9+ygXUZa3bJU8iK8zvc1kmypl81o5R+neNgO9lDBj+6tcmezIe47dptRxT4oYkWRfPhkHeo6wfwXPtArVls6qupdHEQZU7SxQ63Cizf35YhkddI4Jn9IDiorZ2fhZwrZpK2hXXqRcLJlf0c2tAmEwyviIQ/URZgZEDZurUtoTffetTEUJyqSllerfA2KU4qK1LD+3MN85h+tT76q9FqfC/BlnnIc0dG3MN85g+tT76n0Sp8L8GQ6kOaHE27hvnMH1qffUeiVPhfgYuceaG59o4VyGGKiSRfMlSVA634XvYrzUgg8RV9GnXpO8U/Blc/NyWrROwHTSFWEeImgNyFWaJ1KMTuEiXJjPfqveL2rsUarmtYtM0alPLqma2risKAKAKAKAKArVq4Dy0IHRWAFAVAGcXgUlFnW9tx1BB5gjUVVWo06sXCorrqZRk4u6Mvtboq+Rlha6tysGGuotopB42y764NfYrVRVKLvb3X9n9L37Tdhila0it2b1kCiMs0TDS1yA/Ev1bjKbm/A+Ncuticfg5XWZLk1ddieq8GXxp0avaOSwRvfrMPC5O9lDQufF4iL+yrI7dzf79KMuv/25hLAr3WRsZszCOArwyAXFss5NmIIAu68bNoTrburfwG2cPhpuvRpSi7ataq3e7FFXBOSyNpkHH7E2fBG8skExVRc3xFr8gMo3k2Fdij5YTr1FThmu+kSh7JSV3bxKfovscTqzPDHZ5MkERXN2yToXa7siDfrrke+mldlYqtKLlOTNbzUE/VR7Ps3BLBEkSCyooUerj4nf660N+paSaAKAKAKAKApZv+bfujh/nmq2G5gsNqTvHDI8aGSQISiDe727K92ttaqBA6JbDGDwyRFs72zSyfLkIGY9wFgoHBVA4UBc0AUBkunk5Bw6KLu7SLHc2GeRPg6kngAcRc9wNZQ01BbbT2OJML1I0ZVXq2BKkSRWKG6m4F1ANjuJFVxlZ3FjBy9J8ThsRCzyNJhpNCjpGXR18+MsFzFstyLkklCDe9XVvVSkt3Evw9ONW8Pe4dvLv4dT06BlZQy2KkAqRuIOoIqsoHMo5UAZRyoAyjlQHaAKAKAKAKAKArkq4D61AHBWJAu1QBQFYg7QkRLCrCzKGHJgCPYaiyBV43ZOHUZipXgAjMLngFUG3urn4jA4KznUhFdd30LoVqi0TKbaWyj1DiMHMZBIqsy5uyAAL7r6E8td9ecnLDqplpK0Py++5swnK95bzz/pRjVxU0WHwzSMtwW6wKPjDuHZ3qq3Y6ncRvFeg2fs/DU35yinrzMMRWqKOWW9/T+z0LodsxVa6j4uFeqjvxkI+MfvIBAvzZ67E5e6aVjXVWSFAFAFAFAFAU03/Myfsof5pqthuBc1UAoAoAoCh2psppcdhJSoMcEeIa5tpK/VJHp+r1pv3VAL2oaBgemuxQ5kj3CYdbE3yJkIzeGpVu/M/KroSTjlZKbTut4eS7pAXRsLLpJGWyg8LH4yP1E3Hc1vRrXj6rcHwNvFRU4qvFaS39JLf470bjE4yOMXkkRBzdlUe81m2lvNRJvcioxHTHBp+fD/ALJXkHtQEe+qJ4uhDfJG1DAYme6D+n1K+Tpyp0hw08nInKqn2EkeytSptbDx3XZtR2RW99xj2sYl6SY1vNghiHORi32lK1J7aW6MfmWx2bQXtVL/APFEP4di3YFsVmFxeOBL3BO66LmH0qzw2PxNWpFOGnHT5mGKw+GhSeS9+baXyJW0dkvMlkjxDm4N5HZQNe1frWuRa+ljrXelaxzMHV81WU5buPEveiuzJMPEUkI1csqhiwRSAMoJ7wTpprWBdjK0K1XPBWRdUNUKArI6uIZJQ1DAsViSOVBB216xJIEu1kXRc0hGhK2tfvYkA+q9c/E7Uw2HeWcteS1LYUZy1SGjtKQ7lRe9iW93Z+2uVU8oof8Abj4uxYsNzZFeYlszNmI0HADnYVx8btOpivVnouSL4UVEqelO3hhYGfe57MY5ud3jbf6rcajZ+HdeqoLdvfYWKC47jFdCtnsqtPbNI56uEH0nZgpN+Ray35ITxr31O0UcyU88nPw7OB7Fs3BiGJIwb5RYnizHVmPeSST40vcgk0AUAUAUAUAUBUsP+Ik/Zw/bLVkNwLVd1Vg7QHGNtTQFbiekOFj0bERA8g4Zvorc1XKtTj7TSLoYerP2Yt9xVz9OcMNEWaU8kjt/9hWtSe0cPH3r9huQ2TiZatW7WiHL0vxDf3WDIHypXIt+6Ft/FWpPbFP3U/oXx2VFf7lRLs1KbaePxWIyiWaCLK2ZQgGYGxXiXO5iPXVH6rXn/tx+TZesDhIaycn8l8yhnwmHhJnlnlJdheSNJAGYqQLMLKNL62tqah/qFX1mmvBFka2Fp+pCMdXxd9fmaHYnRpJ0WWKFSGv25ZLG4JBuIwTe4OhqI7NxFVXnNeLZjV2n5qThazWllFL6mhw3RUje0S9yRXP03J+ytmGxoe/Nvs0/k0Z7UnLn3t/axZRbAjHnPI/i2UexAK2obMw0fdv2mrLGVHyXd/NyTFsmFd0SX5lQT7TrW3CjTh7MUu4plWqS9qTJgFqtKztAFAFAcoCsjNXgkoaxZA5WIFZqgkyuPxkjsetVkXhGVIW3Njuc+4cOZ8ntavtCc3CEJRj0vr3r6G/QhRSu2myGgwyjs5VPJG6sexSK4k51oL/UUr9V/KNhRT3NWHfhg5j21otPkX2R34WOdEnewsjznbONbaGLWND2FORCNwG95PYL/Q769zsjBeYpK69Z6v8Aju/k0cbUsvNLe9X2cF9/A9K6J7OUyAgWjw4CRjh1hW38KEfWHlXZNB8jY1JAUAUAUAUAUAUBVgf8RL+zh+2Ws4gnu5C3CliBoq2ue4ZiB7TWDBWLicU97wdUOHbjdyOZ1yqe7tVjK/ARtxI+L2fI48xmbgZXUgd4UaKfAVr1qdaUXkaTNilOnGScloV2H6INxEK9/bkPsOUVzFseTd5z8EdGe15bo3+n0LTD9G1G+VvCNUjX3An31sw2Rh477vtf8GpPH1Jcvr9SVHsGAb48/wC0Zn9zEitmGDoQ9mC/O0pliq0ve8NPoTYYFQWRFUclAH2VsbtxQ23vML0k2QpM2HbRJAZIjbzcxu1ueWTW3JlFZola6FN5LtutDM2EmNszZRf0ZV0G/gwW1+JQfKrXg8k3DhwN+uvSKCrr2o+rP7P7HrNbBzgoAoAoAoAoAoBBapsCrSrQSUpwIHgaxB0GoAtWqGgdIB3++oA22FjO9FPioqNSTC+VPa8eGw/UxonXTDLoouse5m03E+aP3j6NYVJZV1Zs4eKV6s/Zjr2vgu/6JmV6E4Dq4jOVu8lliXiwLaW5F3t6gtYQRSm5N1Jb3qeu7HwXUxJHe5AuzfKdjmdvWxJq0wJ1SAoAoBEkoUXYgDmSAPfQEFtvYUaHFYcHvmj++gJmHxKSDNG6uOasGHtFAO0BWx/8xL+pF9slZIFgh0qGBmfHRpo8iJ+s6r9pqANJtaAmwnhJ5CRCftpcEwGgO1AOUAWqLAp+lGEzRdYou0V3Ft5S3xi9/Z1A5qtSSjyjpvgjG6YqO9jZZCuhuLFHBHHsix5qnOqKizR03m5hcQqNS8vZfqyXR8e49S6GbeGMwyuSOsXsSgfLABzDuYEMPG3CrKU88bleLwzw9Vw4b0+a4MvqsNYKAKAKAKASxqUBu1SSQFFWEDwNSQxQaosBQaosBWaosBQkpYDGOxywxvLIcqIpZjyCi5qLW3kxi5OyPBJ8TJtPHFmuA5On+HCm8DwFlv8AKYnjWk5ZpOTNrFWTWHjujv6y4+G49I2LiYFnGd1VYVGVd/xjAqoAHyVDetl5VbF8SmfJGlPSeDcDI3hDL9pUD31lmRjlYhulK8IJj3/FAeu8l/dUZ0MjIsvSGZvNSJO8lpCfUMlj6zR1EZKmRJcbM/nzPbklox6iozfxVjnZKgirxGLwyG8kkIbnI6l/WWN6jMTohs9JsKNPhEfqa49o0rFsjPDmhceKgm7UbxuflIwzD95TcVGZozSi9xa4DbU0VrkzJxRtZAOaPxPc178xWUKvMxlT5FlLtiNWkkU5w6wiNRvdj1nZ13Wsb33WN91bGZJXKUruxS7QxrFS2Ilsg1Kg5IlHI/KH6xPq3VS6rZaopbzOv0rwcZsmvPq4iB7SAD6qxzEOpBHP/OWFbRs4HfGSPYL0zojztMkYHbOEY/FTLGTwUvAT/LemYlOEtxfQ7SnXzJ2I4Bwsi+0jMfpVPnCciJsXSWYefFG/MozIfUrBgfpCp86iPNsmQ9Ko/Tjmj8UDj/4ix91ZZ0Y5WS06RYY/n417nOQ+x7GsrkWZjsbhYpBLhgyvHbsFGDWje5SxG4oQVH6gPGq52T7SxJNWZjuhW2W2djTHKbJfq5eWS/ZkH6pbMP0XNVKXm534P8TN+n/1WGdJ+3T3dY8u492BrbOWdoAoAoDhoBBrIk6BUArFWrEQO2rIhihUEnbUB0GhAo1BJ5V5XukhuMHGwFsrzagXJ1RNeQ7Xjl761sTUtaHidLAUXJSqRazLSN3bXn3GI6P7aXD58yE5rDsSKpKKNFLHUC5J036a8K1s8fxCGzKsd8o/uL9OnqqLLhwANwEqAD2CozLr4Fi2fU4OP7hpvKC/DDR+vEf0yUzLr4B7Prc4/u/oYl6e4g+akC+ssfbmH2VGaP4jH9NxPBw/cQJuleKbfOQOSmJfeBf31OdfiMXsvFfFHxK+fHu/nyM/68uYe9qjP1+Rg9kYl+9H9w0JLbgPUy/fUZlz+Rh+jV/ij+44ZvD6S/fTMh+jV/ij+4T1+txYEbiGAI8De9SpL8RK2TXXGP7jddCNvtITDK2ZgLo1wWZRvViN5FxrvIvyvR24GcsPUpL12n2O/ia7C4FVkeUZszgCxN1W28qOF9CedhRzbSRTlV7o886b7UaTEsnoRHKozAAtYFnIJ33Nu63ealu2hZ+n1q0VKLVursZ0y9w+kv31jdfiMf0avzj+4Os7v4l++l1+In9Gr84/uAydw+kv30uvxEfo2I5x/cKgxTp5jFP1JMv8pqc35Zma2ViF70f3Flh+lWKT89mHJzGw9vne+pzr8TMls3Er3o/uLCHp5OPOjhbwYr/mNM0evgZrZ9fnD939EhPKE/HDR+rEf/imZdfD+zJbPrcXH939C5em8banDWbgyzKGHgwANTnS5+BP6dU5x/cZ3be2DiJFfKoKgDMXXM1t2YAAbiwuLXB3aVEpRa4+BlSwVelVjUg43X+W9ctx7B5KeknwiA4d2vJAAAb3LQnRCTzWxU9wU8a2KE80deBrbSw8aVZ5Nz1XToburjnhQBQHCKA4Vqbg6BUAp1xA41YCUDWSAu1QDtAFAdoCj2t0RwWJkMk+HV3IALZnUkAWF8rC+lQ0mWRqzirRbREXyd7M+aD6yb8dYuJmsTWW6b8R38m+zPmg+sm/HWFkT6VW+N+Jz8m+zPmg+sm/HSxHpNb4n4nfybbN+aD6yb8dSPSq3xMB5N9m/NB9ZN+OosPSa3xPxAeTbZnzQfWzfjpYn0qt8TESeTrZg34QfWTfjrJRuPS63xvxGx5PdmfNB9bN+OsshHpVb4n4nW8nGzPmo+tm/HUZUPSq3xMx+N8kt5HaLEIilmKLke6ITcJfPrYWF+NqrlQcndO3SxuU9oU1FKdPM1xzf0Kj8kEp/wDVr9B/xVW6El73yRatpYf/AMC8f/Us9heSSOOUtiXSePKewBIhLG1mLB+Fjp31MKbT1dynEY+M4pUoZNfiv9kaH8nGzPmi/Tl/HVtjT9Jq/E/EB5ONm/NF+sm/HUWHpNX4n4nG8nezPmi/WTfjqUifSavxPxEfk/2b80X6cv46yyLkPSa3xvxZ1fJ9s35ov05fx1GRcl4D0mr8b8WODyebN+Zp9KT8VRlXJeCI9Jq/G/Fih5PNm/NE+lJ+Koyx5LwRHpFX4n4h+TzZvzNPpSfipljyXgifSK3xPxZ38nuzvmifSk/FUZY8l4IekVfifiyx2L0ZwuEZmw8CxswsxBYkgG9rsTpeskrbjCdSc/abZb0MAoAoDlADNaiQGxMKyyg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6" name="Рисунок 15" descr="http://edu-vienna.com/content/img/Letnie_shkoly_v_vuzah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4055" y="4941168"/>
            <a:ext cx="1768385" cy="11419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6" name="Picture 6" descr="http://habrastorage.org/storage2/0ac/5cc/9c7/0ac5cc9c73806dfcd8b0f04aed414800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830857"/>
            <a:ext cx="1442591" cy="1442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429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over/>
      </p:transition>
    </mc:Choice>
    <mc:Fallback xmlns="">
      <p:transition spd="slow"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 rot="5400000">
            <a:off x="1310874" y="-850230"/>
            <a:ext cx="6192691" cy="8424938"/>
          </a:xfrm>
          <a:prstGeom prst="round2DiagRect">
            <a:avLst/>
          </a:prstGeom>
          <a:solidFill>
            <a:schemeClr val="bg2"/>
          </a:solidFill>
          <a:ln algn="ctr" cap="flat" cmpd="sng" w="9525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p:spPr>
        <p:txBody>
          <a:bodyPr anchor="ctr" rtlCol="0"/>
          <a:lstStyle/>
          <a:p>
            <a:pPr>
              <a:defRPr/>
            </a:pPr>
            <a:endParaRPr dirty="0" kern="0" lang="ru-RU">
              <a:solidFill>
                <a:sysClr lastClr="000000" val="windowText"/>
              </a:solidFill>
            </a:endParaRPr>
          </a:p>
        </p:txBody>
      </p:sp>
      <p:pic>
        <p:nvPicPr>
          <p:cNvPr descr="D:\Фото\Кабінет історії\2013-11-21-2062.jpg" id="10" name="Рисунок 9"/>
          <p:cNvPicPr/>
          <p:nvPr/>
        </p:nvPicPr>
        <p:blipFill rotWithShape="1">
          <a:blip cstate="print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"/>
          <a:stretch/>
        </p:blipFill>
        <p:spPr bwMode="auto">
          <a:xfrm>
            <a:off x="901685" y="872797"/>
            <a:ext cx="4233233" cy="1940730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Кабінет історії\Фото0155.jpg" id="11" name="Рисунок 10"/>
          <p:cNvPicPr/>
          <p:nvPr/>
        </p:nvPicPr>
        <p:blipFill rotWithShape="1"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 bwMode="auto">
          <a:xfrm rot="455407">
            <a:off x="3470813" y="2740051"/>
            <a:ext cx="2159267" cy="1567268"/>
          </a:xfrm>
          <a:prstGeom prst="rect">
            <a:avLst/>
          </a:prstGeom>
          <a:ln>
            <a:noFill/>
          </a:ln>
          <a:effectLst>
            <a:outerShdw algn="tl" blurRad="190500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539552" y="348625"/>
            <a:ext cx="7200800" cy="4001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2000">
                <a:solidFill>
                  <a:srgbClr val="B4DCFA">
                    <a:lumMod val="50000"/>
                  </a:srgbClr>
                </a:solidFill>
                <a:latin charset="0" pitchFamily="18" typeface="Times New Roman"/>
                <a:cs charset="0" pitchFamily="18" typeface="Times New Roman"/>
              </a:rPr>
              <a:t>Кабінет історії – творча лабораторія вчителя і учнів</a:t>
            </a:r>
            <a:endParaRPr b="1" dirty="0" i="1" lang="ru-RU" sz="2000">
              <a:solidFill>
                <a:srgbClr val="B4DCFA">
                  <a:lumMod val="50000"/>
                </a:srgbClr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860033" y="1763814"/>
            <a:ext cx="3256430" cy="26161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1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.</a:t>
            </a:r>
            <a:endParaRPr b="1" dirty="0" i="1" lang="ru-RU" sz="11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D:\Грант\DSC_2722.JPG" id="14" name="Рисунок 13"/>
          <p:cNvPicPr/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8442">
            <a:off x="5523539" y="962574"/>
            <a:ext cx="2106295" cy="1403985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D:\Фото\Кабінет історії фото\2013-11-21-2068.jpg" id="15" name="Рисунок 14"/>
          <p:cNvPicPr/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84886">
            <a:off x="427051" y="2990749"/>
            <a:ext cx="2627263" cy="15841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Фото\Кабінет історії фото\2013-11-21-2073.jpg" id="17" name="Рисунок 16"/>
          <p:cNvPicPr/>
          <p:nvPr/>
        </p:nvPicPr>
        <p:blipFill rotWithShape="1"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"/>
          <a:stretch/>
        </p:blipFill>
        <p:spPr bwMode="auto">
          <a:xfrm rot="21110786">
            <a:off x="2846349" y="4391483"/>
            <a:ext cx="2878365" cy="183399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Фото\Кабінет історії\Фото0149.jpg" id="24" name="Рисунок 23"/>
          <p:cNvPicPr/>
          <p:nvPr/>
        </p:nvPicPr>
        <p:blipFill rotWithShape="1"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" r="25"/>
          <a:stretch/>
        </p:blipFill>
        <p:spPr bwMode="auto">
          <a:xfrm>
            <a:off x="539552" y="4762150"/>
            <a:ext cx="2334734" cy="136411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курси істориків січень 2012\DSC_0032.JPG" id="25" name="Рисунок 24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"/>
          <a:stretch/>
        </p:blipFill>
        <p:spPr bwMode="auto">
          <a:xfrm>
            <a:off x="5580112" y="3933056"/>
            <a:ext cx="2731006" cy="208419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курси істориків січень 2012\DSC_0124.JPG" id="26" name="Рисунок 25"/>
          <p:cNvPicPr/>
          <p:nvPr/>
        </p:nvPicPr>
        <p:blipFill rotWithShape="1"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" r="92"/>
          <a:stretch/>
        </p:blipFill>
        <p:spPr bwMode="auto">
          <a:xfrm rot="843834">
            <a:off x="6241118" y="2315866"/>
            <a:ext cx="2058037" cy="16555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2580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Блок-схема: данные 2"/>
          <p:cNvSpPr/>
          <p:nvPr/>
        </p:nvSpPr>
        <p:spPr>
          <a:xfrm>
            <a:off x="2123728" y="548680"/>
            <a:ext cx="5112568" cy="720080"/>
          </a:xfrm>
          <a:prstGeom prst="flowChartInputOutp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599446"/>
            <a:ext cx="3672408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uk-UA" smtClean="0" sz="3200">
                <a:solidFill>
                  <a:srgbClr val="B4DCFA">
                    <a:lumMod val="50000"/>
                  </a:srgbClr>
                </a:solidFill>
                <a:latin charset="0" pitchFamily="66" typeface="Monotype Corsiva"/>
              </a:rPr>
              <a:t>Сучасний урок</a:t>
            </a:r>
            <a:endParaRPr dirty="0" lang="ru-RU" sz="3200">
              <a:solidFill>
                <a:srgbClr val="B4DCFA">
                  <a:lumMod val="50000"/>
                </a:srgbClr>
              </a:solidFill>
              <a:latin charset="0" pitchFamily="66" typeface="Monotype Corsiva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2195737" y="1572366"/>
            <a:ext cx="1944216" cy="1906634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270603" y="720093"/>
            <a:ext cx="1656184" cy="1961429"/>
          </a:xfrm>
          <a:prstGeom prst="flowChartAlternateProcess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4427984" y="1556791"/>
            <a:ext cx="2088232" cy="1898137"/>
          </a:xfrm>
          <a:prstGeom prst="flowChartAlternateProces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6732240" y="980728"/>
            <a:ext cx="2232248" cy="1944216"/>
          </a:xfrm>
          <a:prstGeom prst="flowChartAlternateProcess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572705"/>
            <a:ext cx="1872208" cy="135421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endParaRPr dirty="0" lang="ru-RU" sz="1000">
              <a:solidFill>
                <a:prstClr val="black"/>
              </a:solidFill>
            </a:endParaRPr>
          </a:p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-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кооперативне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навчання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</a:p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-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колективно-групове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навчання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</a:p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-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ситуативне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навчання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</a:p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-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дискусійне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навчання</a:t>
            </a:r>
            <a:endParaRPr dirty="0" lang="ru-RU" sz="1200">
              <a:solidFill>
                <a:prstClr val="black"/>
              </a:solidFill>
              <a:latin charset="0" pitchFamily="66" typeface="Monotype Corsiva"/>
            </a:endParaRPr>
          </a:p>
          <a:p>
            <a:endParaRPr dirty="0" lang="ru-RU" sz="1200">
              <a:solidFill>
                <a:prstClr val="black"/>
              </a:solidFill>
              <a:latin charset="0" pitchFamily="66" typeface="Monotype Corsiva"/>
            </a:endParaRPr>
          </a:p>
        </p:txBody>
      </p:sp>
      <p:pic>
        <p:nvPicPr>
          <p:cNvPr descr="https://encrypted-tbn3.gstatic.com/images?q=tbn:ANd9GcTc5QcvHzDApAyifj7OXxUwz1WWyXUCgrHnl2q_rimhNTjnWOSstRPocrEa" id="4102" name="Picture 6"/>
          <p:cNvPicPr>
            <a:picLocks noChangeArrowheads="1" noChangeAspect="1"/>
          </p:cNvPicPr>
          <p:nvPr/>
        </p:nvPicPr>
        <p:blipFill>
          <a:blip cstate="print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516" y="1801852"/>
            <a:ext cx="816357" cy="659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11760" y="1578605"/>
            <a:ext cx="1800200" cy="193899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--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відчуття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рівного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серед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рівних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</a:p>
          <a:p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-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забезпечення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позитивної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атмосфери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в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колективі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  <a:endParaRPr dirty="0" lang="ru-RU" sz="1200">
              <a:solidFill>
                <a:prstClr val="black"/>
              </a:solidFill>
              <a:latin charset="0" pitchFamily="66" typeface="Monotype Corsiva"/>
            </a:endParaRPr>
          </a:p>
          <a:p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-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усвідомлення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особистістю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цінності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колективно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зроблених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умовиводів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</a:p>
          <a:p>
            <a:endParaRPr dirty="0" lang="ru-RU" smtClean="0" sz="1200">
              <a:solidFill>
                <a:prstClr val="black"/>
              </a:solidFill>
              <a:latin charset="0" pitchFamily="66" typeface="Monotype Corsiva"/>
            </a:endParaRPr>
          </a:p>
          <a:p>
            <a:endParaRPr dirty="0" lang="ru-RU" sz="1200">
              <a:solidFill>
                <a:prstClr val="black"/>
              </a:solidFill>
              <a:latin charset="0" pitchFamily="66" typeface="Monotype Corsiva"/>
            </a:endParaRPr>
          </a:p>
          <a:p>
            <a:endParaRPr dirty="0" lang="ru-RU" sz="12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27984" y="1572366"/>
            <a:ext cx="2160240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-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можливість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вільно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висловити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свою думку і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вислухати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свого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товариша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;</a:t>
            </a:r>
          </a:p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-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вчитель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не є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засобом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„похвали і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покарання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", а другом,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порадником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,</a:t>
            </a:r>
          </a:p>
          <a:p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старшим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товаришем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797134" y="966976"/>
            <a:ext cx="2155700" cy="1538883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1200">
                <a:solidFill>
                  <a:prstClr val="black"/>
                </a:solidFill>
                <a:latin charset="0" pitchFamily="66" typeface="Monotype Corsiva"/>
              </a:rPr>
              <a:t>    </a:t>
            </a:r>
            <a:r>
              <a:rPr b="1" dirty="0" lang="uk-UA" smtClean="0" sz="1200">
                <a:solidFill>
                  <a:prstClr val="black"/>
                </a:solidFill>
                <a:latin charset="0" pitchFamily="18" typeface="Times New Roman"/>
                <a:cs charset="0" pitchFamily="18" typeface="Times New Roman"/>
              </a:rPr>
              <a:t>Девіз учня:</a:t>
            </a:r>
            <a:endParaRPr b="1" dirty="0" lang="ru-RU" smtClean="0" sz="1200">
              <a:solidFill>
                <a:prstClr val="black"/>
              </a:solidFill>
              <a:latin charset="0" pitchFamily="18" typeface="Times New Roman"/>
              <a:cs charset="0" pitchFamily="18" typeface="Times New Roman"/>
            </a:endParaRPr>
          </a:p>
          <a:p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Те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,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що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я чую, я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забуваю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.</a:t>
            </a:r>
          </a:p>
          <a:p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Те,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що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я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бачу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і чую, я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трохи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пам'ятаю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. Коли 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я чую,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бачу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,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обговорюю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і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роблю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- я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набуваю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знань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і </a:t>
            </a:r>
            <a:r>
              <a:rPr dirty="0" err="1" lang="ru-RU" smtClean="0" sz="1200">
                <a:solidFill>
                  <a:prstClr val="black"/>
                </a:solidFill>
                <a:latin charset="0" pitchFamily="66" typeface="Monotype Corsiva"/>
              </a:rPr>
              <a:t>навичок</a:t>
            </a:r>
            <a:r>
              <a:rPr dirty="0" lang="ru-RU" smtClean="0" sz="1200">
                <a:solidFill>
                  <a:prstClr val="black"/>
                </a:solidFill>
                <a:latin charset="0" pitchFamily="66" typeface="Monotype Corsiva"/>
              </a:rPr>
              <a:t>. Коли 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я передаю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знання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іншим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, я стаю </a:t>
            </a:r>
            <a:r>
              <a:rPr dirty="0" err="1" lang="ru-RU" sz="1200">
                <a:solidFill>
                  <a:prstClr val="black"/>
                </a:solidFill>
                <a:latin charset="0" pitchFamily="66" typeface="Monotype Corsiva"/>
              </a:rPr>
              <a:t>майстром</a:t>
            </a:r>
            <a:r>
              <a:rPr dirty="0" lang="ru-RU" sz="1200">
                <a:solidFill>
                  <a:prstClr val="black"/>
                </a:solidFill>
                <a:latin charset="0" pitchFamily="66" typeface="Monotype Corsiva"/>
              </a:rPr>
              <a:t>.</a:t>
            </a:r>
          </a:p>
          <a:p>
            <a:r>
              <a:rPr dirty="0" lang="uk-UA" smtClean="0" sz="1000">
                <a:solidFill>
                  <a:prstClr val="black"/>
                </a:solidFill>
                <a:latin charset="0" pitchFamily="66" typeface="Monotype Corsiva"/>
              </a:rPr>
              <a:t>                               </a:t>
            </a:r>
            <a:endParaRPr dirty="0" lang="ru-RU" sz="1000">
              <a:solidFill>
                <a:prstClr val="black"/>
              </a:solidFill>
              <a:latin charset="0" pitchFamily="66" typeface="Monotype Corsiva"/>
            </a:endParaRPr>
          </a:p>
        </p:txBody>
      </p:sp>
      <p:pic>
        <p:nvPicPr>
          <p:cNvPr descr="http://leaderschool.info/wp-content/uploads/2013/05/genderna-rivnist.jpg" id="4104" name="Picture 8"/>
          <p:cNvPicPr>
            <a:picLocks noChangeArrowheads="1" noChangeAspect="1"/>
          </p:cNvPicPr>
          <p:nvPr/>
        </p:nvPicPr>
        <p:blipFill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862" y="2895454"/>
            <a:ext cx="745965" cy="559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lavutich-sch2.ucoz.ru/_si/0/39863613.png" id="4106" name="Picture 10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8318" y="2904398"/>
            <a:ext cx="486095" cy="495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stbasilkc.org/wp-content/uploads/2013/08/sunday-school.jpg" id="4110" name="Picture 14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206" y="2270465"/>
            <a:ext cx="767555" cy="633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D:\Фото\Кабінет історії фото\Фото0152.jpg" id="27" name="Рисунок 26"/>
          <p:cNvPicPr/>
          <p:nvPr/>
        </p:nvPicPr>
        <p:blipFill>
          <a:blip cstate="print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6664">
            <a:off x="6536101" y="2969998"/>
            <a:ext cx="2071364" cy="1548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Фото\курси істориків січень 2012\DSC_0019.JPG" id="28" name="Рисунок 27"/>
          <p:cNvPicPr/>
          <p:nvPr/>
        </p:nvPicPr>
        <p:blipFill rotWithShape="1">
          <a:blip cstate="print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"/>
          <a:stretch/>
        </p:blipFill>
        <p:spPr bwMode="auto">
          <a:xfrm>
            <a:off x="3153277" y="3785063"/>
            <a:ext cx="2537222" cy="220347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descr="D:\Фото\курси істориків січень 2012\Елла Іванівна\240120121301.jpg" id="29" name="Рисунок 28"/>
          <p:cNvPicPr/>
          <p:nvPr/>
        </p:nvPicPr>
        <p:blipFill>
          <a:blip cstate="print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418" y="4621596"/>
            <a:ext cx="2865755" cy="16116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:\Вчитель року - 2014.Зарубіжна література.11.12.2013 р\11 клас\2013-12-11-2535.jpg" id="30" name="Рисунок 29"/>
          <p:cNvPicPr/>
          <p:nvPr/>
        </p:nvPicPr>
        <p:blipFill rotWithShape="1">
          <a:blip cstate="print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"/>
          <a:stretch/>
        </p:blipFill>
        <p:spPr bwMode="auto">
          <a:xfrm rot="20994799">
            <a:off x="267453" y="3908685"/>
            <a:ext cx="2740993" cy="18958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52921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83768" y="1547500"/>
            <a:ext cx="3888432" cy="36933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uk-UA" smtClean="0">
                <a:solidFill>
                  <a:prstClr val="black"/>
                </a:solidFill>
              </a:rPr>
              <a:t>Блок. Тема.</a:t>
            </a:r>
            <a:endParaRPr dirty="0" lang="ru-RU">
              <a:solidFill>
                <a:prstClr val="black"/>
              </a:solidFill>
            </a:endParaRPr>
          </a:p>
        </p:txBody>
      </p:sp>
      <p:sp>
        <p:nvSpPr>
          <p:cNvPr id="15" name="Прямоугольник с двумя скругленными противолежащими углами 14"/>
          <p:cNvSpPr/>
          <p:nvPr/>
        </p:nvSpPr>
        <p:spPr>
          <a:xfrm rot="5400000">
            <a:off x="1578914" y="-1008760"/>
            <a:ext cx="6213990" cy="8856986"/>
          </a:xfrm>
          <a:prstGeom prst="round2DiagRect">
            <a:avLst/>
          </a:prstGeom>
          <a:solidFill>
            <a:schemeClr val="bg2"/>
          </a:solidFill>
          <a:ln algn="ctr" cap="flat" cmpd="sng" w="9525">
            <a:solidFill>
              <a:srgbClr val="4F81BD">
                <a:shade val="48000"/>
                <a:satMod val="110000"/>
              </a:srgbClr>
            </a:solidFill>
            <a:prstDash val="solid"/>
          </a:ln>
          <a:effectLst>
            <a:outerShdw blurRad="190500" dir="2700000" dist="228600" rotWithShape="0" sy="90000">
              <a:srgbClr val="000000">
                <a:alpha val="25500"/>
              </a:srgbClr>
            </a:outerShdw>
          </a:effectLst>
        </p:spPr>
        <p:txBody>
          <a:bodyPr anchor="ctr" rtlCol="0"/>
          <a:lstStyle/>
          <a:p>
            <a:pPr>
              <a:defRPr/>
            </a:pPr>
            <a:endParaRPr kern="0" lang="ru-RU">
              <a:solidFill>
                <a:sysClr lastClr="000000" val="windowText"/>
              </a:solidFill>
            </a:endParaRPr>
          </a:p>
        </p:txBody>
      </p:sp>
      <p:pic>
        <p:nvPicPr>
          <p:cNvPr id="14" name="Picture 4"/>
          <p:cNvPicPr>
            <a:picLocks noChangeArrowheads="1"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25" y="6515515"/>
            <a:ext cx="44751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algn="ctr" dir="2700000" dist="35921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descr="https://encrypted-tbn2.gstatic.com/images?q=tbn:ANd9GcQK3yWNABWYNQyZWAk0F26MJ8VkCGwfq5LamprxfGJiSaQLGsE-Uw" id="2050" name="Picture 2"/>
          <p:cNvPicPr>
            <a:picLocks noChangeArrowheads="1"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022" y="4873031"/>
            <a:ext cx="94624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descr="data:image/jpeg;base64,/9j/4AAQSkZJRgABAQAAAQABAAD/2wCEAAkGBxQTEhQUExQVFhUXGBkaFxgVFhgcHBwXFxgYHR0XGhwdHCggGBolHBUVITEhJSkrLi4uGB8zODMsNygtLisBCgoKDg0OGxAQGywkICQvLCwsLCwtLCwsLCwsLCwsLCwsLCwsLCwsLCwsLCwsLCwsLCwsLCwsLCwsLCwsLCwsLP/AABEIALcBEwMBIgACEQEDEQH/xAAbAAACAgMBAAAAAAAAAAAAAAAFBgMEAAIHAf/EAEYQAAIBAgQEBAMEBwYDCAMAAAECEQADBBIhMQUiQVEGE2FxMoGRI0JSoRRikrHB0fAHFTNTcuEWQ4I0VGOTorLC8SRzg//EABkBAAMBAQEAAAAAAAAAAAAAAAIDBAEABf/EAC0RAAICAgIBBAAFBAMBAAAAAAABAhEDIRIxBBMiQVEUUmFxgTKRoeEVI7EF/9oADAMBAAIRAxEAPwALxXhl9rhK2bpHcIa1wnDL+VgbN0TG6Gnjz/etf0n3rz3FHuY88oR4pHPsTwfEH/k3P2DVUcIxHWxd/YNdHOIPr9ahbFH+jR45+n0K8hvMkmJ+PwN1kQLau/4aqwKHdT7UJPCL/wDk3P2TXQXxZqB8Uad+La+CT8GvsQrvCb/+Tc/ZNRHhGI/yLn7Bp8GLPc/WrXB1uYh2VHVVtgG7cY8qAmB11b9Wen11eVJ9Ix+HGO2zmd/hN4QDauDMYEqRJ7DvTdwj+za7kF3Fv5FsAkoi5rzAD7q/dHq30roeHNnDc1o5nO+IvkFva2DAQewHsaAYrijs7hr2cCNRsQNQzd31ywNPYUEvLvS7FrCkUl4PhiFRMKFtLzBnztcZoIBuXAQZOsINPypN4/4fdWHlB7gdjAynMD2jqum9NmKx4e0yNeC3FysrwyKT1tmJ51gRI+6KgxWMd3zqYZY5lkDMI5oO0ztSo5J3ybGcY9CL/ceJ/wC73v8Ay2/lXn9xYr/u97/y2/lXXsBxfzbauDvuOxG4/rpW7Y89z9ab+IYS8dHKxwXEAQLF3RIH2bfE516dBWzcFv6jyL0Sq/4bfCo1O3U11JcbXjY/3+tY8zO9A5aeE4nfyLs8zfA250A27VWxPBcToBYukAAaIdzqfzNdWfGzO/1qFsX7/Wu9VnegLXCsNcWyilHBA1BU1S/u+7nb7N4PXKabWxfvWDE0tzbGxxIWhg7n+W/0NOHh3Gi3Zy3JWJ3BqqmL9aFeIcbmyWwdPiM9ew/jSZKx0MPKSRH4qxi3btlrMu1t5MD7sa0z3ccoQMczSAQERmP7qTVXkgfE5iP1R/vVpeKm08LqgAXL7dR2M0KSqimfhKriBfE+FvYi8ty3hr43BzIBp061COHYgLrh7s+w/nT7hOIBxKt7jqKkNyaqjm4qkedPAr2csv8ABsUT/wBnuf8Ap/nRbD8OvhdbTj5U8GtzaAAJYAEkaz0jsPUUa8iQD8aH2IlzBXhtZuH2A/nUWA4Vei/mtskqpUNHMytMCDpoTT3cUdCD66/xrDh4AOYaiY1neO0dKx5ps1ePBbsSLPCHyXC6mSrKEG8nZp2AFRPw65+Gnq7YHVlBIB+8dxPahWMA1gzQSk+w444roB8OQrnB0OlS4itrLc13/p/9tR39/lSn2UxVIHZW6HT2FZUSmsorEMuN4sxPdf2a0Pi3E90/ZoZlqNlqjghHqy+wqfFuI7p+zWv/ABXf7p9P96E5K2s4csyogZnbRVUFmJ9FGpoeETvVkvkJ/wDEl8/h+lWeG8QxeJuC1Yt+bcP3VUmB3OsKPU0ycD/szaEucQueQjfDZQg3n0nL2TSZiT6iugYTD2sPbFuwiWbZBItJ/iXIE87Tmdj2B+ZrnCK7M9ab6Yp4fw01pC2LbzWX4rVjMFUxMXLokx0hdupAq/dxQW2pULkUfZWrYyqTE8ijdo1kyfWhnEOMXWN1WzLacLktjla3ABIDLqDm+IdjVSzjldCRo9kF7cb6ABx89/me1IzW1UdIOLd+42e1cujzmymJIXcZRHKBsN9+tS4zLlVlMk9vw+3yH0ob+nsVKzCEk9Z1AkT6kbetW+HYK6yki07L0Igd5kk6adaR/SGvcBLpLE5dSd19e47kxWW5y9p/P3psfwVmOdruUaHKqyRtpmJiiNzwpZEc90/sA9P1d9Zn1o4Z4ykooGeNxXJiQl+6inyVlguYrBaFUSTA2gdTQtvFV/8A8P8AZ/3rry8EtWkUWwyg7w257sYlj7/KKAHwHgmJJtvuSftXA1M6AGAKyXlY4tqS6GxxzaXEQP8AivEdMn7P+9ef8V4j9T5L/vXRU8D4Af8AJn/Vcun/AOVWU8JYIbYSx81n95ofxmL6YXo5fs5afFN/9T6VqfE93qUHyH866yPD2FXbDYcf/wAU/lU1vhlldrNoe1tP5Vj82H5TfRyfZyBPEVw/eT8v51IvHbp2ZfkJrsSYZeip8kX+VeXVgaaewAoX5q/L/k1YZ/mOSrxe/wD0lFrVwi0WMlrvLINllMaRl1uIwAInT4hR3xDdLEWxmOYxAIBPoMxAk+poLjrkMTzfZrlGcW8wInlJtiCBrFOhk5xuqKMOJ8qbs0snKWfcWxC/6j/RNUKvYxciJb6xnb3bYH2FUSKxnpRPbV4qQVMH+vrVpeKXTpn2E6Ku20nTvVOKMeHXtrOb/EuMAvooBykjqM0nT07UyDJfMhFxv5KTcSvbZ/yFWcHjbsK7XOUOeTIDMBSdekgj6V74g4ctp4UZe69zO6zqJEGD3oQ0iVkiOm2v9RVcFFrSPClKS02EV4g6HOX2B5cgM6GNZ01I+lQYnjV0IHa5uswE2GYiO24P1qg7HaT9aGY8mYkxG0mKKkA3Kuxj/vG7qxu5w1tCi+XEZgjCSW6LI261QxeMYDM15pJPKtlSNjAzZxPvFAzcb8TfU7VhYnck/OsqJqlL7DfCbhYOxMk5ekdKmxHT51X4J8L/ACqbENP51LNbL8b9qsVmxjg7j6VlVzvWU5RRC8krCwFaMtb2gxYgrHsKc/A+Csp5t+/hbmIa3BsqCPLzDfMDoW2PWI2orQLKvg3wBexv2rnyMMNTdcasP/DU9P1jp2mukYKxg+HoRhEVJEPfuCXb5nmbfbQdgaFcU8VO+pIaAQtkAqARBDDfQTEk9REUucTv3HzZ2ENBg65f9PalyyPqJqj8sI8T8QFmbIM5MEXGbUMDIb2206bdaLXeJJiGtNZ0xCCWDsAF6wu880QRpBNc/wDMbZRPy6VPwnE+U+YiRlIMb5TvHqCAaW4tINMI+J+FPbl1YuCczg/EpO5nqJJB9/WgWBvlXBBphx2MD5lW41xbigZnEKgMzAHWQu9BP0S6H8nKSxjRRJPUEHqKyDtUzpLdhzh1i23NB06fFqB16/wpm4FdzoMpB0iQdOUkH91AsJwIIo/SH3/5amJ/1MNT/pX5npRbhqgBly8qusoq6eXKkgKNwNdOoBqTyMSq0UYp7GSzb0I3kHrUbsPLDegGm8nSPqBWvC4DXAqlUBVlBGXRgZIB+EFlYgetWRYm3cUSCGMEbjWQR9RU0HxkmMze6DRWwuNS9alCDlMGNYMCQdAQeZT863C1V4TwkWs+pAcliASZuH72uwywI12HareIum3bdlUOVUsFzZZy6nWDBienSmeRFTze35Bwzcce0eLbmtila8OxXm2bd2AudZgNmjUiJga6dqkZqRKDi+LHxny2iMihK3r3mMrLCi5oQFOZMjH8R6hRJAOpEaUbzUKxHA1d3YscrlcygRJXLrmnTUdB95t+hQpdnSbIsRiLyEhRnLHlVgJC5ZgBYnUONT0HrVfHXMWJhLOg0JJ7a7mfTar+I4MjQzFiyqFDCAYXN02MhiDPc9zS7xfh9tAyZnZ5BCjeCZWABzHeY3O+wh0Yxl1/4BcigWZ8zs1vPJChmAWIOsMjLcGwgkbmNQKpYe0Cyhtll3+kx7nQfOiPEbYRQkEIpMzIbSNHWSJgggrAh9gQaFO3KSd339qrrjos8ZWnIq4vEFiznUnU1UGJlcwJ6aEQPcHr00rLhzE7x+/0qa3raMLGUmW6dwPqR/U1z0a5uTpdGthS5VV1LkKvuev9dqK4Hh6+XmKK7u9wc4BVLdohSAG0Ls2bUgwE9ZqDgWHzXVzAQOXXocpYv7KFH7Yo3w6+iLcFxFezmZlYNJGZ80DWVbnY99BRIVnk2qTNMLw1Li4e6qZQWuLdA2F20dYmSA2YMNdNRV3inCkujs/Rh/HuK84LfWxgLb3myh7t64M28aL7kkqTUNnGX8Q9tbISyrnkN5Sz3PVLY1K9Z0Efer0MMoRhs8bNilLI66FbHYJ7TQ4jseh9qDcR+L5V1DF4dWzWrrW3YaHITl/1LOoEgj3B3pI8R8AuWybijPb6xusd/T1pkserQlT3xYtVvFZFeikMekGOD/C3yre/UXCTo3yrMRv/AF2qWfZbB+0VjWV6Vr2nro891Z1LgXha3bVbl582eYUSAGUsrLHUhlI7detXsViDdPk2wUiQzPIRQPRRJOm35dalv4lC4a0xCPAua6I5ICt+qW1QkfqnpRPhvDRauM7LlZZLo8R5YBK3FYGHXlgjeSdank7kE4NKwN4bwbNiWsuBlyv5kfftyQrqCehyjTpNBuM4FrN5rblv1OkqdQx109u9EbPEke4xdyXVfsm+BcrgB0YkcywTE6FhPao8dikNzPMAXCjJcWcnKPth1yyBp7dSax2g07KvDeCNcYAHU9dgRpqo3InrtWxa0rKqvAMi5Kw0gwBJ0A39hqe1E72BTmW3muXSOZs3wg6AsfgtrB0GpIA0NWeGcAt2tSA7+o5B7A6sf1m+QFYk32bKkDsFw1mt8wC2lJK3GBPL+oumfT7zQvvRmzaySLK7xmuOZLT3O2n4BAHarTWpOdidJnXQ95+v5DtVG7xRBbuGzzeWsyByTMQD1jetS+jtsmvi3aGe43MfvHUz+FRUHAcbnvNlMKygqYIYOjEEMDseddKr4vDPCK9w3FukCSAMjkSrKR92fyqPgnJcQtPmOz+Zm3J/EO6yiiaGcbixkVQ+YOzoZJZiZLGJJiNhoAAIirVu3zOO6g/Pb+FDrWPRWyDM7iCVRSSAY1PQDUa0TBh0OsHMv8R+6oZRa7CcvorDD61sEHXrp8jvUwbWDXjpOlCv0DvVMT+BYprWEKAAvbvPZAP4i0ifTmNEDYxIgC5bad2CRlgjYa551GsfKqNiwGxeOsBlBLW7ts9BcAzMPQ8wn0os3FkURcDpd0m3lOpJ1KnZl61dmTb5QSbe319fqT45rqTKtm3da66m+32YtsORIYNJIP0I071tw61cup5vnOrNmyqCMigMQAVjm2/Ord2wUxSGGIa2VJCEqCGkSRoNjWlpGsSgtPcTMWQ24JEmcjA+pMGhcm1qrpfX8o5JJ7uv5BrNndCzOgZHDBbhUC5aIzfKNfnStexZuOTzXGysgKhiWUMRnCrqTGh70ycXwTLaV7luT5z3LiZl0RwOU6iTyrtQ9McUsMisgZ82fLiBIzEFWFu3qpVQo5iIE6amqvbVI3Apcrav9wLjLkhVACzrAnQaTv3PShuOufTQCrN698T9PhX2FDLl6Suk6ifbrU57kmoQpGIiqhcyTJA7AydT6wD+VYu2+hGaP3T++tcVam2u8DeN5MSe0ATr3arnCgjXrPmjkNy3mH6mYAL66afWuQhPi/8AIU4Lw/E+TcZMJddbiFRc+zQDN1GdgWB/lVzi9m7iWtWf0d0Z2UB3tjKgVQGaVLJOVZzTOUEdaj4vxW5ee6zAkoBozqEth9MhtnQoQVE6Elt604TxVMOpuBAHZBbUKPtLkkEDT4Y0XMBJEDU06NN0QvI2+VbLHHraIwusuaAlrB2YkBE0Vsv3iSc066sABOtE+D8KOHDlzOKu/wCO8yUU6+Qrd/xN6QNtPeD8Ga0RevW1GKPwIm1hW6lScovQWiNpkjqZLh8+zfSwSrLmtlip5XgTP4ozbgn61XihbtkmfNS4pg3BYpLwFxBl5nVFYqPMy8oZfpH196lw16ZRyM4+h9R3oTa4JZ/STYvLMWbYw+4kKPtGUj74ckn3rMPjswuHEMv6OrsqXiQpJVhyZR8Q3g/qmrFKiGirx/wsGl7PK+5X7p9vwn8qTrloqSrAhhuDvXTBehbeodW2eZkFgARGmxnXoOpqtxXhNvEAz8Q2ddwex7+1BPEpbQcM3HTE7hZ0b5V5iP6+lWv7tuWSwYaHYjYj+HtVK41eZki4yaPVxyUopoX8hrKuvb12rKeuiJ9hjCY827hWfsbm46ZW2PuJifSnjg/iZ7Q8tzIBGpQNA6MBIkNGUid9etc84TjVym28aSyE9D1E9B1o5hsSVZGukII1zAlip7WxrtrJgT3qeUdlFpw2w1xTgqCCWEMW8tRJmTm8vTcDYR3G+9X+HcHaAbn2YAjIhGY7SWYaJsNBrttRnh3D7dtSE1MaXDBZlIBkEaKpHRQPnW4FD0K5fCNLNoKoVVCqNlUQB6+p9TrWX3yqxALEAnKNzHQVKDXldZi7Awvi7etEuy22QsoBiXmCp7wOlSrhQl1TaANq5KXFX4QVmGjbuDW392LNwOFNpiGVSYKsfig9Aaj/AExVW2mHyw7skkHlI3MHcyRvRJX0O76JRw21Z+1PmZU1ALEqs9QKHca+xe3iEg2y4LnfcrzA9F022mosCzuXSbhJS4LwfUKwBywfeKht4S41ksqr5DgK6M+kbNcBPw66/wADXcUGlQ4Ylbha2Bn7K1sKCHaRBuH4QRGmUz9KZ2ny1JEEFCRMwdjr133pOwrvdtWcoLqRLt5ptqCoBzOygnKCJ0IMx6008DGbDBYgQ2WAwBWSVZcxLQRBBOpqZx/6xMnUwP4wt3lXz7Fy4rWoZrYY5GQb8m0gGT3APUCi/BceuItJcU/F06g9QfUGrUTlPUqKS8Jc/u7FvaM/o9xWuWvQqJKfKI9svVqPGvUhw+V1+x0nx2W8DfL4xr73HFpRfW2v/L8uycjMTm+IuCfhO41ounGGK2iti4TezFFLophRM6mBK6ihf93r+i8PF0aEgXIMEm+udtR+vE1Zx3mgW7ZNzzLF1Qt1LbMTauKVz6AgsqtBHcTT+MJVf7COckXTxq2PJkEeYzqZ0KMhAIaJHxsqzPUVQfE3bL4jM5cW/K0c6ZLlxuaAPiUEL65att4fU3VtRdFpbLSwOrvcuAtmbqTlBI9u1U8RhLzBw9tpbD3bLPyjMyEm1c1b737zWRhi+DnObKPHsYLl5bCFbtoibgtEF+U/DOYKARMkxHel7j+JJJlXVkUWocWgQVLagWuWIIiCelW7rEq9xrWGh1C5LtzIQbRklUT/ABQzZtNjlE0Cx10tc1M5dWJ6s2p/P91C6iqR63hxcpcpfAP4g8AAahdWFUbOICu0EZRJBmJVtI/9Ws/hNS4ksW3Guuo6Dv6dIqvevGWZVHMI5gCf5SfymsSsPNk91lq8551IBJYEjflgk+4lV+lFuBYG0yxeaLjSluNcvwnOANSQFcdPi0NDLeHRsht3DKjmzCYMSBP4fiHpt2ojwnDSRcytlWSNJJGoCxp1JnUDSl3Rk5NxsJ/oBCuDdSzngt59tnU5Scrq6ao/UowIE6aAQd4Hwa3YbzMxv4j/ADrikKk9bSNqW/Wb/alzgiXC/lZTaU8z2yQwGsyNJRSRsSdqdrZqrDG1bPMzZpL2o8xWGL23VXa2WB50gsJ3YFp5vU0sXcGmFW7Nu5CXEGEAJYszInKgzQXNzzCcw7k6U4JVDF8JR76XSSxQMoViSozRzoPuvpE9p2q6LIm9g3h2Jd3Ni+q+clpXc220HmZhEAcjcvczvQjinDVw36IfLe5YsZwwAzMGYctxl+9rP1onxfhAtTdS1mtIju9pHYG5e0hrh1a8MsgDXXp2hsYm5bFpM+e7eYuwTQWrYjNlDKYtCMpJIJJMUdnC3g8detKqLbXa9iLlp9MtkvKKJ+Ft2A9qLWGUnzLRzZlVmUmWCspYaepO9Wr3BMPicztzsxXO1u4wAdFgqNZX1U+lLbm5bKk3P0dsRdbMIBZLdpYtJl/BodfatUqMpMYSyXQRE9wf69P3Us8Y4Eyy1oFlEyvUR+8UxcCdrllbrqqu41yzqASA0dJGtS4m6LaO52VWP5GPzityY4zjbDx5JQlo5iT3r2pS86nc6n51lR0ihzZQwtyLikEjWJB1o3gcHduvkt23uOdYUSY/ESdAPUml640MI70w4fFZHS4C4ykEhHKMVnUBht+dDNC0PPgziLQ2HuEeZZmIYNKAwVBBIbKdZHQ0z306jY0g4+6Q1vGWPJLBszphLbsiBVUkXrugNwhwDyqOb0p74fikvW1ZTyuMyendfkdPlUzVMbExRXkV6dKw0LCQA4+buS4rqHtNsVGqEQRm7j1qviMLLWbiuyLdykFROW8QNY7H+famW6sqwPUEfIigvnG2tu1bYgAMJaMxhSexiJ6eu0UXKhyke4JGW6zOyF2GUqmzRoHYxoemgrzE68qoFtrywsFVaQSSOo9x1FVcMtwszEBQInQsQImMoM3ZBmDHxA61vZxAcZW5yxYZSNSZ0YCIEIpBDfDlkz1Hs6wjwS2Fwt20wzFC5IlgpUEXF1BnQN+VNnhjEBlyrnOUAHNmKwJANpmALJy/+oUreFz5ZxCuPhVXhczlEIYZdpYqIgAdQKMeGsaxc3G5w4jzSyliqxkXKnKumYnXUmYG1Y6SdippuQwgHINuUlSKX/HWCS7YRG0uPdtrZ75mYK3uuQsT/pB6UxIuZbygkSJ03GddxQHgvhCxh7guhrt24oIVrrAxIiQAo1idTO9LxcV7mznb0MiEDbYbe1VrvGbKNka8gbsTt79BU10wpy7wY94pe8NYC1csTcRXZ2bOWEmcx67jSNu80DmxkIRpuVjR5mkyKB+JMYVtELqx5VA3LHYCo+A3cjXcPqwtNyHrkMwPlH50v+LsWWuC2NY107nb8q2LsZjw1OmCeKItqRkZYVWPmG0SMojIoRmK5n5iWM9AImlu83LBPM8k0Qx2yoI5jmMdhoB+8/Sg3ErstpuDApzfJnoxj6WNkajYdTvWYgALrXgMNWYtS0AAmNSBHTt60VUIu1o0sYeGhtJAbT/UN42GUt9RTvwfFMtsLaFzMg50KDczu0ak6COnzFKiMo+EmWzLqToQVJ9c+ZdvQdqaLg8s2Soc3bq5hcziGDKF50nsAdt/nQdsXk9kQhwwSz3NIY5VgRyLoP4/lV+zd5iPpVFCEUL0EACKH3uIQZ7TTJ51jWjzY4nkboabd2pVuUuYbiJIn2+lGMLiA4BpuDy4TdAZPHlBWwg2tCOI8MJNy5ZY277qqm4cxELMcswSAzR6xO1Eg1bgVcia6EtW/RzcXObdjDa86nNedwCS5CnOssIjmZtOlWMXh0xFtReUWb122QBym6qaSAYntPvTDjsCl1QrgkKwYQSIZTIYEdRQvh3CDae675Xe4x+0li2STlTm2AHYmTJ0okdZ4lgKAFEBQAPYCKV/GWIyotsbsZP+kf7x9Kc2SuW+JMd5t9zPKOVfYf7zS886jSHePHlOwYUrKvJbSBm3joKypSloXrttRtPzijIS3kXmY6dgKDYgaUStaoKN7B4oM8I4qgt+S/6RdQNyYdbgto7t1uFBncToFn6Uy+F75w+IfBXHUkw9qCYDsslRO4OonuhrnKXSjhlJBBkEGCCOoI2NOWLvfpNnDuuLd74ByWWh7huqAzFWCg2lGVjDFgYUjc0ucTOmdFumRmHzqJVqr4e4quIspc0GblcdrgGvyO496vukGKTQ1EdaXMKGIJ3AIEdJ3IG0+vqe9SisFcEBLuAuW5ysHtlcpDC5IABAjy52URIHReomqeEsu3mJbk8oGeYOjWyoH+WCGJIJkjU66U0gVsp71lGoXMGGtYxVc6OsNBOogNvvujeulHsHgMhF+5y3y4ZnXQZYKiyNRKZTGs80NvFQcQsgm253RgwPUa6+4gnSteKWVF6S6SFzBSC+oBAXyhsCYOYfhoZXembNqroY7LxcBJPMpHuVM6x71dtvmAPX+NVzb5LTjQ5gdezDYj51NezKTHMB6VGvb2a2n0ShvWg93hl1Hd8NdVA5lldSVzfiXtV5L87H8qrYmw7Pmt3jbOWCMoYEAkyATodazmg4poF4K15GIukuWizmuOfxM0z6aAwPSlK/iGuuWHUySRGp130MBAT1FMXiFVs2smZma603Hb4iB7DQdKVsTei2SBBblGgGrak6dACANdjTsfVlcIubso4i9Odx/pX2FCr99dBJMBgeWBqO/XWKJYkACOwqjYIYEiCVJIETO2pkxl6d6eh+fpJMhvoTr31+tR4e8ymVEsNu+0R6yT+6pfMUHQlhEZWXYnTcaCO57VNhOHszZABnO3xbgEwI1PuN9B1ouWtkdW7TLd21muLOgkFyBscsMxYfq5h6kimDA89yR8Fstk0iM5kgegO3vUfDsati3dNkZH1hLupgQGKBhAIYDl1+H1ohgLZCAkyxJLe51oYpE3k5W9FfiLkA66etAMU2oYTHb+ulH8cpO2b5R/QpaxJKyJ3Oun8dgammvfQ3xnUS0+KFu2STA7d56CjnhfjFu6xVDBgcraEDuB1+VJeFUX7yWmYhdZI6wPy7T61ZuYfLfsFLXk3M6cquSpBOhE7EifftTceGEZK+zcvKcHXR1W2tTLUCN3qdDXrxejx3Ejug7iowQRVhx20P76hKyDGh7UxMW0A/E+M8mw7feIyr7tp+W9cpA1pu/tE4nmuLYG1sZm/1Nt9F/fSnhvjX+thUmZ2y/wAeNRst3rgBiBpA17ga/nWVKnCnuc4YAEnT2JH8JrKWYLGJXQ0QwPwCqOL61d4TqnypxzIMQNaM+DuNixcKXCxtXFYFRJGYrAJUQzbkcpBg70JxFD8S2XUdDWSQLOlcJxK4PHXLLXLRt3TkuC0jItq5PLCsTAUmNCdCR0p+3Ug/Epg1yXw9wu3irF6616GUHlJVQCQIuXbjnRCSRoJJB1FPfgrjXn2RmINy1yXdQcyjRX9doJ7j1pDQyDDZrKkv24Podq0oRiMFegV4K9iuNNcVbzKR6VHjmJSw6/FtpOaTlIgKJubMMp05jtVg9aqHEhLObQNbucpIkamOYSCRlc7a0uWtmyjaGbAXM9iQQSBqQpXmQ68p1UiCIPap8fegiIkiR7Ul4HjTsGRT8RYswESzzJH4RqB1oauPvpbt5LjCJWDzAZemvtU0u6Nx4n/UPOh5h8Q3jsa1YmlXCeKLqyLltXn7y8pA9tj9RU+N8U2ckKHDsCBmXSY6mTS3B/BRGLA/GsYbl141gwuvbpMSNeoNCMU83I38sa+rHUn3mrAYpmZgRkE6jr0/n8qGsYXXdtTVEFSo9HFFLaK2LedzE7/yrRbebVjAIOUbDKCAPQAkj6GtLgLE9hp84k/wrYqDJnZYj01AHvzUYmTt2Y1pWYgAEEcsb+m3U6adPrR/wxh0LsDlWQVBJnKWkDrEzP06VR4I6LeUtoFDH4SxkDQKARLkwBr3q/xPDeTbZLc6tIu6FfMttIRjHKJywR84mutkuafB0XePO4HkHJN15JXfKsFo3IDQg31g1HgscVhX1H4/T1/nQPFYlrl03CoYAZAoEcoO410bfWr6PKgqM0aN3j26+9c83F76I5Y1k3exhxAkQOvQdfnW/APCvnsbmIA8n7tv/MPduyen3vbcT4Ze5cxC4fKfxEH7qDdge2o9yRXTcRfSyg2AAhR3gf0aNQg3zFRlKPtRzPi/hE4e5fuWFlFQEhd0RiRC98pQN6ifShXhJFu4pXaITMyjXVzpOvYGa6fwrFF8ILpMNcTOTHV9vkAVHypQ8NeGnL3boywrZUJ0kqWDQOg6a0XzaGxyPi4sZVSpFqEEgwdDUiPVeOVkbiSVVxl3IrOTyqCW9hvVoGlD+0vifl4byx8V5sv/AELzN9eUfOmSZihbOa43Gm9duXTu7FvrsPkIHyrbBibgga7D3On8aq2f4iinCbUNm+nuf5Ak/SpJ9lkdKg+mEECCYGmnppPziaypUvgADWvKywaEDFDU1LwZuUio8UdTWnBniqAGWsQKG40ctFsYNaF40ctaYT+Hcb5dxXKowVp+0QOoB3OU6MR8QnqBT5dvNhMUuK84X7dxstyAuby2A0fy18oNABVQZ0Gmtc34a2pEU68Axk2/JbziqLePlWlzLdW4NVZZEMr5WDgExOgiaXJGRdHV7LZlABBEBkYH4kYSCPlUcRSr4Ex1xJwl5WS9aGe2H3KESyfKcwHYkdKcL42YbGklEXZEBW01otRYjErbGZiAPXr6AdTWN0aSl9KVeMX1NxlDiAuomRJ/KdqtY24+J0U+XbG8/E3rHQUv41bdt05HVjCjO0yIJJMaKZAiluXIJMOcOxYLzrlgCemaT9DV8KCtxR91yfk1LSXVUzqTpqSSf5CY2A6VeOJIdv1kBEdxpSsuNN2ijHa7NOKll2OhoZhr+a5JMZAdY0BAJB7b5d+k1fvYgPbMjVencULwqZiB92czDvGuvetxulRRCHLouY27nyLJ1hmneBtPvqf+o1SvPJP9bVPmkPcPU5VA/P6fxqqBWtlkYcY0ipZcgNroHJIjUaRJPT+PyqxdBWQdhzRv6b9Rpp71qhylo3O+m3rrp9e471uLksGJygQ2oJgKVCiBqxLZRHUt9NptkyXBOy5btNaDSFLOgVRM/wCJmBKmIB0I36AdRRO+hwti5NxXZtMgYEKXlTnU8wYPOskGDWYtXNti4ZAwkLcVQ2QwVMJcbLG4YmeuXc0OyO4y6crM7RMEtHToQP31k3wWzzp3N2QI0KF1gV5cH4fiPapjgyVkqQZ9NZnpM1G1ggiZB6UnnFi+MkMnhLxRaw4fzlaeUZlEkIPzidf/AKoh4z8VW/0chAjm4DkOYwwYQGA3BAOv+9LFtjasXXglm5F06n+vyoRb4Vp97NvP8PajjPVfBfj8Fum+x+4F4gtvYNsgqqoqZe2URzdtgfWiOB4/bSwrA2wJOcMYKtIJJ98xIHtXMWJW4Chy3OpDQY107H5zQe4WDvmJJLGZO5k6n1o4qT6ZnleLHHTOx38Xnusw+EkEfsjX09h2qazcFKfhTiWdMpOqQNd4pkQiarxPR5eSPGVBG2a49/aFxXz8a4BlLP2a9pGrkf8AVp/010zjXFBh8PdvfgQlfVzoo/aIrhiMdySTrJPUnc/WnNgLsuYTv7USw13KR1I/L196GYTY1uXjakyVsooPjFjqRNZQFsQZrKziAVMWtVeFGCfer/EBrQ/hx5yPWqGAFsQNK0t4dWTUA71YxS6UW8OeF8VirJuWLRdQxWcyjmESNSO4rUCwV4d4Sl29k5U5LjSRp9nbZ9ffLFNHDfDzqbFxLlpC6tcRtTlCKWMwNRlkECfwnWs4Z4I4pZui4uG1AYQz2yCrqVYEZtirEUdTgXFcltP0dQEVgINvXOnlknm1OXSfnXNWKTBtrgXk3Zw8Nds3XYsFeFRbZYi6xGUkkQCNSHM+nQbOGJViIjqBJhoGZfkWFKP9w8Vz5/IWc7XCJTUsmQqRmgqV0j3ohgcDxZRdU2Vi4xeZQ5XgfDzaA5QIpbgHHJRcxGICbhiZg5RMe/YUNxGe98VsKiHNqdWjYj8I13NXLnCMaOYWWLGM/MgBGhjeaGXsQUJLA+cjsCmwQgbEjRpUjU9DU+SLXY1TsteUxTmPJA0gAsfwideus6x1pQ8QFVZykshKwT0mDM9R0owvFVuW4fMACysA2gB1ETuJ6T0A2qLg/A/Ot3WYfGpW2paJ1EnTXoKUtDEUcFfBt5IBOaSdZ0EAe2povZQTaJMasp+Y/wBqHcMwo+H9cAwfxKRv2lfzq+qxbM7oyNHbWD++lykVwegXxVoGUbkmfaokJS0T1bQe3/3W3iIZcRl2Ugc0SBIk6DWtsXhyFVpDIBOZdj206UUU2rRbjyRjplS42ir+EfmdzWk14Gr2awsW0eMPz0/MH+FE+CcNN0ZgJ5wSDtlUggHrrLbdYPSqFq2XKovxOwVfc7n5CT8q6JwzCraXINlED1gRRRbRH5MlFUvkXMZbUYxT+HPiMRcgjly3AFLEagKxEbLyAb17ZVsoZmi4/PdJmFkd9oGoA9DUviDM7BQfs2YBxIUHLzSxiSoj4dtZ3rOI34GgBUewUDvp1npvtSfLyOSSI8EEpGttNdWg92E/kdq9Ij4Q5Gxgf7itLmPCATGYjQEcwHr0Ue9UMTxnNI2Xrl1n5/TaoVCRdaRPezMcpKhVIeI1mDl16k76aCpJUnUFgNiPznvVa/eBZFAPNbUqx9BBB6nYaVBiLptjckTuRp84mmOLaO5fIWItMDyqdZjKAZHsJpY4vwk5i+wJnUED5HrRR8Yxgpdsienv61C2OZgUuAuNdFbr9f3GmYuUWKn71QH4bfKMCrFTtP8APuKacJ4jCjLfU5ujLBDfyNL9ngl91V0tEq0kcyjTtE/LWtbvB8SDlt2iwOpBygD2JOhr0cU6ezzvIjfRN/aHx1biWrNtpU/aP8tFU/MsfkKSbdGuKeFMaoa61mVG+R1Ygeo3+k0DQ1VZKlT2X8Ed/lXlyswJ+L5Vlw0p9lEeiK8df67VlaXtz/XSso0TvsucTGtB8H/iGjXFhrQKy0XaYc+kM91ZFdf/ALEf+wP/APvf/wBqVyGJHyrqP9kOIy4Jx/4z/wDtSijsDJ0EuNeJsZZuBcigOwVZgbz3XblOsmrWL8TYizYU3E+1doQR3gQJAnU7kd6C+Pb5a7h4kwwJjoOfWpPHdwlMO4BIQqTG+hU/WJ+lY01Z6EfRksdxW+/4CPDfEuJW6iX0GV41HQEiPuqRvpoQYNb8M8V3HuYhGKjywcsxq0AiPrt6UKwvi1rl20lu2CAFUllOhEdWAPcwNopeweAF2/imYuscwhmUHKq9iO+9Zb+A1jxO+cVHS6/c6P4M44+KtuzgCGIG3RiP/jXNvHPECuMvoqwM/MQdX0Gm2kTTH/ZpeKWbimRzHfeM7xSj4zbPib5E5g5+eg2oZq4bIvJUY+RJQ6KuExCEMtzRAQSeomRA7yY/fRvwlb826bg+G3oACT7TOwApJu3Dv6b/AL/3UQw2MuoqEMVUHMvTX8Q79vapJ476OjIZMXhmF27kMEsGgTrlIaBGsxNQKjLdvAfCyt1ncTues9OlUv72OJcajOUhhAAkEwRm01EGjeHOqy2YMVBbTt1M6ETEelIdrsrg0wNxYi8LbkRpBJ2kdqgsJcsDNbYOh1KN1Hf09x+dE/0U5SpGiuymfyrS7htNDp6bVynQ9Olsp20t3xNqLdzc2ydD7fzHzFUmUgkEQRuDVvEcLGXODDZtI9p+tXrdgvbAvasB8QIzLAJJIG6wJn+NOVSRsfJ9PS6PPCVnNfL9LYgf6m3PyH76dHcQSYoD4asIilQc34m7kkmR+VGri8hoWBlyKbtC5xrF8yhQOszGikEEgnRTBIn1I61Qw9wZVBZmCkkpCrqxUIMiiZZjcI0k6abmq/GcUFukNtEkDeBOg6fWh2K4iQzFCwCEEspAIJQrlWd9TrPSTEwAKTlqS0TuSjtdhO8bYkuyAyeVYaCDDGAddt9tt6p3XtiYXSJJbXr1HqYoL/eRYpKKMoUQDC8q5ZA+5oNhO5qxiuI+aBbtpkBILa/Een/SK5+M09dBR8m1vslxvFM5BjUCAYjQaCflVjh3GsuhkCI1P8evzoKPWvDoaY8MaGxyyQdxOCBOaZDTpEfM5eo6xUGIui3qu/QpGU+8b1fwP2ahTBmCQ3T19DQ7id1gTl0Q7zEH11qeL3Q7nFq0wj4W8QFZtsYMmPUenqKbcPjFOs1y5bRbrBGxHejGCxl0Oqs4IPWKc0IlTOhXsbmGWuQeJeH+RiHUfCeZfZunyM11PheG03kncmlX+0jh/Il0DVTB/wBLf7xR45bEZIoTsC2jfKvXG1a4HZvlXrU5gpEV/wCI/wBdKytr68x+X7qyjQh9hLjVqDS1H2lZWUaOkMuEaRTr4Q4/YwthrdxiD5jHRWOhA7D0rKys5NNFHj4I558JdfoF7vi/BtBZs0bTbY/wrd/GeEIguSD0Ntv5VlZW+tI9Nf8Ax8H3L+/+iOz4swSaocp9LbD+Fer4uwQmGid/sm1/KsrK71Wd/wAPgb7l/f8A0ep4wwa/C0e1tv5UpcV4it69duJPK0zG9ogRI7gk/I1lZQym5LZF5vg48EVKN2/sEY23lOhkHUH39K3DSsHaNB2NZWUkhRLwIxiAPT93/wBmnFLTELtpt0jXpWVlS+Ror8faCt3BAm8pH4WHzFVhglHQVlZUTbKkDfEVn/8AHYgaqyEfXL/8qUXvOhDSQwggg9Dt8oO1ZWVd4juLs2KD/gjFF3vzvKnTQahp02FOqGVMVlZRy7ESSQl8dsqbpzqCAJ19KA8Q4cpX7OVLcxU6zlnWTt8VZWUrk0xbgmtgI9q2tnWsrKvxy5LZFJU9F3CZCSHJUmMpiR10I3oxZ4TbOUhjI1beD6AHasrKTlVIojN0ELwB5tB1BjWhGJAYGPczWVlS1TGRILduCY9PyiiP6LIQ9Jk+9e1lMvQ5bHPhdsKo1ql4lsh7VxW2IIrKytiwJ9HKcFs3yqRxrWVlUCvg0xB5j8v3CvayspqJH2f/2Q==" id="2" name="AutoShape 4"/>
          <p:cNvSpPr>
            <a:spLocks noChangeArrowheads="1" noChangeAspect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descr="data:image/jpeg;base64,/9j/4AAQSkZJRgABAQAAAQABAAD/2wCEAAkGBxQTEhQUExQVFhUXGBkaFxgVFhgcHBwXFxgYHR0XGhwdHCggGBolHBUVITEhJSkrLi4uGB8zODMsNygtLisBCgoKDg0OGxAQGywkICQvLCwsLCwtLCwsLCwsLCwsLCwsLCwsLCwsLCwsLCwsLCwsLCwsLCwsLCwsLCwsLCwsLP/AABEIALcBEwMBIgACEQEDEQH/xAAbAAACAgMBAAAAAAAAAAAAAAAFBgMEAAIHAf/EAEYQAAIBAgQEBAMEBwYDCAMAAAECEQADBBIhMQUiQVEGE2FxMoGRI0JSoRRikrHB0fAHFTNTcuEWQ4I0VGOTorLC8SRzg//EABkBAAMBAQEAAAAAAAAAAAAAAAIDBAEABf/EAC0RAAICAgIBBAAFBAMBAAAAAAABAhEDIRIxBBMiQVEUUmFxgTKRoeEVI7EF/9oADAMBAAIRAxEAPwALxXhl9rhK2bpHcIa1wnDL+VgbN0TG6Gnjz/etf0n3rz3FHuY88oR4pHPsTwfEH/k3P2DVUcIxHWxd/YNdHOIPr9ahbFH+jR45+n0K8hvMkmJ+PwN1kQLau/4aqwKHdT7UJPCL/wDk3P2TXQXxZqB8Uad+La+CT8GvsQrvCb/+Tc/ZNRHhGI/yLn7Bp8GLPc/WrXB1uYh2VHVVtgG7cY8qAmB11b9Wen11eVJ9Ix+HGO2zmd/hN4QDauDMYEqRJ7DvTdwj+za7kF3Fv5FsAkoi5rzAD7q/dHq30roeHNnDc1o5nO+IvkFva2DAQewHsaAYrijs7hr2cCNRsQNQzd31ywNPYUEvLvS7FrCkUl4PhiFRMKFtLzBnztcZoIBuXAQZOsINPypN4/4fdWHlB7gdjAynMD2jqum9NmKx4e0yNeC3FysrwyKT1tmJ51gRI+6KgxWMd3zqYZY5lkDMI5oO0ztSo5J3ybGcY9CL/ceJ/wC73v8Ay2/lXn9xYr/u97/y2/lXXsBxfzbauDvuOxG4/rpW7Y89z9ab+IYS8dHKxwXEAQLF3RIH2bfE516dBWzcFv6jyL0Sq/4bfCo1O3U11JcbXjY/3+tY8zO9A5aeE4nfyLs8zfA250A27VWxPBcToBYukAAaIdzqfzNdWfGzO/1qFsX7/Wu9VnegLXCsNcWyilHBA1BU1S/u+7nb7N4PXKabWxfvWDE0tzbGxxIWhg7n+W/0NOHh3Gi3Zy3JWJ3BqqmL9aFeIcbmyWwdPiM9ew/jSZKx0MPKSRH4qxi3btlrMu1t5MD7sa0z3ccoQMczSAQERmP7qTVXkgfE5iP1R/vVpeKm08LqgAXL7dR2M0KSqimfhKriBfE+FvYi8ty3hr43BzIBp061COHYgLrh7s+w/nT7hOIBxKt7jqKkNyaqjm4qkedPAr2csv8ABsUT/wBnuf8Ap/nRbD8OvhdbTj5U8GtzaAAJYAEkaz0jsPUUa8iQD8aH2IlzBXhtZuH2A/nUWA4Vei/mtskqpUNHMytMCDpoTT3cUdCD66/xrDh4AOYaiY1neO0dKx5ps1ePBbsSLPCHyXC6mSrKEG8nZp2AFRPw65+Gnq7YHVlBIB+8dxPahWMA1gzQSk+w444roB8OQrnB0OlS4itrLc13/p/9tR39/lSn2UxVIHZW6HT2FZUSmsorEMuN4sxPdf2a0Pi3E90/ZoZlqNlqjghHqy+wqfFuI7p+zWv/ABXf7p9P96E5K2s4csyogZnbRVUFmJ9FGpoeETvVkvkJ/wDEl8/h+lWeG8QxeJuC1Yt+bcP3VUmB3OsKPU0ycD/szaEucQueQjfDZQg3n0nL2TSZiT6iugYTD2sPbFuwiWbZBItJ/iXIE87Tmdj2B+ZrnCK7M9ab6Yp4fw01pC2LbzWX4rVjMFUxMXLokx0hdupAq/dxQW2pULkUfZWrYyqTE8ijdo1kyfWhnEOMXWN1WzLacLktjla3ABIDLqDm+IdjVSzjldCRo9kF7cb6ABx89/me1IzW1UdIOLd+42e1cujzmymJIXcZRHKBsN9+tS4zLlVlMk9vw+3yH0ob+nsVKzCEk9Z1AkT6kbetW+HYK6yki07L0Igd5kk6adaR/SGvcBLpLE5dSd19e47kxWW5y9p/P3psfwVmOdruUaHKqyRtpmJiiNzwpZEc90/sA9P1d9Zn1o4Z4ykooGeNxXJiQl+6inyVlguYrBaFUSTA2gdTQtvFV/8A8P8AZ/3rry8EtWkUWwyg7w257sYlj7/KKAHwHgmJJtvuSftXA1M6AGAKyXlY4tqS6GxxzaXEQP8AivEdMn7P+9ef8V4j9T5L/vXRU8D4Af8AJn/Vcun/AOVWU8JYIbYSx81n95ofxmL6YXo5fs5afFN/9T6VqfE93qUHyH866yPD2FXbDYcf/wAU/lU1vhlldrNoe1tP5Vj82H5TfRyfZyBPEVw/eT8v51IvHbp2ZfkJrsSYZeip8kX+VeXVgaaewAoX5q/L/k1YZ/mOSrxe/wD0lFrVwi0WMlrvLINllMaRl1uIwAInT4hR3xDdLEWxmOYxAIBPoMxAk+poLjrkMTzfZrlGcW8wInlJtiCBrFOhk5xuqKMOJ8qbs0snKWfcWxC/6j/RNUKvYxciJb6xnb3bYH2FUSKxnpRPbV4qQVMH+vrVpeKXTpn2E6Ku20nTvVOKMeHXtrOb/EuMAvooBykjqM0nT07UyDJfMhFxv5KTcSvbZ/yFWcHjbsK7XOUOeTIDMBSdekgj6V74g4ctp4UZe69zO6zqJEGD3oQ0iVkiOm2v9RVcFFrSPClKS02EV4g6HOX2B5cgM6GNZ01I+lQYnjV0IHa5uswE2GYiO24P1qg7HaT9aGY8mYkxG0mKKkA3Kuxj/vG7qxu5w1tCi+XEZgjCSW6LI261QxeMYDM15pJPKtlSNjAzZxPvFAzcb8TfU7VhYnck/OsqJqlL7DfCbhYOxMk5ekdKmxHT51X4J8L/ACqbENP51LNbL8b9qsVmxjg7j6VlVzvWU5RRC8krCwFaMtb2gxYgrHsKc/A+Csp5t+/hbmIa3BsqCPLzDfMDoW2PWI2orQLKvg3wBexv2rnyMMNTdcasP/DU9P1jp2mukYKxg+HoRhEVJEPfuCXb5nmbfbQdgaFcU8VO+pIaAQtkAqARBDDfQTEk9REUucTv3HzZ2ENBg65f9PalyyPqJqj8sI8T8QFmbIM5MEXGbUMDIb2206bdaLXeJJiGtNZ0xCCWDsAF6wu880QRpBNc/wDMbZRPy6VPwnE+U+YiRlIMb5TvHqCAaW4tINMI+J+FPbl1YuCczg/EpO5nqJJB9/WgWBvlXBBphx2MD5lW41xbigZnEKgMzAHWQu9BP0S6H8nKSxjRRJPUEHqKyDtUzpLdhzh1i23NB06fFqB16/wpm4FdzoMpB0iQdOUkH91AsJwIIo/SH3/5amJ/1MNT/pX5npRbhqgBly8qusoq6eXKkgKNwNdOoBqTyMSq0UYp7GSzb0I3kHrUbsPLDegGm8nSPqBWvC4DXAqlUBVlBGXRgZIB+EFlYgetWRYm3cUSCGMEbjWQR9RU0HxkmMze6DRWwuNS9alCDlMGNYMCQdAQeZT863C1V4TwkWs+pAcliASZuH72uwywI12HareIum3bdlUOVUsFzZZy6nWDBienSmeRFTze35Bwzcce0eLbmtila8OxXm2bd2AudZgNmjUiJga6dqkZqRKDi+LHxny2iMihK3r3mMrLCi5oQFOZMjH8R6hRJAOpEaUbzUKxHA1d3YscrlcygRJXLrmnTUdB95t+hQpdnSbIsRiLyEhRnLHlVgJC5ZgBYnUONT0HrVfHXMWJhLOg0JJ7a7mfTar+I4MjQzFiyqFDCAYXN02MhiDPc9zS7xfh9tAyZnZ5BCjeCZWABzHeY3O+wh0Yxl1/4BcigWZ8zs1vPJChmAWIOsMjLcGwgkbmNQKpYe0Cyhtll3+kx7nQfOiPEbYRQkEIpMzIbSNHWSJgggrAh9gQaFO3KSd339qrrjos8ZWnIq4vEFiznUnU1UGJlcwJ6aEQPcHr00rLhzE7x+/0qa3raMLGUmW6dwPqR/U1z0a5uTpdGthS5VV1LkKvuev9dqK4Hh6+XmKK7u9wc4BVLdohSAG0Ls2bUgwE9ZqDgWHzXVzAQOXXocpYv7KFH7Yo3w6+iLcFxFezmZlYNJGZ80DWVbnY99BRIVnk2qTNMLw1Li4e6qZQWuLdA2F20dYmSA2YMNdNRV3inCkujs/Rh/HuK84LfWxgLb3myh7t64M28aL7kkqTUNnGX8Q9tbISyrnkN5Sz3PVLY1K9Z0Efer0MMoRhs8bNilLI66FbHYJ7TQ4jseh9qDcR+L5V1DF4dWzWrrW3YaHITl/1LOoEgj3B3pI8R8AuWybijPb6xusd/T1pkserQlT3xYtVvFZFeikMekGOD/C3yre/UXCTo3yrMRv/AF2qWfZbB+0VjWV6Vr2nro891Z1LgXha3bVbl582eYUSAGUsrLHUhlI7detXsViDdPk2wUiQzPIRQPRRJOm35dalv4lC4a0xCPAua6I5ICt+qW1QkfqnpRPhvDRauM7LlZZLo8R5YBK3FYGHXlgjeSdank7kE4NKwN4bwbNiWsuBlyv5kfftyQrqCehyjTpNBuM4FrN5rblv1OkqdQx109u9EbPEke4xdyXVfsm+BcrgB0YkcywTE6FhPao8dikNzPMAXCjJcWcnKPth1yyBp7dSax2g07KvDeCNcYAHU9dgRpqo3InrtWxa0rKqvAMi5Kw0gwBJ0A39hqe1E72BTmW3muXSOZs3wg6AsfgtrB0GpIA0NWeGcAt2tSA7+o5B7A6sf1m+QFYk32bKkDsFw1mt8wC2lJK3GBPL+oumfT7zQvvRmzaySLK7xmuOZLT3O2n4BAHarTWpOdidJnXQ95+v5DtVG7xRBbuGzzeWsyByTMQD1jetS+jtsmvi3aGe43MfvHUz+FRUHAcbnvNlMKygqYIYOjEEMDseddKr4vDPCK9w3FukCSAMjkSrKR92fyqPgnJcQtPmOz+Zm3J/EO6yiiaGcbixkVQ+YOzoZJZiZLGJJiNhoAAIirVu3zOO6g/Pb+FDrWPRWyDM7iCVRSSAY1PQDUa0TBh0OsHMv8R+6oZRa7CcvorDD61sEHXrp8jvUwbWDXjpOlCv0DvVMT+BYprWEKAAvbvPZAP4i0ifTmNEDYxIgC5bad2CRlgjYa551GsfKqNiwGxeOsBlBLW7ts9BcAzMPQ8wn0os3FkURcDpd0m3lOpJ1KnZl61dmTb5QSbe319fqT45rqTKtm3da66m+32YtsORIYNJIP0I071tw61cup5vnOrNmyqCMigMQAVjm2/Ord2wUxSGGIa2VJCEqCGkSRoNjWlpGsSgtPcTMWQ24JEmcjA+pMGhcm1qrpfX8o5JJ7uv5BrNndCzOgZHDBbhUC5aIzfKNfnStexZuOTzXGysgKhiWUMRnCrqTGh70ycXwTLaV7luT5z3LiZl0RwOU6iTyrtQ9McUsMisgZ82fLiBIzEFWFu3qpVQo5iIE6amqvbVI3Apcrav9wLjLkhVACzrAnQaTv3PShuOufTQCrN698T9PhX2FDLl6Suk6ifbrU57kmoQpGIiqhcyTJA7AydT6wD+VYu2+hGaP3T++tcVam2u8DeN5MSe0ATr3arnCgjXrPmjkNy3mH6mYAL66afWuQhPi/8AIU4Lw/E+TcZMJddbiFRc+zQDN1GdgWB/lVzi9m7iWtWf0d0Z2UB3tjKgVQGaVLJOVZzTOUEdaj4vxW5ee6zAkoBozqEth9MhtnQoQVE6Elt604TxVMOpuBAHZBbUKPtLkkEDT4Y0XMBJEDU06NN0QvI2+VbLHHraIwusuaAlrB2YkBE0Vsv3iSc066sABOtE+D8KOHDlzOKu/wCO8yUU6+Qrd/xN6QNtPeD8Ga0RevW1GKPwIm1hW6lScovQWiNpkjqZLh8+zfSwSrLmtlip5XgTP4ozbgn61XihbtkmfNS4pg3BYpLwFxBl5nVFYqPMy8oZfpH196lw16ZRyM4+h9R3oTa4JZ/STYvLMWbYw+4kKPtGUj74ckn3rMPjswuHEMv6OrsqXiQpJVhyZR8Q3g/qmrFKiGirx/wsGl7PK+5X7p9vwn8qTrloqSrAhhuDvXTBehbeodW2eZkFgARGmxnXoOpqtxXhNvEAz8Q2ddwex7+1BPEpbQcM3HTE7hZ0b5V5iP6+lWv7tuWSwYaHYjYj+HtVK41eZki4yaPVxyUopoX8hrKuvb12rKeuiJ9hjCY827hWfsbm46ZW2PuJifSnjg/iZ7Q8tzIBGpQNA6MBIkNGUid9etc84TjVym28aSyE9D1E9B1o5hsSVZGukII1zAlip7WxrtrJgT3qeUdlFpw2w1xTgqCCWEMW8tRJmTm8vTcDYR3G+9X+HcHaAbn2YAjIhGY7SWYaJsNBrttRnh3D7dtSE1MaXDBZlIBkEaKpHRQPnW4FD0K5fCNLNoKoVVCqNlUQB6+p9TrWX3yqxALEAnKNzHQVKDXldZi7Awvi7etEuy22QsoBiXmCp7wOlSrhQl1TaANq5KXFX4QVmGjbuDW392LNwOFNpiGVSYKsfig9Aaj/AExVW2mHyw7skkHlI3MHcyRvRJX0O76JRw21Z+1PmZU1ALEqs9QKHca+xe3iEg2y4LnfcrzA9F022mosCzuXSbhJS4LwfUKwBywfeKht4S41ksqr5DgK6M+kbNcBPw66/wADXcUGlQ4Ylbha2Bn7K1sKCHaRBuH4QRGmUz9KZ2ny1JEEFCRMwdjr133pOwrvdtWcoLqRLt5ptqCoBzOygnKCJ0IMx6008DGbDBYgQ2WAwBWSVZcxLQRBBOpqZx/6xMnUwP4wt3lXz7Fy4rWoZrYY5GQb8m0gGT3APUCi/BceuItJcU/F06g9QfUGrUTlPUqKS8Jc/u7FvaM/o9xWuWvQqJKfKI9svVqPGvUhw+V1+x0nx2W8DfL4xr73HFpRfW2v/L8uycjMTm+IuCfhO41ounGGK2iti4TezFFLophRM6mBK6ihf93r+i8PF0aEgXIMEm+udtR+vE1Zx3mgW7ZNzzLF1Qt1LbMTauKVz6AgsqtBHcTT+MJVf7COckXTxq2PJkEeYzqZ0KMhAIaJHxsqzPUVQfE3bL4jM5cW/K0c6ZLlxuaAPiUEL65att4fU3VtRdFpbLSwOrvcuAtmbqTlBI9u1U8RhLzBw9tpbD3bLPyjMyEm1c1b737zWRhi+DnObKPHsYLl5bCFbtoibgtEF+U/DOYKARMkxHel7j+JJJlXVkUWocWgQVLagWuWIIiCelW7rEq9xrWGh1C5LtzIQbRklUT/ABQzZtNjlE0Cx10tc1M5dWJ6s2p/P91C6iqR63hxcpcpfAP4g8AAahdWFUbOICu0EZRJBmJVtI/9Ws/hNS4ksW3Guuo6Dv6dIqvevGWZVHMI5gCf5SfymsSsPNk91lq8551IBJYEjflgk+4lV+lFuBYG0yxeaLjSluNcvwnOANSQFcdPi0NDLeHRsht3DKjmzCYMSBP4fiHpt2ojwnDSRcytlWSNJJGoCxp1JnUDSl3Rk5NxsJ/oBCuDdSzngt59tnU5Scrq6ao/UowIE6aAQd4Hwa3YbzMxv4j/ADrikKk9bSNqW/Wb/alzgiXC/lZTaU8z2yQwGsyNJRSRsSdqdrZqrDG1bPMzZpL2o8xWGL23VXa2WB50gsJ3YFp5vU0sXcGmFW7Nu5CXEGEAJYszInKgzQXNzzCcw7k6U4JVDF8JR76XSSxQMoViSozRzoPuvpE9p2q6LIm9g3h2Jd3Ni+q+clpXc220HmZhEAcjcvczvQjinDVw36IfLe5YsZwwAzMGYctxl+9rP1onxfhAtTdS1mtIju9pHYG5e0hrh1a8MsgDXXp2hsYm5bFpM+e7eYuwTQWrYjNlDKYtCMpJIJJMUdnC3g8detKqLbXa9iLlp9MtkvKKJ+Ft2A9qLWGUnzLRzZlVmUmWCspYaepO9Wr3BMPicztzsxXO1u4wAdFgqNZX1U+lLbm5bKk3P0dsRdbMIBZLdpYtJl/BodfatUqMpMYSyXQRE9wf69P3Us8Y4Eyy1oFlEyvUR+8UxcCdrllbrqqu41yzqASA0dJGtS4m6LaO52VWP5GPzityY4zjbDx5JQlo5iT3r2pS86nc6n51lR0ihzZQwtyLikEjWJB1o3gcHduvkt23uOdYUSY/ESdAPUml640MI70w4fFZHS4C4ykEhHKMVnUBht+dDNC0PPgziLQ2HuEeZZmIYNKAwVBBIbKdZHQ0z306jY0g4+6Q1vGWPJLBszphLbsiBVUkXrugNwhwDyqOb0p74fikvW1ZTyuMyendfkdPlUzVMbExRXkV6dKw0LCQA4+buS4rqHtNsVGqEQRm7j1qviMLLWbiuyLdykFROW8QNY7H+famW6sqwPUEfIigvnG2tu1bYgAMJaMxhSexiJ6eu0UXKhyke4JGW6zOyF2GUqmzRoHYxoemgrzE68qoFtrywsFVaQSSOo9x1FVcMtwszEBQInQsQImMoM3ZBmDHxA61vZxAcZW5yxYZSNSZ0YCIEIpBDfDlkz1Hs6wjwS2Fwt20wzFC5IlgpUEXF1BnQN+VNnhjEBlyrnOUAHNmKwJANpmALJy/+oUreFz5ZxCuPhVXhczlEIYZdpYqIgAdQKMeGsaxc3G5w4jzSyliqxkXKnKumYnXUmYG1Y6SdippuQwgHINuUlSKX/HWCS7YRG0uPdtrZ75mYK3uuQsT/pB6UxIuZbygkSJ03GddxQHgvhCxh7guhrt24oIVrrAxIiQAo1idTO9LxcV7mznb0MiEDbYbe1VrvGbKNka8gbsTt79BU10wpy7wY94pe8NYC1csTcRXZ2bOWEmcx67jSNu80DmxkIRpuVjR5mkyKB+JMYVtELqx5VA3LHYCo+A3cjXcPqwtNyHrkMwPlH50v+LsWWuC2NY107nb8q2LsZjw1OmCeKItqRkZYVWPmG0SMojIoRmK5n5iWM9AImlu83LBPM8k0Qx2yoI5jmMdhoB+8/Sg3ErstpuDApzfJnoxj6WNkajYdTvWYgALrXgMNWYtS0AAmNSBHTt60VUIu1o0sYeGhtJAbT/UN42GUt9RTvwfFMtsLaFzMg50KDczu0ak6COnzFKiMo+EmWzLqToQVJ9c+ZdvQdqaLg8s2Soc3bq5hcziGDKF50nsAdt/nQdsXk9kQhwwSz3NIY5VgRyLoP4/lV+zd5iPpVFCEUL0EACKH3uIQZ7TTJ51jWjzY4nkboabd2pVuUuYbiJIn2+lGMLiA4BpuDy4TdAZPHlBWwg2tCOI8MJNy5ZY277qqm4cxELMcswSAzR6xO1Eg1bgVcia6EtW/RzcXObdjDa86nNedwCS5CnOssIjmZtOlWMXh0xFtReUWb122QBym6qaSAYntPvTDjsCl1QrgkKwYQSIZTIYEdRQvh3CDae675Xe4x+0li2STlTm2AHYmTJ0okdZ4lgKAFEBQAPYCKV/GWIyotsbsZP+kf7x9Kc2SuW+JMd5t9zPKOVfYf7zS886jSHePHlOwYUrKvJbSBm3joKypSloXrttRtPzijIS3kXmY6dgKDYgaUStaoKN7B4oM8I4qgt+S/6RdQNyYdbgto7t1uFBncToFn6Uy+F75w+IfBXHUkw9qCYDsslRO4OonuhrnKXSjhlJBBkEGCCOoI2NOWLvfpNnDuuLd74ByWWh7huqAzFWCg2lGVjDFgYUjc0ucTOmdFumRmHzqJVqr4e4quIspc0GblcdrgGvyO496vukGKTQ1EdaXMKGIJ3AIEdJ3IG0+vqe9SisFcEBLuAuW5ysHtlcpDC5IABAjy52URIHReomqeEsu3mJbk8oGeYOjWyoH+WCGJIJkjU66U0gVsp71lGoXMGGtYxVc6OsNBOogNvvujeulHsHgMhF+5y3y4ZnXQZYKiyNRKZTGs80NvFQcQsgm253RgwPUa6+4gnSteKWVF6S6SFzBSC+oBAXyhsCYOYfhoZXembNqroY7LxcBJPMpHuVM6x71dtvmAPX+NVzb5LTjQ5gdezDYj51NezKTHMB6VGvb2a2n0ShvWg93hl1Hd8NdVA5lldSVzfiXtV5L87H8qrYmw7Pmt3jbOWCMoYEAkyATodazmg4poF4K15GIukuWizmuOfxM0z6aAwPSlK/iGuuWHUySRGp130MBAT1FMXiFVs2smZma603Hb4iB7DQdKVsTei2SBBblGgGrak6dACANdjTsfVlcIubso4i9Odx/pX2FCr99dBJMBgeWBqO/XWKJYkACOwqjYIYEiCVJIETO2pkxl6d6eh+fpJMhvoTr31+tR4e8ymVEsNu+0R6yT+6pfMUHQlhEZWXYnTcaCO57VNhOHszZABnO3xbgEwI1PuN9B1ouWtkdW7TLd21muLOgkFyBscsMxYfq5h6kimDA89yR8Fstk0iM5kgegO3vUfDsati3dNkZH1hLupgQGKBhAIYDl1+H1ohgLZCAkyxJLe51oYpE3k5W9FfiLkA66etAMU2oYTHb+ulH8cpO2b5R/QpaxJKyJ3Oun8dgammvfQ3xnUS0+KFu2STA7d56CjnhfjFu6xVDBgcraEDuB1+VJeFUX7yWmYhdZI6wPy7T61ZuYfLfsFLXk3M6cquSpBOhE7EifftTceGEZK+zcvKcHXR1W2tTLUCN3qdDXrxejx3Ejug7iowQRVhx20P76hKyDGh7UxMW0A/E+M8mw7feIyr7tp+W9cpA1pu/tE4nmuLYG1sZm/1Nt9F/fSnhvjX+thUmZ2y/wAeNRst3rgBiBpA17ga/nWVKnCnuc4YAEnT2JH8JrKWYLGJXQ0QwPwCqOL61d4TqnypxzIMQNaM+DuNixcKXCxtXFYFRJGYrAJUQzbkcpBg70JxFD8S2XUdDWSQLOlcJxK4PHXLLXLRt3TkuC0jItq5PLCsTAUmNCdCR0p+3Ug/Epg1yXw9wu3irF6616GUHlJVQCQIuXbjnRCSRoJJB1FPfgrjXn2RmINy1yXdQcyjRX9doJ7j1pDQyDDZrKkv24Podq0oRiMFegV4K9iuNNcVbzKR6VHjmJSw6/FtpOaTlIgKJubMMp05jtVg9aqHEhLObQNbucpIkamOYSCRlc7a0uWtmyjaGbAXM9iQQSBqQpXmQ68p1UiCIPap8fegiIkiR7Ul4HjTsGRT8RYswESzzJH4RqB1oauPvpbt5LjCJWDzAZemvtU0u6Nx4n/UPOh5h8Q3jsa1YmlXCeKLqyLltXn7y8pA9tj9RU+N8U2ckKHDsCBmXSY6mTS3B/BRGLA/GsYbl141gwuvbpMSNeoNCMU83I38sa+rHUn3mrAYpmZgRkE6jr0/n8qGsYXXdtTVEFSo9HFFLaK2LedzE7/yrRbebVjAIOUbDKCAPQAkj6GtLgLE9hp84k/wrYqDJnZYj01AHvzUYmTt2Y1pWYgAEEcsb+m3U6adPrR/wxh0LsDlWQVBJnKWkDrEzP06VR4I6LeUtoFDH4SxkDQKARLkwBr3q/xPDeTbZLc6tIu6FfMttIRjHKJywR84mutkuafB0XePO4HkHJN15JXfKsFo3IDQg31g1HgscVhX1H4/T1/nQPFYlrl03CoYAZAoEcoO410bfWr6PKgqM0aN3j26+9c83F76I5Y1k3exhxAkQOvQdfnW/APCvnsbmIA8n7tv/MPduyen3vbcT4Ze5cxC4fKfxEH7qDdge2o9yRXTcRfSyg2AAhR3gf0aNQg3zFRlKPtRzPi/hE4e5fuWFlFQEhd0RiRC98pQN6ifShXhJFu4pXaITMyjXVzpOvYGa6fwrFF8ILpMNcTOTHV9vkAVHypQ8NeGnL3boywrZUJ0kqWDQOg6a0XzaGxyPi4sZVSpFqEEgwdDUiPVeOVkbiSVVxl3IrOTyqCW9hvVoGlD+0vifl4byx8V5sv/AELzN9eUfOmSZihbOa43Gm9duXTu7FvrsPkIHyrbBibgga7D3On8aq2f4iinCbUNm+nuf5Ak/SpJ9lkdKg+mEECCYGmnppPziaypUvgADWvKywaEDFDU1LwZuUio8UdTWnBniqAGWsQKG40ctFsYNaF40ctaYT+Hcb5dxXKowVp+0QOoB3OU6MR8QnqBT5dvNhMUuK84X7dxstyAuby2A0fy18oNABVQZ0Gmtc34a2pEU68Axk2/JbziqLePlWlzLdW4NVZZEMr5WDgExOgiaXJGRdHV7LZlABBEBkYH4kYSCPlUcRSr4Ex1xJwl5WS9aGe2H3KESyfKcwHYkdKcL42YbGklEXZEBW01otRYjErbGZiAPXr6AdTWN0aSl9KVeMX1NxlDiAuomRJ/KdqtY24+J0U+XbG8/E3rHQUv41bdt05HVjCjO0yIJJMaKZAiluXIJMOcOxYLzrlgCemaT9DV8KCtxR91yfk1LSXVUzqTpqSSf5CY2A6VeOJIdv1kBEdxpSsuNN2ijHa7NOKll2OhoZhr+a5JMZAdY0BAJB7b5d+k1fvYgPbMjVencULwqZiB92czDvGuvetxulRRCHLouY27nyLJ1hmneBtPvqf+o1SvPJP9bVPmkPcPU5VA/P6fxqqBWtlkYcY0ipZcgNroHJIjUaRJPT+PyqxdBWQdhzRv6b9Rpp71qhylo3O+m3rrp9e471uLksGJygQ2oJgKVCiBqxLZRHUt9NptkyXBOy5btNaDSFLOgVRM/wCJmBKmIB0I36AdRRO+hwti5NxXZtMgYEKXlTnU8wYPOskGDWYtXNti4ZAwkLcVQ2QwVMJcbLG4YmeuXc0OyO4y6crM7RMEtHToQP31k3wWzzp3N2QI0KF1gV5cH4fiPapjgyVkqQZ9NZnpM1G1ggiZB6UnnFi+MkMnhLxRaw4fzlaeUZlEkIPzidf/AKoh4z8VW/0chAjm4DkOYwwYQGA3BAOv+9LFtjasXXglm5F06n+vyoRb4Vp97NvP8PajjPVfBfj8Fum+x+4F4gtvYNsgqqoqZe2URzdtgfWiOB4/bSwrA2wJOcMYKtIJJ98xIHtXMWJW4Chy3OpDQY107H5zQe4WDvmJJLGZO5k6n1o4qT6ZnleLHHTOx38Xnusw+EkEfsjX09h2qazcFKfhTiWdMpOqQNd4pkQiarxPR5eSPGVBG2a49/aFxXz8a4BlLP2a9pGrkf8AVp/010zjXFBh8PdvfgQlfVzoo/aIrhiMdySTrJPUnc/WnNgLsuYTv7USw13KR1I/L196GYTY1uXjakyVsooPjFjqRNZQFsQZrKziAVMWtVeFGCfer/EBrQ/hx5yPWqGAFsQNK0t4dWTUA71YxS6UW8OeF8VirJuWLRdQxWcyjmESNSO4rUCwV4d4Sl29k5U5LjSRp9nbZ9ffLFNHDfDzqbFxLlpC6tcRtTlCKWMwNRlkECfwnWs4Z4I4pZui4uG1AYQz2yCrqVYEZtirEUdTgXFcltP0dQEVgINvXOnlknm1OXSfnXNWKTBtrgXk3Zw8Nds3XYsFeFRbZYi6xGUkkQCNSHM+nQbOGJViIjqBJhoGZfkWFKP9w8Vz5/IWc7XCJTUsmQqRmgqV0j3ohgcDxZRdU2Vi4xeZQ5XgfDzaA5QIpbgHHJRcxGICbhiZg5RMe/YUNxGe98VsKiHNqdWjYj8I13NXLnCMaOYWWLGM/MgBGhjeaGXsQUJLA+cjsCmwQgbEjRpUjU9DU+SLXY1TsteUxTmPJA0gAsfwideus6x1pQ8QFVZykshKwT0mDM9R0owvFVuW4fMACysA2gB1ETuJ6T0A2qLg/A/Ot3WYfGpW2paJ1EnTXoKUtDEUcFfBt5IBOaSdZ0EAe2povZQTaJMasp+Y/wBqHcMwo+H9cAwfxKRv2lfzq+qxbM7oyNHbWD++lykVwegXxVoGUbkmfaokJS0T1bQe3/3W3iIZcRl2Ugc0SBIk6DWtsXhyFVpDIBOZdj206UUU2rRbjyRjplS42ir+EfmdzWk14Gr2awsW0eMPz0/MH+FE+CcNN0ZgJ5wSDtlUggHrrLbdYPSqFq2XKovxOwVfc7n5CT8q6JwzCraXINlED1gRRRbRH5MlFUvkXMZbUYxT+HPiMRcgjly3AFLEagKxEbLyAb17ZVsoZmi4/PdJmFkd9oGoA9DUviDM7BQfs2YBxIUHLzSxiSoj4dtZ3rOI34GgBUewUDvp1npvtSfLyOSSI8EEpGttNdWg92E/kdq9Ij4Q5Gxgf7itLmPCATGYjQEcwHr0Ue9UMTxnNI2Xrl1n5/TaoVCRdaRPezMcpKhVIeI1mDl16k76aCpJUnUFgNiPznvVa/eBZFAPNbUqx9BBB6nYaVBiLptjckTuRp84mmOLaO5fIWItMDyqdZjKAZHsJpY4vwk5i+wJnUED5HrRR8Yxgpdsienv61C2OZgUuAuNdFbr9f3GmYuUWKn71QH4bfKMCrFTtP8APuKacJ4jCjLfU5ujLBDfyNL9ngl91V0tEq0kcyjTtE/LWtbvB8SDlt2iwOpBygD2JOhr0cU6ezzvIjfRN/aHx1biWrNtpU/aP8tFU/MsfkKSbdGuKeFMaoa61mVG+R1Ygeo3+k0DQ1VZKlT2X8Ed/lXlyswJ+L5Vlw0p9lEeiK8df67VlaXtz/XSso0TvsucTGtB8H/iGjXFhrQKy0XaYc+kM91ZFdf/ALEf+wP/APvf/wBqVyGJHyrqP9kOIy4Jx/4z/wDtSijsDJ0EuNeJsZZuBcigOwVZgbz3XblOsmrWL8TYizYU3E+1doQR3gQJAnU7kd6C+Pb5a7h4kwwJjoOfWpPHdwlMO4BIQqTG+hU/WJ+lY01Z6EfRksdxW+/4CPDfEuJW6iX0GV41HQEiPuqRvpoQYNb8M8V3HuYhGKjywcsxq0AiPrt6UKwvi1rl20lu2CAFUllOhEdWAPcwNopeweAF2/imYuscwhmUHKq9iO+9Zb+A1jxO+cVHS6/c6P4M44+KtuzgCGIG3RiP/jXNvHPECuMvoqwM/MQdX0Gm2kTTH/ZpeKWbimRzHfeM7xSj4zbPib5E5g5+eg2oZq4bIvJUY+RJQ6KuExCEMtzRAQSeomRA7yY/fRvwlb826bg+G3oACT7TOwApJu3Dv6b/AL/3UQw2MuoqEMVUHMvTX8Q79vapJ476OjIZMXhmF27kMEsGgTrlIaBGsxNQKjLdvAfCyt1ncTues9OlUv72OJcajOUhhAAkEwRm01EGjeHOqy2YMVBbTt1M6ETEelIdrsrg0wNxYi8LbkRpBJ2kdqgsJcsDNbYOh1KN1Hf09x+dE/0U5SpGiuymfyrS7htNDp6bVynQ9Olsp20t3xNqLdzc2ydD7fzHzFUmUgkEQRuDVvEcLGXODDZtI9p+tXrdgvbAvasB8QIzLAJJIG6wJn+NOVSRsfJ9PS6PPCVnNfL9LYgf6m3PyH76dHcQSYoD4asIilQc34m7kkmR+VGri8hoWBlyKbtC5xrF8yhQOszGikEEgnRTBIn1I61Qw9wZVBZmCkkpCrqxUIMiiZZjcI0k6abmq/GcUFukNtEkDeBOg6fWh2K4iQzFCwCEEspAIJQrlWd9TrPSTEwAKTlqS0TuSjtdhO8bYkuyAyeVYaCDDGAddt9tt6p3XtiYXSJJbXr1HqYoL/eRYpKKMoUQDC8q5ZA+5oNhO5qxiuI+aBbtpkBILa/Een/SK5+M09dBR8m1vslxvFM5BjUCAYjQaCflVjh3GsuhkCI1P8evzoKPWvDoaY8MaGxyyQdxOCBOaZDTpEfM5eo6xUGIui3qu/QpGU+8b1fwP2ahTBmCQ3T19DQ7id1gTl0Q7zEH11qeL3Q7nFq0wj4W8QFZtsYMmPUenqKbcPjFOs1y5bRbrBGxHejGCxl0Oqs4IPWKc0IlTOhXsbmGWuQeJeH+RiHUfCeZfZunyM11PheG03kncmlX+0jh/Il0DVTB/wBLf7xR45bEZIoTsC2jfKvXG1a4HZvlXrU5gpEV/wCI/wBdKytr68x+X7qyjQh9hLjVqDS1H2lZWUaOkMuEaRTr4Q4/YwthrdxiD5jHRWOhA7D0rKys5NNFHj4I558JdfoF7vi/BtBZs0bTbY/wrd/GeEIguSD0Ntv5VlZW+tI9Nf8Ax8H3L+/+iOz4swSaocp9LbD+Fer4uwQmGid/sm1/KsrK71Wd/wAPgb7l/f8A0ep4wwa/C0e1tv5UpcV4it69duJPK0zG9ogRI7gk/I1lZQym5LZF5vg48EVKN2/sEY23lOhkHUH39K3DSsHaNB2NZWUkhRLwIxiAPT93/wBmnFLTELtpt0jXpWVlS+Ror8faCt3BAm8pH4WHzFVhglHQVlZUTbKkDfEVn/8AHYgaqyEfXL/8qUXvOhDSQwggg9Dt8oO1ZWVd4juLs2KD/gjFF3vzvKnTQahp02FOqGVMVlZRy7ESSQl8dsqbpzqCAJ19KA8Q4cpX7OVLcxU6zlnWTt8VZWUrk0xbgmtgI9q2tnWsrKvxy5LZFJU9F3CZCSHJUmMpiR10I3oxZ4TbOUhjI1beD6AHasrKTlVIojN0ELwB5tB1BjWhGJAYGPczWVlS1TGRILduCY9PyiiP6LIQ9Jk+9e1lMvQ5bHPhdsKo1ql4lsh7VxW2IIrKytiwJ9HKcFs3yqRxrWVlUCvg0xB5j8v3CvayspqJH2f/2Q==" id="3" name="AutoShape 6"/>
          <p:cNvSpPr>
            <a:spLocks noChangeArrowheads="1" noChangeAspect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descr="http://image.tsn.ua/media/images2/original/May2010/225318.jpg" id="2056" name="Picture 8"/>
          <p:cNvPicPr>
            <a:picLocks noChangeArrowheads="1" noChangeAspect="1"/>
          </p:cNvPicPr>
          <p:nvPr/>
        </p:nvPicPr>
        <p:blipFill rotWithShape="1">
          <a:blip cstate="print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"/>
          <a:stretch/>
        </p:blipFill>
        <p:spPr bwMode="auto">
          <a:xfrm rot="21151984">
            <a:off x="526585" y="4865758"/>
            <a:ext cx="2156894" cy="125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descr="http://galinfo.com.ua/gallery/full/2/5/25312.jpg" id="2058" name="Picture 10"/>
          <p:cNvPicPr>
            <a:picLocks noChangeArrowheads="1" noChangeAspect="1"/>
          </p:cNvPicPr>
          <p:nvPr/>
        </p:nvPicPr>
        <p:blipFill>
          <a:blip cstate="print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86217">
            <a:off x="3462188" y="4972770"/>
            <a:ext cx="1739934" cy="13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rot="16506292">
            <a:off x="-2395290" y="1617553"/>
            <a:ext cx="6362406" cy="46166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i="1" lang="uk-UA" smtClean="0" sz="2400">
                <a:solidFill>
                  <a:srgbClr val="4E67C8"/>
                </a:solidFill>
                <a:latin charset="0" pitchFamily="18" typeface="Times New Roman"/>
                <a:cs charset="0" pitchFamily="18" typeface="Times New Roman"/>
              </a:rPr>
              <a:t>Сучасний підручник:</a:t>
            </a:r>
            <a:endParaRPr b="1" dirty="0" i="1" lang="ru-RU" sz="2400">
              <a:solidFill>
                <a:srgbClr val="4E67C8"/>
              </a:solidFill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descr="data:image/jpeg;base64,/9j/4AAQSkZJRgABAQAAAQABAAD/2wCEAAkGBxQSEhUUEhQVFBAVFRQQFRQVFRQVFxQUFBUWFxQVFBUYHCggGBolGxQUITEhJSkrLi4uFx8zODMsNygtLisBCgoKDg0OGxAQGywkHyQtLDAsLCwsLCwsLCwsLCwsLS8sLCwsLCwsLCwsLCwsLCwsLCwsLCwsLCwsLCwsLDYsLP/AABEIAQgAvwMBIgACEQEDEQH/xAAbAAACAwEBAQAAAAAAAAAAAAAAAQIEBQMGB//EAEAQAAEDAgMGBAEJBgUFAAAAAAEAAhEDIQQSMQUTIkFRYQZxgZEyI0JSU2JyobHRFBWSwfDxFjOisuEHJEOCwv/EABoBAQEBAQEBAQAAAAAAAAAAAAEAAgMEBgX/xAAuEQACAgECBQMCBgMBAAAAAAAAAQIRAyExBBITQVIUUZFx0RUiMmGh8CNCgQX/2gAMAwEAAhEDEQA/AOLRaAABGg08k1FhupFfuRVHzMtRpZSiUyVqjmF0XRKJVQihTDe6iFTx+MNMtAiCHE2k8JboJH0u/kiTpWMYuTpF2EeqyWbTIIzFobDSTB5ueI+K1mdCh20XAGcpjlcfMDr36n8FnqI30ZGt6ohZzMW8mAWRnLA7KSHQ3NmHFpyXD96PieE8RBAFwAHcXxXHCD7oeRCsMjZakqP7bxsEgscILxpnIloHpPuFcKU0zDg1uSlIkrLpYx80y4gtcG5oHwl3w3nqudbHva6JaROuUjk+Rc/Zbr1RzpG+lJmyJRfqsutiXtznM2Gta74TfMXQNfJW8HVc4OLrEOIAHId+pUpW6DkaVncuvqpSoJgLRkkFIuPVRIUgpohG+sqLgugPdDh2sss0jgyE5UW6plaRljlSChKYK2YHKYSKFEOUoE6SgBJQiDOwCkAOgQE1kbIVDAMC4Bi3OF5xm2XxSaYbWNUMqAtjhJgQvTLLGwKIdnAdmDhUnMdZmI6SueSMm1ynfDOCvnMra223tLt0WGmIb8JkO0Mk2mekq0/aVTfZC7Iw0wWuyzmeWgiSdBMj0Vr9w0crm5TDjmJzGZ1seQXWtsmm5wcQcwaGSCRZukrn08m9nXq4VSr+6D2PiHVKQc4tcSSCWaGD3V8BcMLhm02hjBDRoF2XeKpKzyzacm1sNJBRK0YCEIlMFAhCainKGIwpZlzTzIFHNOUBCYhIIQpQgLZgiSmD7oXnqOFxDa28yAkEtcQ4fKsc6fQtssTk47KzrjxqV26N/ejqLXNxbzQ6q0XJFtbi3mvM0vDzt08kRWIqNDbCZNs7pvbyhTGzMQ1pAZTcZYDJPyrQ1w4r2Ilc+pPxO3Rx9pHon1WgSXAA8yQB11UDi2fTbETOZukx162WLTwFYMbSc0Pa11nTfdlpzDzvCrjYdUsDYaIZk+LU73PbtCHkn2iSw4+8j0lCuHTFiDBEgkecaLoTCobLwb2Oqufl435xBm0AK88WPkRfTTmukW2rZxlGKlSZyGMpmIe24JHELganyuPdQbj6Wu8bFpuPnfD7rDdsGs57Xl1NrgLNaCGty/CI5jqurti1XOBcabWuLC/KD8wyMoi15XLqZPE79HD5GwzHUzo9psTqNBqfRRG0qUTnbBOWxniAkiBzhY2H2BVDS3eNgy8WktfmBF/o2EpO8P1CC4vYKhfnIAIboRYepVz5PEliw+Rt1NoUhHG3igi/J3wn1/kl+30wGnMMr/hPIwJWazY9Vh4ajSx2XOHMky1obLellWd4bcWtY6rLWmRAIgZSLDrJS55PYOnh8jZ/etLi4xwtzmx0mOnUQintBrnQHCCTTGsmoLke0LOOxKhDpqtLn0904lv2iQbLvR2O5r2nOC1tU1oy3ktykTPZClk9hcMKWjNclCEFdjzApKKZQxREKJTCkVImIFEpFMLoYIlyaeUJKIkhJCCBMKMphRDSQUAqIaIQEKIEIhCiBJwTlBQQBMhJNQoSaSCgQTCimAh7ChNCJUQhMQY5TISlMFbMiTXHFg5HZSWnKSCIkQO4hY3hbFl9J9So4lwddzuTQ0H21XOU0pKJ0jjbg5ex6CUiV57B4yri3uLXGlh2mJbGZ3qdP7K3Vzse1tOoXGMzm1IIDBq7MBIKystq1sbeBp8revsayAVh7aY8upup1HAF7GPaCRZxsex1UPEVDdUS5j6gdmaJNR5sdeaHkavTYo4E613PQjskSvP4TB5sKKhdUNTdl1qj7mDFpXfZb20qJc97nODG1XlxJs4EgN9iFLJ7i8Ojp7GyheT2jjKr6ArS4Mc+MrTGWmJ5jmTz8lPFVdyGPY97sLVGR4c7MWyNWk6HX2Q8y9jS4a+56Kji2P8AgOaOYBi2sGIK7SvJbTbUwzKbKdZxpuJtDRAtoRfmtnHbLBYTSLmVAJaQ514vBk3lSySd6aonhiqd6PY1JXOnXa4kNIMWMcj0nqvMVsea+DeXf5jC1pItMkQfYqOFxhpYDM2zi9zQekkyfOAs9ZX/AMsfSyr97o9W6qBzA8yECosbY+zae5a6o0Pc8Z3PdfXudAs/YLIxlUDRucAdIcNOi11WqtbgsEXzU9j1aZUAUwup5yRKQTSKyzS3Ij+SYSi3omAtR2MyGkiEFbMlfaBdun5IL8pidNF5fYjZwWIAnn/tE/kvVYowx2psQAASZItYLF8I4Z9Nj2VGObJBGZpgiIN158kbyL6M9mGSWF/VHXwdG4MfTdPsFq4jA03uDnNBcLA/j6+qysPgqmFe7dN3lB5zFgIDmntNj/ZXHV6tQZWMNKdX1IkDnlaCZPc2VjaUOWS2M5U3Nzi9GdHbOaaoqy6R82eEkAgOI6iVm+MWu3IgjJmGYc5+bHbVbjGwAJJgQSYk9zCy/E1B9SlkptLnFwNoAAHUlOSK6boME31Y29Ed9gH/ALal9wKptrANZQq7tsE5Sbk8LToJ0FzZXNiU3MosY9pa5oggx+EK69oIINwRBHYp5eaFfsHU5cja2swtnUDVw1LI8NLQWmRmB1DmuHqFHbuDbSweQaMyxPM5r/zUsNs+thnHcxUouM5Ccrgex0/su9fBVMQW70CnRac2TMHOeR1IsAuSX5arXY7uVTUrXLd/uY3iCr8nQafia1pPW7Rf/SvWVaoa0ucbAEn0XnvGlMZKZiDmLZ7RotCts01Gje1XOZEljQGg84MXKI8ynJIp8sscG9NWeaw+EJwlZ5JDc7SB9LLrP8X4Lb2BhW1cIGPEtJd2gyYIPIpB78Rh3to02tp/5bATB4SLnoFVbWfQo/s7YdiHFwAYQ7KHczGhvzWI1Fp/sdZylOLWzv4RLBYUmoaFOs91Bnx6Rf5gdEnnKjsU/wDfVv8A3/3BbOxtn/s9PLq88Tj1d0lUsBsyqzEurENyvzCM1wHEHpfRa5GuUx1U+dX2/k3ZTzJKU9l6TwilTaJSspsQxW5xGnogFRAt6JgLUdjMiqdoszuYCS5vxQLNnqdF0ONpj/yM/jb+q4YzBU4e/I3Plcc0CdCsXwdTZuXOeG/HEuAtwjmVzc5KSi61O6xwlBzV6Ueip4ljjDXtcYmA4G3WyeKxTaY4jcmGtGridAAsnBYN29qOa6maLnB0tgugaMkaBUPFOGNJ1OsyZBvJJ4hdpv6olkko3QxwweTlv++x6LEbRpsIa97WuiY1t6Lo3FsMAPaSdACD62WJjaLCBiKZdvarQxoDrOc8ACRraNOy1tnYFtFga0CQLu5uPMk+a1GUmzM4QjG1dkv2+nIAeHPNg1pBJ9Bp6rs6qAQCQHOmBzMRMe683goG0KvLhJ/BkqeLw9Su9lemA6mx3AwnLmA+dPQmfQLKytq67m3w8eZK9Kv5PRNdOl/6hcauNpt+J7R6jlqsHaVd7d1hw7jqGajh9txkDpqfZRxZdQr52APonLh3D6OnD53nvdEsxQ4dPv8AQ2a21abXNaDmLgXCCAIHMuJjkVJu1aMxvGzzAOaPZYeEAo4s0iAabuJgIByE3GWdOYR4bcN/XNomx83HRZWaV0beCKi3ror+ptVqdHEBskPa12aA4ETpxQp0toU3GGmQDknRub6IJ19FispzjppfCADUI+HQyDHor2Dw9PfuytAFMe736n0AHulTbenuZljSWre1/SyxiqdFslxDJueMsnzAIlGBdSDS6mGtYfnxlDutzcjuqPiwDcEwJzNvF9V1p5f2QT9Tz+6lv8702QKF407erouUsa15IpnOB8Tm6DtPM9goM2rSLsubjGrcrgbdiFkeEKrRTeJA4xqQLZQuVKHbQNwQQR1EbsLHVbSfubfDx5pLskb2E2kyoYbzkt04gNSBqB5qWM2nSpfG8DtqT5AKvsvDsa+oWNDQ0ikAOwlx93fgqHjQ/JM+/wD/ACVpzag5GIwjLKo9jcwtYvaHRAN2g6xyJ6LtmXDBf5bPut/JdV07HB/qG3T0SBT/ACj+aQWo7GZFfadPNRqC4ljrjXRYPg7DsdTc5zQSHkCRMSGzbRegxzHOY5rACXNLbmAJETpdZGx9nV8OwtG6dJzSXOtYDkOy5zX+ROrR6Mcv8Mo3TbRFzRSxzQyzareJo0sHcUegWptfCb2k9nMiW/eFx/XdccBsxzaprVXB9UjKIENYOgVzG193Te/XK0u9gmMai7CeS5x5Xqq+TznhsPLc1QHJQkNBEHM+M0+Q/NeqK8ls/aIdQbSHFXqVOKx0Lpc4nyXrHTy1Rgrl0NcUnzWzydHBtdjarJcGlrpg3MhpN+klWNn4h2Efuat6LjwVOQnr/VlaobLqNxBrZmcVi3i0gDWOy1sTh21GlrwHNPIrEMb32ds6ZM60T1VL5PN+IRu8TRrfM4RPLhdf8CtduHpOq5oIqGH5STBiweBo4iRfyVfEbDcWGm2p8mdGvGbL9x1iEsPsyuwiKrXBrSxhc08AMTYGDpzVUlJ6bg5RcElLVFPEM3m0BFwxoLvQf8hcth4ZjqtdjmyydLj4XmNOS3MDgRRDiOKq45nPdzPft2VTBbIfTe54qNzOmZYSLmeqHjdp13N9WPK0nWiSKdSnuMXTbSsx8ZmSSLkgm/lK7bGxjRWrNeQHOeXCbTBIj8lfw2zQ2oar3F9Q2mAAB0AVTaPh9lV5eHFpNyIBBPUI5JLVe+wdXG/yyfbcq+K8UHMyMIIaWl5GgmQ0T119l3bjKRw26Lml+5PDrdrJ10kR+Ct09h0hTFO5bmD3Hm4jqRoFzq7FzvLyWt4TTa1rZDQZE8pNylxmm37gsmHlUfbUzvCeEpvpvLmNcc8AkA2yi10sLTa3aENADRNhp8AWzsjZgw4LQ7MHHNcReI6rkNj/AC2+3nHOmURERHsjpvljpsLzR55u9Gjn4fxbZq03GKgqvMHmCdQszxbiw+Gsu1juI8sxBhoPYAz5hau0PDtOs7PLmON3ZYgnrBFirLNiUg1jMssYc0H5zoiXdUOM2uUI5cUZqff2OWB2tSJp0g6XlrRYGJjSfRayoM2YN6KroloysaBAaL3PU3KvLrG0qkcMnK5XE36fhtsfGdPoj9V1b4Zb9Y72C2aJsF2AXxcv/U4pPSb/AI+x9Mv/AD+He8V/P3ML/DDPrHewUh4YZ9N34LbTlZ/FOL83/f8Ahr8O4bwRh/4ap/Sf/p/RDvDNI2LnEGxHDcey2ykCj8S4p/7sfQ8Ov9EeawfgjC0STTa4OPOZMdBOg0Vz/D1Lq/3H6LYKSFx/E9psXweB6uKMgeHaX2/4v+Ef4fpfa91qwgJ9fxPm/kPRYPBGUPD9P7Xuj9w0vtfxLUKUBHruI838l6PB4IzW7Do9D/EVL9y0Pon+J36rRy90ZUet4jzfyaXCYfBfBmjY9H6H+p/6qY2RR+gPd36q+ShHq8/m/lj6bD4r4KJ2PR+gPd36pDZFH6se5/VaEJSj1Wbzfy/uPpsXivhfYonZdL6tv4pDZlH6tqulAYr1OXyfy/uXQx+K+F9isNn0vq2+wT/d9L6tvsrUJFY6+Xyfy/uPQx+K+F9it+76f1bfYJVMDTizGfwhW0nCQpZ8l/qZPDCtkKjoF3BXCj8I8grDVynudYjTAUFOVk0RKjCmVEhQEZQpFqikgUSpKttCqWMLm8rnhLrc+EXPotLV0ZZ0TXjGeNBmaxxptLm03Z7lrC4GWuGtiBcxY8lw2h42cN26lkIdna9pIljhAHmCSb9l6VwmRukjn1Io92G90Lw2C8YOc9ge9gpmi2pUdA+Te54aW6cgQbqbfGbCQN4GjebpxIFmBsmrpzMj10R6XJew9WJ7aUBeAf4+imXCDUcXNDLcAaGw4mLl3F/QXsNi7QFek17ZIOhLcpNgdIHWJFrLOTBPGrkjUZxlsaEpIcUBy4GrAohCAUlYAJoTKGQlEpohSJkMJUlo8grIVXCNsPIK20KnuUdgQEihZNDKSTylmUBIqJTlIlIiCZCiCpqCjzW3/B1DEy4DdVj89vM/abofPVYNT/psBpXNhN6YN51AnpyX0GVEr0Q4rLHRMw8UX2PInY9HFDEU2VTL6tN9SKbm5HMDQ5vEABOWVXb/ANOKN5q1DOkAWvPray1vDeFqU62Kc+m5ratbeMJy3EReDYr0C6z4jJB1GWhhY4yWqPKbM8BYak/O4uqxENfGUEC5IGt+RsvUBsaeSmAiF58mWWR3JnRQUdiJC5812hKFzJoiAgKaShoQKcohRISA2qYUAmhbj2I4UcI8grIXGhZo8guqJ7lHYUoCaIQaIkKAC6ShJCCCnCRCiIlqlCjCm0qREYSKZ7JGVAEoSQokOUSkmAoQSKZQohJKUJQohJFShEd1WBG6bUICUTFhjwjyH5LvCr4T4W+Q/IKwSqe4R2AhOEQnCwaIwhShMNSRCEnKZak5qiIJFSKUKIjdLKeqlBUS1IDhIlEJQkhyhIphQAgFMlKUEEpwkUAKERCA3umiO6QE5vdNItQAoiGB+Bv3R+St5VT2d/ls+638lbVPco7CKYSKbVk0CkkClCgQ1FxTQVCJCEikiLioFSJRKQABCRKAFEBCSllRlUyAlKVKFGEECSlCAEkRIQfJMhCCEQiE1ElRM57NPybPut/JXVQ2Q6aTD9lv5K4XdP1WprUI7EknBRLiP7KWcHzWUhsbEBDClnU1ZEiUkFx6fgkHqobCFzqtMGLOgwSJAPIkJO1UgCdNAtpAYjsTiQxwyjeCo1nC1xBbuwXObbTPK6YepXdV5ikN2TnaGkgtOcAAazHPqtNzYWdicG59R8Oc1rqOTMDcOzE2EjlabeYXVST7I5tHKjUxBjMHBpFeSA0OsfkpEWJHdQpHEirSEE0stEPkM1Obe31kcP4qGK2XWfhqbGviqJmZIBcbHNmmWDQydOa1KFAtr1HmMr2UmiD85hqZpHkWe3ZabitVXctSg91ctLSKgcWVxIyDjn5K4NjlWzRbwtmZgTOs85UiUnVPdcZyvQ0lTHCJUN4f6CBU6rFGrJoCGwdEIERShShCCIKLl0K5VNEoGVdhiaDOuVpV5riFR2DbD0z9kLQFXqB5wuuT9TMx2A1uo/FEjkoPcI79lAPWKE7A9VIuHRcS5SY+6iOm8UJUnP7zyXNRCK6t091wJuuzNB6qYojU0HqosUq2igwqWxHWmpZlAFBcpgRJXOV0K5qojvMaKFXkfRNrwlUPRGxBSKkSlSbz5KUIZpAlKaUIITlEhN6iFqKdgyvsghtFg+yB+Ct27hCF1mvzGIvQWUd02wNAmhDjpY2RJ66KAaO6EIoiYICUjv8A16JIQJPe+aWbzQhXKVjBPdME90IU0QZOxUcpHI+qEJoGEdj/AF6JlvYoQlx0Kw3H3vZAokciU0IaJDh3Q+yMruh9kIWUhsRB6H2SdTd0PshC1yIOZhB6X8k2i+iEJgtQkz//2Q==" id="5" name="AutoShape 12"/>
          <p:cNvSpPr>
            <a:spLocks noChangeArrowheads="1" noChangeAspect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descr="http://img04.slando.ua/images_slandocomua/90200425_1_644x461_arkady-zhukovskiy-storya-bukovini-chernovtsy.jpg" id="2062" name="Picture 14"/>
          <p:cNvPicPr>
            <a:picLocks noChangeArrowheads="1" noChangeAspect="1"/>
          </p:cNvPicPr>
          <p:nvPr/>
        </p:nvPicPr>
        <p:blipFill>
          <a:blip cstate="print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4323" y="4733045"/>
            <a:ext cx="114775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20976606">
            <a:off x="1157147" y="1884825"/>
            <a:ext cx="4248788" cy="46604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087198">
            <a:off x="1018976" y="4006768"/>
            <a:ext cx="2915784" cy="35862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20956300">
            <a:off x="508034" y="653560"/>
            <a:ext cx="4216909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 sz="1200">
              <a:solidFill>
                <a:prstClr val="white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 rot="20964103">
            <a:off x="526035" y="573508"/>
            <a:ext cx="4180906" cy="116955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tlCol="0" wrap="square">
            <a:spAutoFit/>
          </a:bodyPr>
          <a:lstStyle/>
          <a:p>
            <a:pPr algn="just"/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</a:rPr>
              <a:t>Доцільно структурований – блок теми: необхідна інформація, додаткова інформація, схеми, документи, ілюстрації, посилання на інформаційні ресурси, висновки, порівняння, узагальнення, практичні завдання, міжпредметні зв’язки тощо </a:t>
            </a:r>
            <a:endParaRPr dirty="0" lang="ru-RU" sz="14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13" name="TextBox 12"/>
          <p:cNvSpPr txBox="1"/>
          <p:nvPr/>
        </p:nvSpPr>
        <p:spPr>
          <a:xfrm rot="20968613">
            <a:off x="1194406" y="1827028"/>
            <a:ext cx="4206551" cy="5232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tlCol="0" wrap="square">
            <a:spAutoFit/>
          </a:bodyPr>
          <a:lstStyle/>
          <a:p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</a:rPr>
              <a:t>Розвиваючий - дає можливість для позапрограмної роботи, розвиває творчі здібності, навики самостійної роботи</a:t>
            </a:r>
            <a:endParaRPr dirty="0" lang="ru-RU" sz="14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17" name="TextBox 16"/>
          <p:cNvSpPr txBox="1"/>
          <p:nvPr/>
        </p:nvSpPr>
        <p:spPr>
          <a:xfrm rot="21097240">
            <a:off x="1022872" y="4045860"/>
            <a:ext cx="2842390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tlCol="0" wrap="square">
            <a:spAutoFit/>
          </a:bodyPr>
          <a:lstStyle/>
          <a:p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</a:rPr>
              <a:t>Відповідає віку і можливостям учнів</a:t>
            </a:r>
            <a:endParaRPr dirty="0" lang="ru-RU" sz="14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1105415">
            <a:off x="970874" y="2860267"/>
            <a:ext cx="3190297" cy="2880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20779118">
            <a:off x="2171934" y="3269432"/>
            <a:ext cx="2436405" cy="34043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21086295">
            <a:off x="1017858" y="2852936"/>
            <a:ext cx="3122094" cy="30777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</a:rPr>
              <a:t>Активний і творчий,</a:t>
            </a:r>
            <a:r>
              <a:rPr dirty="0" err="1" lang="uk-UA" smtClean="0" sz="1400">
                <a:solidFill>
                  <a:prstClr val="black"/>
                </a:solidFill>
                <a:latin charset="0" pitchFamily="66" typeface="Monotype Corsiva"/>
              </a:rPr>
              <a:t>багатоперспективний</a:t>
            </a:r>
            <a:endParaRPr dirty="0" lang="ru-RU" sz="14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21" name="TextBox 20"/>
          <p:cNvSpPr txBox="1"/>
          <p:nvPr/>
        </p:nvSpPr>
        <p:spPr>
          <a:xfrm rot="20824475">
            <a:off x="2123295" y="3306051"/>
            <a:ext cx="2560632" cy="30777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</a:rPr>
              <a:t>Академічно і педагогічно сучасний</a:t>
            </a:r>
            <a:endParaRPr dirty="0" lang="ru-RU" sz="14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057188" y="4186080"/>
            <a:ext cx="2808312" cy="2880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134710" y="4197669"/>
            <a:ext cx="2730790" cy="30777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dirty="0" lang="uk-UA" smtClean="0" sz="1400">
                <a:solidFill>
                  <a:prstClr val="black"/>
                </a:solidFill>
                <a:latin charset="0" pitchFamily="66" typeface="Monotype Corsiva"/>
              </a:rPr>
              <a:t>Привабливий, водночас змістовний</a:t>
            </a:r>
            <a:endParaRPr dirty="0" lang="ru-RU" sz="1400">
              <a:solidFill>
                <a:prstClr val="black"/>
              </a:solidFill>
              <a:latin charset="0" pitchFamily="66" typeface="Monotype Corsiva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5500105" y="465138"/>
            <a:ext cx="3464383" cy="3611934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72128" y="982504"/>
            <a:ext cx="3503144" cy="253454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>
              <a:lnSpc>
                <a:spcPct val="115000"/>
              </a:lnSpc>
            </a:pPr>
            <a:r>
              <a:rPr dirty="0" lang="uk-UA" smtClean="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                  Особлива увага:</a:t>
            </a:r>
          </a:p>
          <a:p>
            <a:pPr>
              <a:lnSpc>
                <a:spcPct val="115000"/>
              </a:lnSpc>
            </a:pPr>
            <a:r>
              <a:rPr dirty="0" lang="uk-UA" sz="10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 </a:t>
            </a:r>
            <a:r>
              <a:rPr dirty="0" lang="uk-UA" smtClean="0" sz="10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               </a:t>
            </a:r>
            <a:r>
              <a:rPr dirty="0" lang="uk-UA" smtClean="0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ролі </a:t>
            </a: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людини в історії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зображенню різних соціальних груп </a:t>
            </a:r>
            <a:r>
              <a:rPr dirty="0" lang="uk-UA" smtClean="0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   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побуту і щоденному життю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темам культури й мистецтва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темам історії рідного краю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mtClean="0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</a:t>
            </a: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цивілізаційному підходу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вихованню громадянських якостей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mtClean="0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</a:t>
            </a: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зв’язкам із сучасністю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mtClean="0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-         релігійним</a:t>
            </a:r>
            <a:r>
              <a:rPr dirty="0" lang="uk-UA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, етичним і філософським </a:t>
            </a:r>
            <a:endParaRPr dirty="0" lang="uk-UA" smtClean="0" sz="1200">
              <a:solidFill>
                <a:prstClr val="black"/>
              </a:solidFill>
              <a:latin typeface="Monotype Corsiva"/>
              <a:ea typeface="Times New Roman"/>
              <a:cs typeface="Times New Roman"/>
            </a:endParaRPr>
          </a:p>
          <a:p>
            <a:pPr indent="450215">
              <a:lnSpc>
                <a:spcPct val="115000"/>
              </a:lnSpc>
            </a:pPr>
            <a:r>
              <a:rPr dirty="0" lang="uk-UA" smtClean="0" sz="1200">
                <a:solidFill>
                  <a:prstClr val="black"/>
                </a:solidFill>
                <a:latin typeface="Monotype Corsiva"/>
                <a:ea typeface="Times New Roman"/>
                <a:cs typeface="Times New Roman"/>
              </a:rPr>
              <a:t>          традиціям   народів</a:t>
            </a:r>
            <a:endParaRPr dirty="0" lang="ru-RU" sz="1200">
              <a:solidFill>
                <a:prstClr val="black"/>
              </a:solidFill>
              <a:latin typeface="Calibri"/>
              <a:ea typeface="Calibri"/>
              <a:cs typeface="Times New Roman"/>
            </a:endParaRPr>
          </a:p>
        </p:txBody>
      </p:sp>
      <p:pic>
        <p:nvPicPr>
          <p:cNvPr descr="https://encrypted-tbn2.gstatic.com/images?q=tbn:ANd9GcRo33AKJXdp5gvmuoGcF41eFn99wHK3RFxfBISmA_MzrZvqXScJ" id="2064" name="Picture 16"/>
          <p:cNvPicPr>
            <a:picLocks noChangeArrowheads="1"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037" y="4534660"/>
            <a:ext cx="25050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64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000" spd="slow">
        <p:cover/>
      </p:transition>
    </mc:Choice>
    <mc:Fallback xmlns="">
      <p:transition spd="slow">
        <p:cover/>
      </p:transition>
    </mc:Fallback>
  </mc:AlternateContent>
  <p:timing>
    <p:tnLst>
      <p:par>
        <p:cTn dur="indefinite" id="1" nodeType="tmRoot" restart="never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3451</TotalTime>
  <Words>1601</Words>
  <Application>Microsoft Office PowerPoint</Application>
  <PresentationFormat>Экран (4:3)</PresentationFormat>
  <Paragraphs>542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Пошук шляхів співпраці й співтворчості зі здібними та обдарованими дітьми, стратегії розвитку їхніх творчих здібностей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Пошук ефективних методів роботи із здібними та обдарованими дітьми, стратегії розвитку їхніх творчих здібностей, шляхів співпраці й співтворчості </dc:title>
  <dc:creator>ADMIN</dc:creator>
  <cp:lastModifiedBy>ADMIN</cp:lastModifiedBy>
  <cp:revision>239</cp:revision>
  <cp:lastPrinted>2014-08-18T16:13:10Z</cp:lastPrinted>
  <dcterms:created xsi:type="dcterms:W3CDTF">2014-05-14T13:12:09Z</dcterms:created>
  <dcterms:modified xsi:type="dcterms:W3CDTF">2014-10-24T15:09:04Z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1300171</vt:lpwstr>
  </property>
  <property fmtid="{D5CDD505-2E9C-101B-9397-08002B2CF9AE}" name="NXPowerLiteVersion" pid="3">
    <vt:lpwstr>D4.1.4</vt:lpwstr>
  </property>
</Properties>
</file>