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2" r:id="rId2"/>
    <p:sldId id="323" r:id="rId3"/>
    <p:sldId id="314" r:id="rId4"/>
    <p:sldId id="320" r:id="rId5"/>
    <p:sldId id="313" r:id="rId6"/>
    <p:sldId id="262" r:id="rId7"/>
    <p:sldId id="316" r:id="rId8"/>
    <p:sldId id="317" r:id="rId9"/>
    <p:sldId id="279" r:id="rId10"/>
    <p:sldId id="273" r:id="rId11"/>
    <p:sldId id="321" r:id="rId12"/>
    <p:sldId id="259" r:id="rId13"/>
    <p:sldId id="278" r:id="rId14"/>
    <p:sldId id="275" r:id="rId15"/>
    <p:sldId id="280" r:id="rId16"/>
    <p:sldId id="30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4FF9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8205" autoAdjust="0"/>
    <p:restoredTop sz="94660"/>
  </p:normalViewPr>
  <p:slideViewPr>
    <p:cSldViewPr>
      <p:cViewPr>
        <p:scale>
          <a:sx n="69" d="100"/>
          <a:sy n="69" d="100"/>
        </p:scale>
        <p:origin x="-1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FD206-2436-4CB0-81EA-F66BF52C870F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AD6AC-45F7-4992-A2B2-AD13C2991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3F879-6AA0-4B0F-B796-9859CFF12C07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2FA50-D7A7-4E99-9CEF-0CC4F1774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0D21D-0FD4-4BDD-BCB7-056CD45537A5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0BAE8-B275-42D0-9D79-9DF1F0CED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81763-8FCC-4B82-9C33-AF48BE738D06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545B8-D609-489A-8DC3-5C765006B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DE9B1-43C8-4A8C-B329-6B80B35B5855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11178-39AC-4A8A-B78C-C6115B7BC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08292-1462-4704-93CB-80B67B9A20FB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3DB44-DB36-4DE4-9D18-792781733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65F64-4652-46CD-B2CA-8FB13FA93037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613A8-B058-4ED4-874A-84CB996758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6BC00-0310-4361-AB84-2F6A8F12176F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BB6D2-AEA1-44A9-B7B2-7A4F20492E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BDEC0-CF1F-4D94-A57D-A2541C9485BF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2A919-2062-416E-8A10-A0786620C3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F88B9-2C6C-4DDB-A41A-5FCAA0DDB158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54F63-7E17-48EB-9A38-0BDF41B80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07207-7E4B-4397-963E-CE745AFB502F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A58DD-8501-4CEF-A58A-BE2B59670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7000">
              <a:srgbClr val="FFFF99"/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D62388-EE3E-4548-966B-DBAB9A89067D}" type="datetimeFigureOut">
              <a:rPr lang="ru-RU"/>
              <a:pPr>
                <a:defRPr/>
              </a:pPr>
              <a:t>25.12.2015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2FD87A-4D31-4A28-AF93-32702805E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8" Target="../media/image46.jpeg" Type="http://schemas.openxmlformats.org/officeDocument/2006/relationships/image"/><Relationship Id="rId3" Target="../media/image42.jpeg" Type="http://schemas.openxmlformats.org/officeDocument/2006/relationships/image"/><Relationship Id="rId7" Target="../media/image45.jpeg" Type="http://schemas.openxmlformats.org/officeDocument/2006/relationships/image"/><Relationship Id="rId2" Target="../media/image4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4.jpeg" Type="http://schemas.openxmlformats.org/officeDocument/2006/relationships/image"/><Relationship Id="rId5" Target="../media/image1.jpeg" Type="http://schemas.openxmlformats.org/officeDocument/2006/relationships/image"/><Relationship Id="rId4" Target="../media/image43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hyperlink" Target="http://yandex.ua/images/search?source=wiz&amp;img_url=http://podrobnosti.ua/upload/news/2014/07/16/984984_1.jpg&amp;uinfo=sw-1366-sh-768-ww-1349-wh-674-pd-1-wp-16x9_1366x768-lt-4731&amp;text=%D0%9A%D0%B0%D1%80%D1%82%D0%B8%D0%BD%D0%BA%D0%B8%20%D0%B4%D0%BE%20%D0%90%D0%A2%D0%9E&amp;noreask=1&amp;pos=11&amp;lr=143&amp;rpt=simage&amp;pin=1" TargetMode="External"/><Relationship Id="rId7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.xml.rels><?xml version="1.0" encoding="UTF-8" standalone="yes" ?><Relationships xmlns="http://schemas.openxmlformats.org/package/2006/relationships"><Relationship Id="rId8" Target="../media/image57.jpeg" Type="http://schemas.openxmlformats.org/officeDocument/2006/relationships/image"/><Relationship Id="rId3" Target="../media/image52.jpeg" Type="http://schemas.openxmlformats.org/officeDocument/2006/relationships/image"/><Relationship Id="rId7" Target="../media/image5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55.jpeg" Type="http://schemas.openxmlformats.org/officeDocument/2006/relationships/image"/><Relationship Id="rId5" Target="../media/image54.jpeg" Type="http://schemas.openxmlformats.org/officeDocument/2006/relationships/image"/><Relationship Id="rId4" Target="../media/image53.jpeg" Type="http://schemas.openxmlformats.org/officeDocument/2006/relationships/image"/><Relationship Id="rId9" Target="../media/image58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1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4.xml.rels><?xml version="1.0" encoding="UTF-8" standalone="yes" ?><Relationships xmlns="http://schemas.openxmlformats.org/package/2006/relationships"><Relationship Id="rId8" Target="../media/image69.jpeg" Type="http://schemas.openxmlformats.org/officeDocument/2006/relationships/image"/><Relationship Id="rId3" Target="../media/image65.jpeg" Type="http://schemas.openxmlformats.org/officeDocument/2006/relationships/image"/><Relationship Id="rId7" Target="../media/image68.jpeg" Type="http://schemas.openxmlformats.org/officeDocument/2006/relationships/image"/><Relationship Id="rId2" Target="../media/image64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67.jpeg" Type="http://schemas.openxmlformats.org/officeDocument/2006/relationships/image"/><Relationship Id="rId5" Target="../media/image1.jpeg" Type="http://schemas.openxmlformats.org/officeDocument/2006/relationships/image"/><Relationship Id="rId4" Target="../media/image66.jpeg" Type="http://schemas.openxmlformats.org/officeDocument/2006/relationships/image"/><Relationship Id="rId9" Target="../media/image70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2.jpeg"/><Relationship Id="rId7" Type="http://schemas.openxmlformats.org/officeDocument/2006/relationships/image" Target="../media/image75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.jpeg"/><Relationship Id="rId10" Type="http://schemas.openxmlformats.org/officeDocument/2006/relationships/image" Target="../media/image13.jpeg"/><Relationship Id="rId4" Type="http://schemas.openxmlformats.org/officeDocument/2006/relationships/image" Target="../media/image9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1.jpeg"/><Relationship Id="rId5" Type="http://schemas.openxmlformats.org/officeDocument/2006/relationships/image" Target="../media/image1.jpeg"/><Relationship Id="rId10" Type="http://schemas.openxmlformats.org/officeDocument/2006/relationships/image" Target="../media/image6.jpeg"/><Relationship Id="rId4" Type="http://schemas.openxmlformats.org/officeDocument/2006/relationships/image" Target="../media/image16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1.jpeg"/><Relationship Id="rId10" Type="http://schemas.openxmlformats.org/officeDocument/2006/relationships/image" Target="../media/image29.jpeg"/><Relationship Id="rId4" Type="http://schemas.openxmlformats.org/officeDocument/2006/relationships/image" Target="../media/image24.jpeg"/><Relationship Id="rId9" Type="http://schemas.openxmlformats.org/officeDocument/2006/relationships/image" Target="../media/image28.jpeg"/></Relationships>
</file>

<file path=ppt/slides/_rels/slide8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7" Target="../media/image35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4.jpeg" Type="http://schemas.openxmlformats.org/officeDocument/2006/relationships/image"/><Relationship Id="rId5" Target="../media/image33.jpeg" Type="http://schemas.openxmlformats.org/officeDocument/2006/relationships/image"/><Relationship Id="rId4" Target="../media/image32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7" Target="../media/image40.jpeg" Type="http://schemas.openxmlformats.org/officeDocument/2006/relationships/image"/><Relationship Id="rId2" Target="../media/image36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9.jpeg" Type="http://schemas.openxmlformats.org/officeDocument/2006/relationships/image"/><Relationship Id="rId5" Target="../media/image38.jpeg" Type="http://schemas.openxmlformats.org/officeDocument/2006/relationships/image"/><Relationship Id="rId4" Target="../media/image37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3188" y="1000109"/>
            <a:ext cx="5857902" cy="4500594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2060"/>
                </a:solidFill>
              </a:rPr>
              <a:t> 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307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2381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381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357422" y="1285860"/>
            <a:ext cx="628654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002060"/>
                </a:solidFill>
              </a:rPr>
              <a:t>      З </a:t>
            </a:r>
            <a:r>
              <a:rPr lang="uk-UA" sz="2000" b="1" i="1" dirty="0" smtClean="0">
                <a:solidFill>
                  <a:srgbClr val="002060"/>
                </a:solidFill>
              </a:rPr>
              <a:t>досвіду </a:t>
            </a:r>
            <a:r>
              <a:rPr lang="uk-UA" sz="2000" b="1" i="1" dirty="0" smtClean="0">
                <a:solidFill>
                  <a:srgbClr val="002060"/>
                </a:solidFill>
              </a:rPr>
              <a:t>роботи</a:t>
            </a:r>
          </a:p>
          <a:p>
            <a:pPr algn="ctr"/>
            <a:r>
              <a:rPr lang="uk-UA" sz="2000" b="1" i="1" dirty="0" smtClean="0">
                <a:solidFill>
                  <a:srgbClr val="002060"/>
                </a:solidFill>
              </a:rPr>
              <a:t> </a:t>
            </a:r>
            <a:r>
              <a:rPr lang="uk-UA" sz="2000" b="1" i="1" dirty="0" smtClean="0">
                <a:solidFill>
                  <a:srgbClr val="002060"/>
                </a:solidFill>
              </a:rPr>
              <a:t>вчителя </a:t>
            </a:r>
            <a:r>
              <a:rPr lang="uk-UA" sz="2000" b="1" i="1" dirty="0" err="1" smtClean="0">
                <a:solidFill>
                  <a:srgbClr val="002060"/>
                </a:solidFill>
              </a:rPr>
              <a:t>Білогородської</a:t>
            </a:r>
            <a:r>
              <a:rPr lang="uk-UA" sz="2000" b="1" i="1" dirty="0" smtClean="0">
                <a:solidFill>
                  <a:srgbClr val="002060"/>
                </a:solidFill>
              </a:rPr>
              <a:t> ЗОШ І-ІІ ступенів</a:t>
            </a:r>
            <a:r>
              <a:rPr lang="en-US" sz="2000" b="1" i="1" dirty="0" smtClean="0">
                <a:solidFill>
                  <a:srgbClr val="002060"/>
                </a:solidFill>
              </a:rPr>
              <a:t> </a:t>
            </a:r>
            <a:r>
              <a:rPr lang="uk-UA" sz="2000" b="1" i="1" dirty="0" err="1" smtClean="0">
                <a:solidFill>
                  <a:srgbClr val="002060"/>
                </a:solidFill>
              </a:rPr>
              <a:t>Бабійчук</a:t>
            </a:r>
            <a:r>
              <a:rPr lang="uk-UA" sz="2000" b="1" i="1" dirty="0" smtClean="0">
                <a:solidFill>
                  <a:srgbClr val="002060"/>
                </a:solidFill>
              </a:rPr>
              <a:t> З. М</a:t>
            </a:r>
            <a:r>
              <a:rPr lang="uk-UA" sz="2000" b="1" i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uk-UA" sz="1600" b="1" dirty="0" smtClean="0">
                <a:solidFill>
                  <a:srgbClr val="002060"/>
                </a:solidFill>
              </a:rPr>
              <a:t/>
            </a:r>
            <a:br>
              <a:rPr lang="uk-UA" sz="1600" b="1" dirty="0" smtClean="0">
                <a:solidFill>
                  <a:srgbClr val="002060"/>
                </a:solidFill>
              </a:rPr>
            </a:br>
            <a:r>
              <a:rPr lang="uk-UA" sz="1600" b="1" dirty="0" smtClean="0">
                <a:solidFill>
                  <a:srgbClr val="002060"/>
                </a:solidFill>
              </a:rPr>
              <a:t>     </a:t>
            </a:r>
          </a:p>
          <a:p>
            <a:endParaRPr lang="uk-UA" sz="1600" b="1" dirty="0" smtClean="0">
              <a:solidFill>
                <a:srgbClr val="002060"/>
              </a:solidFill>
            </a:endParaRPr>
          </a:p>
          <a:p>
            <a:r>
              <a:rPr lang="uk-UA" sz="1600" b="1" dirty="0" smtClean="0">
                <a:solidFill>
                  <a:srgbClr val="002060"/>
                </a:solidFill>
              </a:rPr>
              <a:t>    </a:t>
            </a:r>
            <a:r>
              <a:rPr lang="en-US" sz="3200" b="1" dirty="0" smtClean="0">
                <a:solidFill>
                  <a:srgbClr val="002060"/>
                </a:solidFill>
              </a:rPr>
              <a:t>“</a:t>
            </a:r>
            <a:r>
              <a:rPr lang="uk-UA" sz="3200" b="1" dirty="0" smtClean="0">
                <a:solidFill>
                  <a:srgbClr val="002060"/>
                </a:solidFill>
              </a:rPr>
              <a:t>Створення  патріотичного       середовища у вихованні підростаючого </a:t>
            </a:r>
            <a:r>
              <a:rPr lang="uk-UA" sz="3200" b="1" dirty="0" smtClean="0">
                <a:solidFill>
                  <a:srgbClr val="002060"/>
                </a:solidFill>
              </a:rPr>
              <a:t>покоління</a:t>
            </a:r>
            <a:r>
              <a:rPr lang="en-US" sz="3200" b="1" dirty="0" smtClean="0">
                <a:solidFill>
                  <a:srgbClr val="002060"/>
                </a:solidFill>
              </a:rPr>
              <a:t>”</a:t>
            </a:r>
            <a:r>
              <a:rPr lang="ru-RU" sz="3200" b="1" i="1" dirty="0" smtClean="0">
                <a:solidFill>
                  <a:srgbClr val="002060"/>
                </a:solidFill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1"/>
          <p:cNvSpPr>
            <a:spLocks noGrp="1"/>
          </p:cNvSpPr>
          <p:nvPr>
            <p:ph type="title"/>
          </p:nvPr>
        </p:nvSpPr>
        <p:spPr>
          <a:xfrm>
            <a:off x="1714480" y="0"/>
            <a:ext cx="5929333" cy="1000107"/>
          </a:xfrm>
        </p:spPr>
        <p:txBody>
          <a:bodyPr/>
          <a:lstStyle/>
          <a:p>
            <a:pPr algn="l" eaLnBrk="1" hangingPunct="1"/>
            <a:r>
              <a:rPr lang="uk-UA" sz="4800" b="1" dirty="0" smtClean="0">
                <a:solidFill>
                  <a:srgbClr val="002060"/>
                </a:solidFill>
              </a:rPr>
              <a:t>       Герої мого часу</a:t>
            </a:r>
          </a:p>
        </p:txBody>
      </p:sp>
      <p:pic>
        <p:nvPicPr>
          <p:cNvPr id="10244" name="Picture 2" descr="http://cs608130.vk.me/v608130436/62e2/jpH-iaPAqu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357298"/>
            <a:ext cx="2550417" cy="1963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5" name="Picture 2" descr="&amp;Dcy;&amp;zcy;&amp;yacy;&amp;vcy;&amp;ucy;&amp;lcy;&amp;softcy;&amp;scy;&amp;softcy;&amp;kcy;&amp;icy;&amp;jcy; &amp;Mcy;&amp;icy;&amp;kcy;&amp;ocy;&amp;lcy;&amp;acy; 1-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285860"/>
            <a:ext cx="1643074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6" name="Picture 5" descr="2015-03-06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594988"/>
            <a:ext cx="1785950" cy="2363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7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43063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2015-03-06 1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6786578" y="3565893"/>
            <a:ext cx="1714512" cy="2363436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275" name="TextBox 11"/>
          <p:cNvSpPr txBox="1">
            <a:spLocks noChangeArrowheads="1"/>
          </p:cNvSpPr>
          <p:nvPr/>
        </p:nvSpPr>
        <p:spPr bwMode="auto">
          <a:xfrm>
            <a:off x="6697663" y="5929330"/>
            <a:ext cx="2446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dirty="0" err="1">
                <a:solidFill>
                  <a:schemeClr val="bg1"/>
                </a:solidFill>
              </a:rPr>
              <a:t>Лістовський</a:t>
            </a:r>
            <a:r>
              <a:rPr lang="uk-UA" b="1" dirty="0">
                <a:solidFill>
                  <a:schemeClr val="bg1"/>
                </a:solidFill>
              </a:rPr>
              <a:t>  Павло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276" name="TextBox 12"/>
          <p:cNvSpPr txBox="1">
            <a:spLocks noChangeArrowheads="1"/>
          </p:cNvSpPr>
          <p:nvPr/>
        </p:nvSpPr>
        <p:spPr bwMode="auto">
          <a:xfrm>
            <a:off x="4357686" y="6000768"/>
            <a:ext cx="2225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dirty="0" err="1">
                <a:solidFill>
                  <a:schemeClr val="bg1"/>
                </a:solidFill>
              </a:rPr>
              <a:t>Дворжак</a:t>
            </a:r>
            <a:r>
              <a:rPr lang="uk-UA" b="1" dirty="0">
                <a:solidFill>
                  <a:schemeClr val="bg1"/>
                </a:solidFill>
              </a:rPr>
              <a:t>  Василь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277" name="TextBox 13"/>
          <p:cNvSpPr txBox="1">
            <a:spLocks noChangeArrowheads="1"/>
          </p:cNvSpPr>
          <p:nvPr/>
        </p:nvSpPr>
        <p:spPr bwMode="auto">
          <a:xfrm>
            <a:off x="1142976" y="3571876"/>
            <a:ext cx="2813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dirty="0" err="1">
                <a:solidFill>
                  <a:schemeClr val="bg1"/>
                </a:solidFill>
              </a:rPr>
              <a:t>Дзявульський</a:t>
            </a:r>
            <a:r>
              <a:rPr lang="uk-UA" b="1" dirty="0">
                <a:solidFill>
                  <a:schemeClr val="bg1"/>
                </a:solidFill>
              </a:rPr>
              <a:t>  Микола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4071942"/>
            <a:ext cx="2761740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2" descr="C:\Users\САША\Desktop\флеш\IMG_20151201_1149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8" y="1214422"/>
            <a:ext cx="3266880" cy="2143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Учитель\Рабочий стол\орнаменти\UkrainianOrnament.jpg" id="1028" name="Picture 8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1029" name="Picture 8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450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1030" name="Picture 8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3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1-tub-ua.yandex.net/i?id=e6432927c7e388b04fe56868941a3fd1-71-144&amp;n=21" id="8" name="Содержимое 7">
            <a:hlinkClick r:id="rId3"/>
          </p:cNvPr>
          <p:cNvPicPr>
            <a:picLocks noGrp="1"/>
          </p:cNvPicPr>
          <p:nvPr>
            <p:ph idx="1"/>
          </p:nvPr>
        </p:nvPicPr>
        <p:blipFill>
          <a:blip cstate="print" r:embed="rId4"/>
          <a:stretch>
            <a:fillRect/>
          </a:stretch>
        </p:blipFill>
        <p:spPr>
          <a:xfrm>
            <a:off x="1357290" y="1571612"/>
            <a:ext cx="2143140" cy="1643074"/>
          </a:xfrm>
          <a:prstGeom prst="roundRect">
            <a:avLst>
              <a:gd fmla="val 16667" name="adj"/>
            </a:avLst>
          </a:prstGeom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d182d0b0d0b1d196d180-016" id="9" name="Picture 11">
            <a:hlinkClick action="ppaction://noaction" highlightClick="1" r:id=""/>
          </p:cNvPr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>
          <a:xfrm>
            <a:off x="3571868" y="2428868"/>
            <a:ext cx="2819353" cy="1905676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C:\Documents and Settings\Учитель\Рабочий стол\орнаменти\UkrainianOrnament.jpg" id="1033" name="Picture 8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lang="uk-UA" smtClean="0" sz="3200">
                <a:solidFill>
                  <a:schemeClr val="bg1"/>
                </a:solidFill>
              </a:rPr>
              <a:t>           </a:t>
            </a:r>
            <a:r>
              <a:rPr b="1" dirty="0" lang="uk-UA" smtClean="0" sz="4000">
                <a:solidFill>
                  <a:srgbClr val="002060"/>
                </a:solidFill>
              </a:rPr>
              <a:t>Разом  ми сила, яка подолає </a:t>
            </a:r>
            <a:br>
              <a:rPr b="1" dirty="0" lang="uk-UA" smtClean="0" sz="4000">
                <a:solidFill>
                  <a:srgbClr val="002060"/>
                </a:solidFill>
              </a:rPr>
            </a:br>
            <a:r>
              <a:rPr b="1" dirty="0" lang="uk-UA" smtClean="0" sz="4000">
                <a:solidFill>
                  <a:srgbClr val="002060"/>
                </a:solidFill>
              </a:rPr>
              <a:t>будь-яку перешкоду</a:t>
            </a:r>
            <a:endParaRPr b="1" dirty="0" lang="ru-RU" smtClean="0" sz="4000">
              <a:solidFill>
                <a:srgbClr val="002060"/>
              </a:solidFill>
            </a:endParaRPr>
          </a:p>
        </p:txBody>
      </p:sp>
      <p:pic>
        <p:nvPicPr>
          <p:cNvPr descr="D:\ФОТОГРАФІЇ\фото Мельник\DSCF1336.JPG" id="1040" name="Picture 16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500826" y="1625190"/>
            <a:ext cx="2286016" cy="171451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K:\ЗУСТРІЧ\123 031.jpg" id="1039" name="Picture 15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1643042" y="4572008"/>
            <a:ext cx="2643206" cy="198240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C:\Users\САША\Desktop\стенди\міс 015.jpg" id="3" name="Picture 15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5929322" y="4500570"/>
            <a:ext cx="2714644" cy="203598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9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643812" cy="1143000"/>
          </a:xfrm>
        </p:spPr>
        <p:txBody>
          <a:bodyPr/>
          <a:lstStyle/>
          <a:p>
            <a:pPr algn="l" eaLnBrk="1" hangingPunct="1"/>
            <a:r>
              <a:rPr lang="uk-UA" b="1" dirty="0" smtClean="0">
                <a:solidFill>
                  <a:srgbClr val="002060"/>
                </a:solidFill>
              </a:rPr>
              <a:t>Зустрічі з видатними людьми</a:t>
            </a:r>
          </a:p>
        </p:txBody>
      </p:sp>
      <p:pic>
        <p:nvPicPr>
          <p:cNvPr id="1229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s://upload.wikimedia.org/wikipedia/uk/f/f8/Bratiychuk_Motr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500174"/>
            <a:ext cx="1918854" cy="22913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295" name="TextBox 10"/>
          <p:cNvSpPr txBox="1">
            <a:spLocks noChangeArrowheads="1"/>
          </p:cNvSpPr>
          <p:nvPr/>
        </p:nvSpPr>
        <p:spPr bwMode="auto">
          <a:xfrm>
            <a:off x="3929058" y="3786190"/>
            <a:ext cx="25717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 b="1" dirty="0"/>
              <a:t>         </a:t>
            </a:r>
            <a:r>
              <a:rPr lang="uk-UA" sz="1600" b="1" dirty="0" err="1">
                <a:solidFill>
                  <a:schemeClr val="bg1"/>
                </a:solidFill>
              </a:rPr>
              <a:t>Братійчук</a:t>
            </a:r>
            <a:r>
              <a:rPr lang="uk-UA" sz="1600" b="1" dirty="0">
                <a:solidFill>
                  <a:schemeClr val="bg1"/>
                </a:solidFill>
              </a:rPr>
              <a:t>  Мотря 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12296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450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2" descr="NASA &amp;zcy;&amp;ncy;&amp;yacy;&amp;lcy;&amp;icy; &amp;acy;&amp;scy;&amp;tcy;&amp;iecy;&amp;rcy;&amp;ocy;&amp;yicy;&amp;dcy;, &amp;yacy;&amp;kcy;&amp;icy;&amp;jcy; &amp;vcy;&amp;ncy;&amp;ocy;&amp;chcy;&amp;iukcy; &amp;pcy;&amp;iukcy;&amp;dcy;&amp;lcy;&amp;iecy;&amp;tcy;&amp;icy;&amp;tcy;&amp;softcy; &amp;dcy;&amp;ocy; &amp;Zcy;&amp;iecy;&amp;mcy;&amp;lcy;&amp;iukcy; - &amp;fcy;&amp;ocy;&amp;tcy;&amp;ocy;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214422"/>
            <a:ext cx="1000132" cy="9657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95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2428868"/>
            <a:ext cx="1643074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96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3" y="1285860"/>
            <a:ext cx="2428892" cy="1700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301" name="TextBox 14"/>
          <p:cNvSpPr txBox="1">
            <a:spLocks noChangeArrowheads="1"/>
          </p:cNvSpPr>
          <p:nvPr/>
        </p:nvSpPr>
        <p:spPr bwMode="auto">
          <a:xfrm>
            <a:off x="1428728" y="3000372"/>
            <a:ext cx="23574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600" b="1" dirty="0">
                <a:solidFill>
                  <a:schemeClr val="bg1"/>
                </a:solidFill>
              </a:rPr>
              <a:t>Любов Пшенична</a:t>
            </a:r>
          </a:p>
          <a:p>
            <a:r>
              <a:rPr lang="uk-UA" sz="1600" b="1" dirty="0">
                <a:solidFill>
                  <a:schemeClr val="bg1"/>
                </a:solidFill>
              </a:rPr>
              <a:t>Марія </a:t>
            </a:r>
            <a:r>
              <a:rPr lang="uk-UA" sz="1600" b="1" dirty="0" err="1">
                <a:solidFill>
                  <a:schemeClr val="bg1"/>
                </a:solidFill>
              </a:rPr>
              <a:t>Грановська</a:t>
            </a:r>
            <a:endParaRPr lang="uk-UA" sz="1600" b="1" dirty="0">
              <a:solidFill>
                <a:schemeClr val="bg1"/>
              </a:solidFill>
            </a:endParaRPr>
          </a:p>
          <a:p>
            <a:r>
              <a:rPr lang="uk-UA" sz="1600" b="1" dirty="0">
                <a:solidFill>
                  <a:schemeClr val="bg1"/>
                </a:solidFill>
              </a:rPr>
              <a:t>Леокадія </a:t>
            </a:r>
            <a:r>
              <a:rPr lang="uk-UA" sz="1600" b="1" dirty="0" err="1">
                <a:solidFill>
                  <a:schemeClr val="bg1"/>
                </a:solidFill>
              </a:rPr>
              <a:t>Загальська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2302" name="TextBox 15"/>
          <p:cNvSpPr txBox="1">
            <a:spLocks noChangeArrowheads="1"/>
          </p:cNvSpPr>
          <p:nvPr/>
        </p:nvSpPr>
        <p:spPr bwMode="auto">
          <a:xfrm>
            <a:off x="7072330" y="4857760"/>
            <a:ext cx="17351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600" b="1" dirty="0">
                <a:solidFill>
                  <a:schemeClr val="bg1"/>
                </a:solidFill>
              </a:rPr>
              <a:t>Микола </a:t>
            </a:r>
            <a:r>
              <a:rPr lang="uk-UA" sz="1600" b="1" dirty="0" err="1">
                <a:solidFill>
                  <a:schemeClr val="bg1"/>
                </a:solidFill>
              </a:rPr>
              <a:t>Тимчак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15" name="Picture 10" descr="K:\пачоський\Пачоський\Изображение 0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4304114"/>
            <a:ext cx="2357454" cy="1768091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2" descr="H:\табір 00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5429264"/>
            <a:ext cx="1311665" cy="994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4" name="Picture 2" descr="K:\ЗУСТРІЧ\123 01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57289" y="4071942"/>
            <a:ext cx="2457331" cy="1842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3" descr="F:\зоя\музей 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4286140"/>
            <a:ext cx="2928958" cy="21973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18" name="Picture 5" descr="F:\зоя\музей 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1" y="1500174"/>
            <a:ext cx="2568979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19" name="Picture 6" descr="F:\зоя\музей 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61" y="1500174"/>
            <a:ext cx="2666295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21" name="Picture 8" descr="F:\зоя\табір 0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2071679"/>
            <a:ext cx="3238028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22" name="Picture 9" descr="F:\зоя\табір 0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4214818"/>
            <a:ext cx="3095633" cy="2322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43063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3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Заголовок 12"/>
          <p:cNvSpPr>
            <a:spLocks noGrp="1"/>
          </p:cNvSpPr>
          <p:nvPr>
            <p:ph type="title"/>
          </p:nvPr>
        </p:nvSpPr>
        <p:spPr>
          <a:xfrm>
            <a:off x="914400" y="214313"/>
            <a:ext cx="8229600" cy="1143000"/>
          </a:xfrm>
        </p:spPr>
        <p:txBody>
          <a:bodyPr/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Краєзнавчий музей </a:t>
            </a:r>
            <a:r>
              <a:rPr lang="uk-UA" sz="4000" b="1" dirty="0" smtClean="0">
                <a:solidFill>
                  <a:srgbClr val="002060"/>
                </a:solidFill>
              </a:rPr>
              <a:t/>
            </a:r>
            <a:br>
              <a:rPr lang="uk-UA" sz="4000" b="1" dirty="0" smtClean="0">
                <a:solidFill>
                  <a:srgbClr val="002060"/>
                </a:solidFill>
              </a:rPr>
            </a:br>
            <a:r>
              <a:rPr lang="uk-UA" sz="4000" b="1" dirty="0" smtClean="0">
                <a:solidFill>
                  <a:srgbClr val="002060"/>
                </a:solidFill>
              </a:rPr>
              <a:t> “ Етнографічна світлиця ”</a:t>
            </a:r>
            <a:endParaRPr lang="ru-RU" sz="4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8001024" cy="1785926"/>
          </a:xfrm>
        </p:spPr>
        <p:txBody>
          <a:bodyPr/>
          <a:lstStyle/>
          <a:p>
            <a:pPr algn="l" eaLnBrk="1" hangingPunct="1"/>
            <a:r>
              <a:rPr lang="uk-UA" sz="3200" b="1" dirty="0" smtClean="0">
                <a:solidFill>
                  <a:srgbClr val="002060"/>
                </a:solidFill>
              </a:rPr>
              <a:t>    </a:t>
            </a:r>
            <a:r>
              <a:rPr lang="uk-UA" sz="3600" b="1" dirty="0" smtClean="0">
                <a:solidFill>
                  <a:srgbClr val="002060"/>
                </a:solidFill>
              </a:rPr>
              <a:t>Сяйво рідного слова у </a:t>
            </a:r>
            <a:r>
              <a:rPr lang="uk-UA" sz="3600" b="1" dirty="0" err="1" smtClean="0">
                <a:solidFill>
                  <a:srgbClr val="002060"/>
                </a:solidFill>
              </a:rPr>
              <a:t>Білогородці</a:t>
            </a:r>
            <a:r>
              <a:rPr lang="uk-UA" sz="3600" b="1" dirty="0" smtClean="0">
                <a:solidFill>
                  <a:srgbClr val="002060"/>
                </a:solidFill>
              </a:rPr>
              <a:t/>
            </a:r>
            <a:br>
              <a:rPr lang="uk-UA" sz="3600" b="1" dirty="0" smtClean="0">
                <a:solidFill>
                  <a:srgbClr val="002060"/>
                </a:solidFill>
              </a:rPr>
            </a:br>
            <a:r>
              <a:rPr lang="uk-UA" sz="3200" b="1" dirty="0" smtClean="0">
                <a:solidFill>
                  <a:schemeClr val="bg1"/>
                </a:solidFill>
              </a:rPr>
              <a:t>     </a:t>
            </a:r>
            <a:r>
              <a:rPr lang="uk-UA" sz="2800" b="1" dirty="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68250"/>
            <a:ext cx="2143140" cy="16071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1" name="Picture 2" descr="F:\зоя\табір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4964932"/>
            <a:ext cx="2286016" cy="17147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2" name="Picture 3" descr="F:\зоя\табір 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1142984"/>
            <a:ext cx="2381267" cy="17859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43063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D:\ФОТОГРАФІЇ\шкільні фото\Книжкова країна 2013\фото 014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714612" y="5000637"/>
            <a:ext cx="2286016" cy="1714512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28" y="3000094"/>
            <a:ext cx="2857520" cy="1908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3051680"/>
            <a:ext cx="2857520" cy="1831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4" name="Picture 2" descr="D:\ФОТОГРАФІЇ\фото Мельник\DSCF13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68" y="1107266"/>
            <a:ext cx="2500330" cy="1875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285875" y="274638"/>
            <a:ext cx="7400925" cy="1143000"/>
          </a:xfrm>
        </p:spPr>
        <p:txBody>
          <a:bodyPr/>
          <a:lstStyle/>
          <a:p>
            <a:pPr algn="l" eaLnBrk="1" hangingPunct="1"/>
            <a:r>
              <a:rPr lang="uk-UA" b="1" dirty="0" smtClean="0">
                <a:solidFill>
                  <a:srgbClr val="0070C0"/>
                </a:solidFill>
              </a:rPr>
              <a:t>  </a:t>
            </a:r>
            <a:r>
              <a:rPr lang="uk-UA" b="1" dirty="0" smtClean="0">
                <a:solidFill>
                  <a:srgbClr val="002060"/>
                </a:solidFill>
              </a:rPr>
              <a:t>Козаку найперше честь…</a:t>
            </a:r>
          </a:p>
        </p:txBody>
      </p:sp>
      <p:pic>
        <p:nvPicPr>
          <p:cNvPr id="15364" name="Picture 2" descr="F:\зоя\козачата 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3857628"/>
            <a:ext cx="2381266" cy="17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5" name="Picture 4" descr="F:\козацтво\козачата 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500174"/>
            <a:ext cx="2476142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7" name="Picture 6" descr="F:\козацтво\козачата 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571612"/>
            <a:ext cx="2286073" cy="17148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8" name="Picture 7" descr="F:\козацтво\козачата 0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571876"/>
            <a:ext cx="2381266" cy="17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450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3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D:\ФОТОГРАФІЇ\фото Мельник\DSCF10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2214554"/>
            <a:ext cx="2476517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3" name="Picture 3" descr="D:\ФОТОГРАФІЇ\фото Мельник\DSCF105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14744" y="4429132"/>
            <a:ext cx="2476485" cy="1857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10929938" y="4643438"/>
            <a:ext cx="142875" cy="7143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endParaRPr lang="ru-RU" sz="4000" b="1" i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10144125" y="6858000"/>
            <a:ext cx="285750" cy="46038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638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2381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381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6"/>
          <p:cNvSpPr txBox="1">
            <a:spLocks noChangeArrowheads="1"/>
          </p:cNvSpPr>
          <p:nvPr/>
        </p:nvSpPr>
        <p:spPr bwMode="auto">
          <a:xfrm>
            <a:off x="2928938" y="928688"/>
            <a:ext cx="542925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 dirty="0">
                <a:solidFill>
                  <a:srgbClr val="002060"/>
                </a:solidFill>
                <a:latin typeface="Calibri" pitchFamily="34" charset="0"/>
              </a:rPr>
              <a:t> Якщо є світло в душі,</a:t>
            </a:r>
          </a:p>
          <a:p>
            <a:r>
              <a:rPr lang="uk-UA" sz="3600" b="1" dirty="0">
                <a:solidFill>
                  <a:srgbClr val="002060"/>
                </a:solidFill>
                <a:latin typeface="Calibri" pitchFamily="34" charset="0"/>
              </a:rPr>
              <a:t>буде краса в людини.</a:t>
            </a:r>
          </a:p>
          <a:p>
            <a:r>
              <a:rPr lang="uk-UA" sz="3600" b="1" dirty="0">
                <a:solidFill>
                  <a:srgbClr val="002060"/>
                </a:solidFill>
                <a:latin typeface="Calibri" pitchFamily="34" charset="0"/>
              </a:rPr>
              <a:t> Якщо є краса в людини,</a:t>
            </a:r>
          </a:p>
          <a:p>
            <a:r>
              <a:rPr lang="uk-UA" sz="3600" b="1" dirty="0">
                <a:solidFill>
                  <a:srgbClr val="002060"/>
                </a:solidFill>
                <a:latin typeface="Calibri" pitchFamily="34" charset="0"/>
              </a:rPr>
              <a:t>буде гармонія в домі.</a:t>
            </a:r>
          </a:p>
          <a:p>
            <a:r>
              <a:rPr lang="uk-UA" sz="3600" b="1" dirty="0">
                <a:solidFill>
                  <a:srgbClr val="002060"/>
                </a:solidFill>
                <a:latin typeface="Calibri" pitchFamily="34" charset="0"/>
              </a:rPr>
              <a:t> Якщо є гармонія в домі,</a:t>
            </a:r>
          </a:p>
          <a:p>
            <a:r>
              <a:rPr lang="uk-UA" sz="3600" b="1" dirty="0">
                <a:solidFill>
                  <a:srgbClr val="002060"/>
                </a:solidFill>
                <a:latin typeface="Calibri" pitchFamily="34" charset="0"/>
              </a:rPr>
              <a:t>буде порядок у нації.</a:t>
            </a:r>
          </a:p>
          <a:p>
            <a:r>
              <a:rPr lang="uk-UA" sz="3600" b="1" dirty="0">
                <a:solidFill>
                  <a:srgbClr val="002060"/>
                </a:solidFill>
                <a:latin typeface="Calibri" pitchFamily="34" charset="0"/>
              </a:rPr>
              <a:t> Якщо є порядок у нації</a:t>
            </a:r>
            <a:r>
              <a:rPr lang="ru-RU" sz="3600" b="1" dirty="0">
                <a:solidFill>
                  <a:srgbClr val="002060"/>
                </a:solidFill>
                <a:latin typeface="Calibri" pitchFamily="34" charset="0"/>
              </a:rPr>
              <a:t>, </a:t>
            </a:r>
          </a:p>
          <a:p>
            <a:r>
              <a:rPr lang="uk-UA" sz="3600" b="1" dirty="0">
                <a:solidFill>
                  <a:srgbClr val="002060"/>
                </a:solidFill>
                <a:latin typeface="Calibri" pitchFamily="34" charset="0"/>
              </a:rPr>
              <a:t>буде  </a:t>
            </a:r>
            <a:r>
              <a:rPr lang="uk-UA" sz="9600" b="1" dirty="0">
                <a:solidFill>
                  <a:srgbClr val="FFFF00"/>
                </a:solidFill>
                <a:latin typeface="Calibri" pitchFamily="34" charset="0"/>
              </a:rPr>
              <a:t>мир </a:t>
            </a:r>
            <a:r>
              <a:rPr lang="uk-UA" sz="3600" b="1" dirty="0">
                <a:solidFill>
                  <a:srgbClr val="002060"/>
                </a:solidFill>
                <a:latin typeface="Calibri" pitchFamily="34" charset="0"/>
              </a:rPr>
              <a:t>у світі.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38" y="4214813"/>
            <a:ext cx="6500812" cy="242887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2060"/>
                </a:solidFill>
              </a:rPr>
              <a:t> «Для  нас  важливий  дієвий                                </a:t>
            </a:r>
            <a:r>
              <a:rPr lang="uk-UA" sz="3600" b="1" dirty="0" smtClean="0">
                <a:solidFill>
                  <a:srgbClr val="002060"/>
                </a:solidFill>
              </a:rPr>
              <a:t>   патріотизм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r>
              <a:rPr lang="uk-UA" sz="3600" dirty="0" smtClean="0">
                <a:solidFill>
                  <a:srgbClr val="002060"/>
                </a:solidFill>
              </a:rPr>
              <a:t>       </a:t>
            </a:r>
            <a:r>
              <a:rPr lang="uk-UA" sz="3200" dirty="0" smtClean="0">
                <a:solidFill>
                  <a:srgbClr val="002060"/>
                </a:solidFill>
              </a:rPr>
              <a:t>      </a:t>
            </a:r>
            <a:r>
              <a:rPr lang="uk-UA" sz="3200" dirty="0" smtClean="0">
                <a:solidFill>
                  <a:srgbClr val="002060"/>
                </a:solidFill>
              </a:rPr>
              <a:t/>
            </a:r>
            <a:br>
              <a:rPr lang="uk-UA" sz="3200" dirty="0" smtClean="0">
                <a:solidFill>
                  <a:srgbClr val="002060"/>
                </a:solidFill>
              </a:rPr>
            </a:br>
            <a:r>
              <a:rPr lang="uk-UA" sz="3200" dirty="0" smtClean="0">
                <a:solidFill>
                  <a:srgbClr val="002060"/>
                </a:solidFill>
              </a:rPr>
              <a:t> </a:t>
            </a:r>
            <a:r>
              <a:rPr lang="uk-UA" sz="3200" dirty="0" smtClean="0">
                <a:solidFill>
                  <a:srgbClr val="002060"/>
                </a:solidFill>
              </a:rPr>
              <a:t>                                       </a:t>
            </a:r>
            <a:r>
              <a:rPr lang="uk-UA" sz="2400" b="1" dirty="0" smtClean="0">
                <a:solidFill>
                  <a:srgbClr val="002060"/>
                </a:solidFill>
              </a:rPr>
              <a:t>О.А.  </a:t>
            </a:r>
            <a:r>
              <a:rPr lang="uk-UA" sz="2400" b="1" dirty="0" err="1" smtClean="0">
                <a:solidFill>
                  <a:srgbClr val="002060"/>
                </a:solidFill>
              </a:rPr>
              <a:t>Захаренко</a:t>
            </a:r>
            <a:r>
              <a:rPr lang="uk-UA" sz="2400" b="1" dirty="0" smtClean="0">
                <a:solidFill>
                  <a:srgbClr val="002060"/>
                </a:solidFill>
              </a:rPr>
              <a:t>    </a:t>
            </a:r>
            <a:r>
              <a:rPr lang="uk-UA" sz="2400" b="1" dirty="0" smtClean="0"/>
              <a:t/>
            </a:r>
            <a:br>
              <a:rPr lang="uk-UA" sz="2400" b="1" dirty="0" smtClean="0"/>
            </a:b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307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2381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381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3" descr="F:\зоя\лора фото 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57166"/>
            <a:ext cx="4405872" cy="3304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4" name="Picture 6" descr="K:\зоя\Копия лора фото 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3068" y="1357298"/>
            <a:ext cx="2363246" cy="25717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САША\Desktop\стенди\міс 017.jpg" id="307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500166" y="500042"/>
            <a:ext cx="3062170" cy="2357454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C:\Users\САША\Desktop\опис досвіду (2)\фото для обл.сем\DSC02297.JPG" id="3077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4286248" y="1071546"/>
            <a:ext cx="3000396" cy="2280921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C:\Documents and Settings\Учитель\Рабочий стол\орнаменти\UkrainianOrnament.jpg" id="4100" name="Picture 8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4101" name="Picture 8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43063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4102" name="Picture 8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4103" name="Picture 8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Прямоугольник 9"/>
          <p:cNvSpPr>
            <a:spLocks noChangeArrowheads="1"/>
          </p:cNvSpPr>
          <p:nvPr/>
        </p:nvSpPr>
        <p:spPr bwMode="auto">
          <a:xfrm>
            <a:off x="1928813" y="3500438"/>
            <a:ext cx="74295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dirty="0" lang="ru-RU" sz="1400">
                <a:solidFill>
                  <a:schemeClr val="bg1"/>
                </a:solidFill>
              </a:rPr>
              <a:t>Я</a:t>
            </a:r>
            <a:r>
              <a:rPr dirty="0" lang="ru-RU">
                <a:solidFill>
                  <a:schemeClr val="bg1"/>
                </a:solidFill>
              </a:rPr>
              <a:t> </a:t>
            </a:r>
            <a:r>
              <a:rPr b="1" dirty="0" lang="ru-RU" sz="2400">
                <a:solidFill>
                  <a:srgbClr val="FFFF00"/>
                </a:solidFill>
              </a:rPr>
              <a:t>– </a:t>
            </a:r>
            <a:r>
              <a:rPr b="1" dirty="0" err="1" lang="ru-RU" sz="2400">
                <a:solidFill>
                  <a:srgbClr val="FFFF00"/>
                </a:solidFill>
              </a:rPr>
              <a:t>патріот</a:t>
            </a:r>
            <a:r>
              <a:rPr dirty="0" lang="ru-RU" sz="2400">
                <a:solidFill>
                  <a:srgbClr val="FFFF00"/>
                </a:solidFill>
              </a:rPr>
              <a:t>;</a:t>
            </a:r>
          </a:p>
          <a:p>
            <a:r>
              <a:rPr dirty="0" lang="ru-RU" sz="1400">
                <a:solidFill>
                  <a:schemeClr val="bg1"/>
                </a:solidFill>
              </a:rPr>
              <a:t>Я</a:t>
            </a:r>
            <a:r>
              <a:rPr dirty="0" lang="ru-RU" sz="1400">
                <a:solidFill>
                  <a:srgbClr val="FFFF00"/>
                </a:solidFill>
              </a:rPr>
              <a:t> </a:t>
            </a:r>
            <a:r>
              <a:rPr b="1" dirty="0" lang="ru-RU" sz="2400">
                <a:solidFill>
                  <a:srgbClr val="FFFF00"/>
                </a:solidFill>
              </a:rPr>
              <a:t>– </a:t>
            </a:r>
            <a:r>
              <a:rPr b="1" dirty="0" err="1" lang="ru-RU" sz="2400">
                <a:solidFill>
                  <a:srgbClr val="FFFF00"/>
                </a:solidFill>
              </a:rPr>
              <a:t>сім’янин</a:t>
            </a:r>
            <a:r>
              <a:rPr dirty="0" lang="ru-RU" sz="2400">
                <a:solidFill>
                  <a:srgbClr val="FFFF00"/>
                </a:solidFill>
              </a:rPr>
              <a:t>;</a:t>
            </a:r>
          </a:p>
          <a:p>
            <a:r>
              <a:rPr dirty="0" lang="ru-RU" sz="1400">
                <a:solidFill>
                  <a:schemeClr val="bg1"/>
                </a:solidFill>
              </a:rPr>
              <a:t>Я</a:t>
            </a:r>
            <a:r>
              <a:rPr dirty="0" lang="ru-RU">
                <a:solidFill>
                  <a:srgbClr val="FFFF00"/>
                </a:solidFill>
              </a:rPr>
              <a:t> </a:t>
            </a:r>
            <a:r>
              <a:rPr b="1" dirty="0" lang="ru-RU" sz="2400">
                <a:solidFill>
                  <a:srgbClr val="FFFF00"/>
                </a:solidFill>
              </a:rPr>
              <a:t>– друг </a:t>
            </a:r>
            <a:r>
              <a:rPr b="1" dirty="0" err="1" lang="ru-RU" sz="2400">
                <a:solidFill>
                  <a:srgbClr val="FFFF00"/>
                </a:solidFill>
              </a:rPr>
              <a:t>природи</a:t>
            </a:r>
            <a:r>
              <a:rPr dirty="0" lang="ru-RU" sz="2400">
                <a:solidFill>
                  <a:srgbClr val="FFFF00"/>
                </a:solidFill>
              </a:rPr>
              <a:t>;</a:t>
            </a:r>
          </a:p>
          <a:p>
            <a:r>
              <a:rPr dirty="0" lang="ru-RU" sz="1400">
                <a:solidFill>
                  <a:schemeClr val="bg1"/>
                </a:solidFill>
              </a:rPr>
              <a:t>Я</a:t>
            </a:r>
            <a:r>
              <a:rPr dirty="0" lang="ru-RU">
                <a:solidFill>
                  <a:srgbClr val="FFFF00"/>
                </a:solidFill>
              </a:rPr>
              <a:t> </a:t>
            </a:r>
            <a:r>
              <a:rPr b="1" dirty="0" lang="ru-RU" sz="2400">
                <a:solidFill>
                  <a:srgbClr val="FFFF00"/>
                </a:solidFill>
              </a:rPr>
              <a:t>– духовна </a:t>
            </a:r>
            <a:r>
              <a:rPr b="1" dirty="0" err="1" lang="ru-RU" sz="2400">
                <a:solidFill>
                  <a:srgbClr val="FFFF00"/>
                </a:solidFill>
              </a:rPr>
              <a:t>особистість</a:t>
            </a:r>
            <a:r>
              <a:rPr dirty="0" lang="ru-RU" sz="2400">
                <a:solidFill>
                  <a:srgbClr val="FFFF00"/>
                </a:solidFill>
              </a:rPr>
              <a:t>;</a:t>
            </a:r>
          </a:p>
          <a:p>
            <a:r>
              <a:rPr dirty="0" lang="ru-RU" sz="1400">
                <a:solidFill>
                  <a:schemeClr val="bg1"/>
                </a:solidFill>
              </a:rPr>
              <a:t>Я</a:t>
            </a:r>
            <a:r>
              <a:rPr dirty="0" lang="ru-RU">
                <a:solidFill>
                  <a:srgbClr val="FFFF00"/>
                </a:solidFill>
              </a:rPr>
              <a:t> </a:t>
            </a:r>
            <a:r>
              <a:rPr b="1" dirty="0" lang="ru-RU" sz="2400">
                <a:solidFill>
                  <a:srgbClr val="FFFF00"/>
                </a:solidFill>
              </a:rPr>
              <a:t>– здорова </a:t>
            </a:r>
            <a:r>
              <a:rPr b="1" dirty="0" err="1" lang="ru-RU" sz="2400">
                <a:solidFill>
                  <a:srgbClr val="FFFF00"/>
                </a:solidFill>
              </a:rPr>
              <a:t>людина</a:t>
            </a:r>
            <a:r>
              <a:rPr dirty="0" lang="ru-RU" sz="2400">
                <a:solidFill>
                  <a:srgbClr val="FFFF00"/>
                </a:solidFill>
              </a:rPr>
              <a:t>;</a:t>
            </a:r>
          </a:p>
          <a:p>
            <a:r>
              <a:rPr dirty="0" lang="ru-RU" sz="1400">
                <a:solidFill>
                  <a:schemeClr val="bg1"/>
                </a:solidFill>
              </a:rPr>
              <a:t>Я</a:t>
            </a:r>
            <a:r>
              <a:rPr dirty="0" lang="ru-RU">
                <a:solidFill>
                  <a:srgbClr val="FFFF00"/>
                </a:solidFill>
              </a:rPr>
              <a:t> </a:t>
            </a:r>
            <a:r>
              <a:rPr b="1" dirty="0" lang="ru-RU" sz="2400">
                <a:solidFill>
                  <a:srgbClr val="FFFF00"/>
                </a:solidFill>
              </a:rPr>
              <a:t>– </a:t>
            </a:r>
            <a:r>
              <a:rPr b="1" dirty="0" err="1" lang="ru-RU" sz="2400">
                <a:solidFill>
                  <a:srgbClr val="FFFF00"/>
                </a:solidFill>
              </a:rPr>
              <a:t>громадянин</a:t>
            </a:r>
            <a:r>
              <a:rPr dirty="0" lang="ru-RU" sz="2400">
                <a:solidFill>
                  <a:srgbClr val="FFFF00"/>
                </a:solidFill>
              </a:rPr>
              <a:t>;</a:t>
            </a:r>
          </a:p>
          <a:p>
            <a:r>
              <a:rPr dirty="0" lang="ru-RU" sz="1400">
                <a:solidFill>
                  <a:schemeClr val="bg1"/>
                </a:solidFill>
              </a:rPr>
              <a:t>Я</a:t>
            </a:r>
            <a:r>
              <a:rPr dirty="0" lang="ru-RU">
                <a:solidFill>
                  <a:srgbClr val="FFFF00"/>
                </a:solidFill>
              </a:rPr>
              <a:t> </a:t>
            </a:r>
            <a:r>
              <a:rPr b="1" dirty="0" lang="ru-RU" sz="2400">
                <a:solidFill>
                  <a:srgbClr val="FFFF00"/>
                </a:solidFill>
              </a:rPr>
              <a:t>– </a:t>
            </a:r>
            <a:r>
              <a:rPr b="1" dirty="0" err="1" lang="ru-RU" sz="2400">
                <a:solidFill>
                  <a:srgbClr val="FFFF00"/>
                </a:solidFill>
              </a:rPr>
              <a:t>гуманіст</a:t>
            </a:r>
            <a:r>
              <a:rPr dirty="0" lang="ru-RU" sz="2400">
                <a:solidFill>
                  <a:srgbClr val="FFFF00"/>
                </a:solidFill>
              </a:rPr>
              <a:t>;</a:t>
            </a:r>
          </a:p>
          <a:p>
            <a:r>
              <a:rPr dirty="0" lang="ru-RU" sz="1400">
                <a:solidFill>
                  <a:schemeClr val="bg1"/>
                </a:solidFill>
              </a:rPr>
              <a:t>Я</a:t>
            </a:r>
            <a:r>
              <a:rPr dirty="0" lang="ru-RU">
                <a:solidFill>
                  <a:srgbClr val="FFFF00"/>
                </a:solidFill>
              </a:rPr>
              <a:t> </a:t>
            </a:r>
            <a:r>
              <a:rPr b="1" dirty="0" lang="ru-RU" sz="2400">
                <a:solidFill>
                  <a:srgbClr val="FFFF00"/>
                </a:solidFill>
              </a:rPr>
              <a:t>– культурна, </a:t>
            </a:r>
            <a:r>
              <a:rPr b="1" dirty="0" err="1" lang="ru-RU" sz="2400">
                <a:solidFill>
                  <a:srgbClr val="FFFF00"/>
                </a:solidFill>
              </a:rPr>
              <a:t>вихована</a:t>
            </a:r>
            <a:r>
              <a:rPr b="1" dirty="0" lang="ru-RU" sz="2400">
                <a:solidFill>
                  <a:srgbClr val="FFFF00"/>
                </a:solidFill>
              </a:rPr>
              <a:t> </a:t>
            </a:r>
            <a:r>
              <a:rPr b="1" dirty="0" err="1" lang="ru-RU" sz="2400">
                <a:solidFill>
                  <a:srgbClr val="FFFF00"/>
                </a:solidFill>
              </a:rPr>
              <a:t>особистість</a:t>
            </a:r>
            <a:r>
              <a:rPr dirty="0" lang="ru-RU" sz="2400">
                <a:solidFill>
                  <a:srgbClr val="FFFF00"/>
                </a:solidFill>
              </a:rPr>
              <a:t>.</a:t>
            </a:r>
          </a:p>
        </p:txBody>
      </p:sp>
      <p:pic>
        <p:nvPicPr>
          <p:cNvPr descr="F:\зоя\лора фото 070.jpg" id="11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786446" y="2928934"/>
            <a:ext cx="3095647" cy="2321734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9"/>
          <p:cNvSpPr>
            <a:spLocks noGrp="1"/>
          </p:cNvSpPr>
          <p:nvPr>
            <p:ph type="title"/>
          </p:nvPr>
        </p:nvSpPr>
        <p:spPr>
          <a:xfrm>
            <a:off x="1285875" y="285750"/>
            <a:ext cx="7643813" cy="1071563"/>
          </a:xfrm>
        </p:spPr>
        <p:txBody>
          <a:bodyPr/>
          <a:lstStyle/>
          <a:p>
            <a:r>
              <a:rPr lang="ru-RU" sz="3600" b="1" dirty="0" err="1" smtClean="0">
                <a:solidFill>
                  <a:srgbClr val="002060"/>
                </a:solidFill>
              </a:rPr>
              <a:t>Завдання</a:t>
            </a:r>
            <a:r>
              <a:rPr lang="ru-RU" sz="3600" b="1" dirty="0" smtClean="0">
                <a:solidFill>
                  <a:srgbClr val="002060"/>
                </a:solidFill>
              </a:rPr>
              <a:t>  </a:t>
            </a:r>
            <a:r>
              <a:rPr lang="ru-RU" sz="3600" b="1" dirty="0" err="1" smtClean="0">
                <a:solidFill>
                  <a:srgbClr val="002060"/>
                </a:solidFill>
              </a:rPr>
              <a:t>патріотичного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</a:rPr>
              <a:t>виховання</a:t>
            </a:r>
            <a:r>
              <a:rPr lang="ru-RU" sz="3600" b="1" dirty="0" smtClean="0">
                <a:solidFill>
                  <a:srgbClr val="002060"/>
                </a:solidFill>
              </a:rPr>
              <a:t>:</a:t>
            </a:r>
          </a:p>
        </p:txBody>
      </p:sp>
      <p:sp>
        <p:nvSpPr>
          <p:cNvPr id="5123" name="Содержимое 10"/>
          <p:cNvSpPr>
            <a:spLocks noGrp="1"/>
          </p:cNvSpPr>
          <p:nvPr>
            <p:ph idx="1"/>
          </p:nvPr>
        </p:nvSpPr>
        <p:spPr>
          <a:xfrm>
            <a:off x="1571625" y="1285875"/>
            <a:ext cx="7286625" cy="4786313"/>
          </a:xfrm>
        </p:spPr>
        <p:txBody>
          <a:bodyPr/>
          <a:lstStyle/>
          <a:p>
            <a:r>
              <a:rPr lang="uk-UA" sz="1800" b="1" dirty="0" smtClean="0">
                <a:solidFill>
                  <a:srgbClr val="002060"/>
                </a:solidFill>
              </a:rPr>
              <a:t>формування здатності дитини пізнавати себе як члена сім’ї , родини,  суспільства ;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r>
              <a:rPr lang="ru-RU" sz="1800" b="1" dirty="0" err="1" smtClean="0">
                <a:solidFill>
                  <a:srgbClr val="002060"/>
                </a:solidFill>
              </a:rPr>
              <a:t>вихов</a:t>
            </a:r>
            <a:r>
              <a:rPr lang="uk-UA" sz="1800" b="1" dirty="0" err="1" smtClean="0">
                <a:solidFill>
                  <a:srgbClr val="002060"/>
                </a:solidFill>
              </a:rPr>
              <a:t>ання</a:t>
            </a:r>
            <a:r>
              <a:rPr lang="uk-UA" sz="1800" b="1" dirty="0" smtClean="0">
                <a:solidFill>
                  <a:srgbClr val="002060"/>
                </a:solidFill>
              </a:rPr>
              <a:t> у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молодших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школярів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любов</a:t>
            </a:r>
            <a:r>
              <a:rPr lang="uk-UA" sz="1800" b="1" dirty="0" smtClean="0">
                <a:solidFill>
                  <a:srgbClr val="002060"/>
                </a:solidFill>
              </a:rPr>
              <a:t>і</a:t>
            </a:r>
            <a:r>
              <a:rPr lang="ru-RU" sz="1800" b="1" dirty="0" smtClean="0">
                <a:solidFill>
                  <a:srgbClr val="002060"/>
                </a:solidFill>
              </a:rPr>
              <a:t> до </a:t>
            </a:r>
            <a:r>
              <a:rPr lang="ru-RU" sz="1800" b="1" dirty="0" err="1" smtClean="0">
                <a:solidFill>
                  <a:srgbClr val="002060"/>
                </a:solidFill>
              </a:rPr>
              <a:t>рідного</a:t>
            </a:r>
            <a:r>
              <a:rPr lang="ru-RU" sz="1800" b="1" dirty="0" smtClean="0">
                <a:solidFill>
                  <a:srgbClr val="002060"/>
                </a:solidFill>
              </a:rPr>
              <a:t> краю </a:t>
            </a:r>
            <a:r>
              <a:rPr lang="ru-RU" sz="1800" b="1" dirty="0" err="1" smtClean="0">
                <a:solidFill>
                  <a:srgbClr val="002060"/>
                </a:solidFill>
              </a:rPr>
              <a:t>і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своєї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Батьківщини</a:t>
            </a:r>
            <a:r>
              <a:rPr lang="ru-RU" sz="1800" b="1" dirty="0" smtClean="0">
                <a:solidFill>
                  <a:srgbClr val="002060"/>
                </a:solidFill>
              </a:rPr>
              <a:t>, </a:t>
            </a:r>
            <a:r>
              <a:rPr lang="uk-UA" sz="1800" b="1" dirty="0" smtClean="0">
                <a:solidFill>
                  <a:srgbClr val="002060"/>
                </a:solidFill>
              </a:rPr>
              <a:t>п</a:t>
            </a:r>
            <a:r>
              <a:rPr lang="ru-RU" sz="1800" b="1" dirty="0" err="1" smtClean="0">
                <a:solidFill>
                  <a:srgbClr val="002060"/>
                </a:solidFill>
              </a:rPr>
              <a:t>овагу</a:t>
            </a:r>
            <a:r>
              <a:rPr lang="ru-RU" sz="1800" b="1" dirty="0" smtClean="0">
                <a:solidFill>
                  <a:srgbClr val="002060"/>
                </a:solidFill>
              </a:rPr>
              <a:t> до </a:t>
            </a:r>
            <a:r>
              <a:rPr lang="ru-RU" sz="1800" b="1" dirty="0" err="1" smtClean="0">
                <a:solidFill>
                  <a:srgbClr val="002060"/>
                </a:solidFill>
              </a:rPr>
              <a:t>національних</a:t>
            </a:r>
            <a:r>
              <a:rPr lang="ru-RU" sz="1800" b="1" dirty="0" smtClean="0">
                <a:solidFill>
                  <a:srgbClr val="002060"/>
                </a:solidFill>
              </a:rPr>
              <a:t>  </a:t>
            </a:r>
            <a:r>
              <a:rPr lang="ru-RU" sz="1800" b="1" dirty="0" err="1" smtClean="0">
                <a:solidFill>
                  <a:srgbClr val="002060"/>
                </a:solidFill>
              </a:rPr>
              <a:t>традицій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і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символів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українського</a:t>
            </a:r>
            <a:r>
              <a:rPr lang="ru-RU" sz="1800" b="1" dirty="0" smtClean="0">
                <a:solidFill>
                  <a:srgbClr val="002060"/>
                </a:solidFill>
              </a:rPr>
              <a:t> народу, </a:t>
            </a:r>
            <a:r>
              <a:rPr lang="ru-RU" sz="1800" b="1" dirty="0" err="1" smtClean="0">
                <a:solidFill>
                  <a:srgbClr val="002060"/>
                </a:solidFill>
              </a:rPr>
              <a:t>повагу</a:t>
            </a:r>
            <a:r>
              <a:rPr lang="ru-RU" sz="1800" b="1" dirty="0" smtClean="0">
                <a:solidFill>
                  <a:srgbClr val="002060"/>
                </a:solidFill>
              </a:rPr>
              <a:t> до людей, </a:t>
            </a:r>
            <a:r>
              <a:rPr lang="uk-UA" sz="1800" b="1" dirty="0" smtClean="0">
                <a:solidFill>
                  <a:srgbClr val="002060"/>
                </a:solidFill>
              </a:rPr>
              <a:t>турботливе ставлення до цінностей і надбань нашої країни;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r>
              <a:rPr lang="ru-RU" sz="1800" b="1" dirty="0" err="1" smtClean="0">
                <a:solidFill>
                  <a:srgbClr val="002060"/>
                </a:solidFill>
              </a:rPr>
              <a:t>формування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поваги</a:t>
            </a:r>
            <a:r>
              <a:rPr lang="ru-RU" sz="1800" b="1" dirty="0" smtClean="0">
                <a:solidFill>
                  <a:srgbClr val="002060"/>
                </a:solidFill>
              </a:rPr>
              <a:t> до </a:t>
            </a:r>
            <a:r>
              <a:rPr lang="ru-RU" sz="1800" b="1" dirty="0" err="1" smtClean="0">
                <a:solidFill>
                  <a:srgbClr val="002060"/>
                </a:solidFill>
              </a:rPr>
              <a:t>Конституції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України</a:t>
            </a:r>
            <a:r>
              <a:rPr lang="ru-RU" sz="1800" b="1" dirty="0" smtClean="0">
                <a:solidFill>
                  <a:srgbClr val="002060"/>
                </a:solidFill>
              </a:rPr>
              <a:t>, </a:t>
            </a:r>
            <a:r>
              <a:rPr lang="ru-RU" sz="1800" b="1" dirty="0" err="1" smtClean="0">
                <a:solidFill>
                  <a:srgbClr val="002060"/>
                </a:solidFill>
              </a:rPr>
              <a:t>державної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символіки</a:t>
            </a:r>
            <a:r>
              <a:rPr lang="ru-RU" sz="1800" b="1" dirty="0" smtClean="0">
                <a:solidFill>
                  <a:srgbClr val="002060"/>
                </a:solidFill>
              </a:rPr>
              <a:t>: Герба, Прапора, </a:t>
            </a:r>
            <a:r>
              <a:rPr lang="ru-RU" sz="1800" b="1" dirty="0" err="1" smtClean="0">
                <a:solidFill>
                  <a:srgbClr val="002060"/>
                </a:solidFill>
              </a:rPr>
              <a:t>Гімну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України</a:t>
            </a:r>
            <a:r>
              <a:rPr lang="ru-RU" sz="1800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1800" b="1" dirty="0" err="1" smtClean="0">
                <a:solidFill>
                  <a:srgbClr val="002060"/>
                </a:solidFill>
              </a:rPr>
              <a:t>формування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патріотизму</a:t>
            </a:r>
            <a:r>
              <a:rPr lang="ru-RU" sz="1800" b="1" dirty="0" smtClean="0">
                <a:solidFill>
                  <a:srgbClr val="002060"/>
                </a:solidFill>
              </a:rPr>
              <a:t>, </a:t>
            </a:r>
            <a:r>
              <a:rPr lang="ru-RU" sz="1800" b="1" dirty="0" err="1" smtClean="0">
                <a:solidFill>
                  <a:srgbClr val="002060"/>
                </a:solidFill>
              </a:rPr>
              <a:t>відповідальності</a:t>
            </a:r>
            <a:r>
              <a:rPr lang="ru-RU" sz="1800" b="1" dirty="0" smtClean="0">
                <a:solidFill>
                  <a:srgbClr val="002060"/>
                </a:solidFill>
              </a:rPr>
              <a:t> за долю </a:t>
            </a:r>
            <a:r>
              <a:rPr lang="ru-RU" sz="1800" b="1" dirty="0" err="1" smtClean="0">
                <a:solidFill>
                  <a:srgbClr val="002060"/>
                </a:solidFill>
              </a:rPr>
              <a:t>нації</a:t>
            </a:r>
            <a:r>
              <a:rPr lang="ru-RU" sz="1800" b="1" dirty="0" smtClean="0">
                <a:solidFill>
                  <a:srgbClr val="002060"/>
                </a:solidFill>
              </a:rPr>
              <a:t>, </a:t>
            </a:r>
            <a:r>
              <a:rPr lang="ru-RU" sz="1800" b="1" dirty="0" err="1" smtClean="0">
                <a:solidFill>
                  <a:srgbClr val="002060"/>
                </a:solidFill>
              </a:rPr>
              <a:t>держави</a:t>
            </a:r>
            <a:r>
              <a:rPr lang="ru-RU" sz="1800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1800" b="1" dirty="0" err="1" smtClean="0">
                <a:solidFill>
                  <a:srgbClr val="002060"/>
                </a:solidFill>
              </a:rPr>
              <a:t>збереження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і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продовження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українських</a:t>
            </a:r>
            <a:r>
              <a:rPr lang="ru-RU" sz="1800" b="1" dirty="0" smtClean="0">
                <a:solidFill>
                  <a:srgbClr val="002060"/>
                </a:solidFill>
              </a:rPr>
              <a:t> культурно - </a:t>
            </a:r>
            <a:r>
              <a:rPr lang="ru-RU" sz="1800" b="1" dirty="0" err="1" smtClean="0">
                <a:solidFill>
                  <a:srgbClr val="002060"/>
                </a:solidFill>
              </a:rPr>
              <a:t>історичних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традицій</a:t>
            </a:r>
            <a:r>
              <a:rPr lang="ru-RU" sz="1800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uk-UA" sz="1800" b="1" dirty="0" smtClean="0">
                <a:solidFill>
                  <a:srgbClr val="002060"/>
                </a:solidFill>
              </a:rPr>
              <a:t>формування в учнів найбільш значущих для українського народу цінностей: патріотизм, справедливість, працелюбство, взаємоповага;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r>
              <a:rPr lang="ru-RU" sz="1800" b="1" dirty="0" smtClean="0">
                <a:solidFill>
                  <a:srgbClr val="002060"/>
                </a:solidFill>
              </a:rPr>
              <a:t> </a:t>
            </a:r>
            <a:r>
              <a:rPr lang="ru-RU" sz="1800" b="1" dirty="0" err="1" smtClean="0">
                <a:solidFill>
                  <a:srgbClr val="002060"/>
                </a:solidFill>
              </a:rPr>
              <a:t>виховання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шанобливого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ставлення</a:t>
            </a:r>
            <a:r>
              <a:rPr lang="ru-RU" sz="1800" b="1" dirty="0" smtClean="0">
                <a:solidFill>
                  <a:srgbClr val="002060"/>
                </a:solidFill>
              </a:rPr>
              <a:t> до </a:t>
            </a:r>
            <a:r>
              <a:rPr lang="ru-RU" sz="1800" b="1" dirty="0" err="1" smtClean="0">
                <a:solidFill>
                  <a:srgbClr val="002060"/>
                </a:solidFill>
              </a:rPr>
              <a:t>рідних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святинь</a:t>
            </a:r>
            <a:r>
              <a:rPr lang="ru-RU" sz="1800" b="1" dirty="0" smtClean="0">
                <a:solidFill>
                  <a:srgbClr val="002060"/>
                </a:solidFill>
              </a:rPr>
              <a:t>, </a:t>
            </a:r>
            <a:r>
              <a:rPr lang="ru-RU" sz="1800" b="1" dirty="0" err="1" smtClean="0">
                <a:solidFill>
                  <a:srgbClr val="002060"/>
                </a:solidFill>
              </a:rPr>
              <a:t>української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мови</a:t>
            </a:r>
            <a:r>
              <a:rPr lang="ru-RU" sz="1800" b="1" dirty="0" smtClean="0">
                <a:solidFill>
                  <a:srgbClr val="002060"/>
                </a:solidFill>
              </a:rPr>
              <a:t>, </a:t>
            </a:r>
            <a:r>
              <a:rPr lang="ru-RU" sz="1800" b="1" dirty="0" err="1" smtClean="0">
                <a:solidFill>
                  <a:srgbClr val="002060"/>
                </a:solidFill>
              </a:rPr>
              <a:t>історії</a:t>
            </a:r>
            <a:r>
              <a:rPr lang="uk-UA" sz="1800" b="1" dirty="0" smtClean="0">
                <a:solidFill>
                  <a:srgbClr val="002060"/>
                </a:solidFill>
              </a:rPr>
              <a:t>.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 eaLnBrk="1" hangingPunct="1"/>
            <a:endParaRPr lang="uk-UA" sz="1800" dirty="0" smtClean="0"/>
          </a:p>
        </p:txBody>
      </p:sp>
      <p:pic>
        <p:nvPicPr>
          <p:cNvPr id="5124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43063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7072361" cy="1428759"/>
          </a:xfrm>
        </p:spPr>
        <p:txBody>
          <a:bodyPr/>
          <a:lstStyle/>
          <a:p>
            <a:pPr algn="l" eaLnBrk="1" hangingPunct="1"/>
            <a:r>
              <a:rPr lang="uk-UA" sz="3600" b="1" dirty="0" smtClean="0">
                <a:solidFill>
                  <a:srgbClr val="002060"/>
                </a:solidFill>
              </a:rPr>
              <a:t>   «Для  нас  важливий  дієвий                                патріотизм»</a:t>
            </a:r>
            <a:r>
              <a:rPr lang="uk-UA" sz="3600" dirty="0" smtClean="0">
                <a:solidFill>
                  <a:srgbClr val="002060"/>
                </a:solidFill>
              </a:rPr>
              <a:t>       </a:t>
            </a:r>
            <a:r>
              <a:rPr lang="uk-UA" sz="3200" dirty="0" smtClean="0">
                <a:solidFill>
                  <a:srgbClr val="002060"/>
                </a:solidFill>
              </a:rPr>
              <a:t>       </a:t>
            </a:r>
            <a:r>
              <a:rPr lang="uk-UA" sz="2400" b="1" dirty="0" smtClean="0">
                <a:solidFill>
                  <a:srgbClr val="002060"/>
                </a:solidFill>
              </a:rPr>
              <a:t>О.А.  </a:t>
            </a:r>
            <a:r>
              <a:rPr lang="uk-UA" sz="2400" b="1" dirty="0" err="1" smtClean="0">
                <a:solidFill>
                  <a:srgbClr val="002060"/>
                </a:solidFill>
              </a:rPr>
              <a:t>Захаренко</a:t>
            </a:r>
            <a:r>
              <a:rPr lang="uk-UA" sz="2400" b="1" dirty="0" smtClean="0">
                <a:solidFill>
                  <a:srgbClr val="002060"/>
                </a:solidFill>
              </a:rPr>
              <a:t>    </a:t>
            </a:r>
            <a:r>
              <a:rPr lang="uk-UA" sz="2400" b="1" dirty="0" smtClean="0"/>
              <a:t/>
            </a:r>
            <a:br>
              <a:rPr lang="uk-UA" sz="2400" b="1" dirty="0" smtClean="0"/>
            </a:br>
            <a:endParaRPr lang="uk-UA" sz="2400" b="1" dirty="0" smtClean="0"/>
          </a:p>
        </p:txBody>
      </p:sp>
      <p:pic>
        <p:nvPicPr>
          <p:cNvPr id="4099" name="Picture 2" descr="C:\Users\САША\Desktop\стенди\міс 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28" y="1285860"/>
            <a:ext cx="2024077" cy="1518058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2" descr="C:\Users\САША\Desktop\стенди\міс 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928934"/>
            <a:ext cx="1643074" cy="2002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3" name="Picture 2" descr="C:\Users\САША\Desktop\стенди\міс 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5054214"/>
            <a:ext cx="2143140" cy="16073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5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71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САША\Desktop\стенди\міс 0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1285860"/>
            <a:ext cx="2000264" cy="1500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69" name="Picture 1" descr="D:\ФОТОГРАФІЇ\фото Мельник\DSCF128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1285860"/>
            <a:ext cx="2000264" cy="15001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2" name="Picture 4" descr="D:\ФОТОГРАФІЇ\фото Мельник\DSCF127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85852" y="5072074"/>
            <a:ext cx="2143140" cy="16073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4" name="Picture 6" descr="D:\ФОТОГРАФІЇ\фото Мельник\DSCF108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2" y="5072074"/>
            <a:ext cx="2143140" cy="16073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 descr="C:\Users\САША\Desktop\флеш\IMG_20151201_11491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57422" y="2928934"/>
            <a:ext cx="3429024" cy="2005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ФОТОГРАФІЇ\шкільні фото\1 клас 2011-2012 н. р\св'ято бабусі\Копия DSC03242.JPG" id="2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1357290" y="2954449"/>
            <a:ext cx="2182825" cy="1403246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D:\ФОТОГРАФІЇ\шкільні фото\1 клас 2011-2012 н. р\св'ято бабусі\Копия DSC03234.JPG" id="5124" name="Picture 2"/>
          <p:cNvPicPr>
            <a:picLocks noChangeArrowheads="1" noChangeAspect="1"/>
          </p:cNvPicPr>
          <p:nvPr/>
        </p:nvPicPr>
        <p:blipFill>
          <a:blip cstate="print" r:embed="rId3"/>
          <a:srcRect b="14"/>
          <a:stretch>
            <a:fillRect/>
          </a:stretch>
        </p:blipFill>
        <p:spPr bwMode="auto">
          <a:xfrm>
            <a:off x="3714744" y="1214422"/>
            <a:ext cx="2214578" cy="1483188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D:\ФОТОГРАФІЇ\шкільні фото\1 клас 2011-2012 н. р\св'ято бабусі\DSC03256.JPG" id="5125" name="Picture 2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1357290" y="1214423"/>
            <a:ext cx="2101288" cy="142876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C:\Documents and Settings\Учитель\Рабочий стол\орнаменти\UkrainianOrnament.jpg" id="7174" name="Picture 8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7175" name="Picture 8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71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7176" name="Picture 8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7177" name="Picture 8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ФОТОГРАФІЇ\шкільні фото\1 клас 2011-2012 н. р\урок читання 1 кл\DSC03006.JPG" id="12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6"/>
          <a:stretch>
            <a:fillRect/>
          </a:stretch>
        </p:blipFill>
        <p:spPr>
          <a:xfrm>
            <a:off x="3786181" y="4845405"/>
            <a:ext cx="2214579" cy="1441114"/>
          </a:xfrm>
          <a:prstGeom prst="roundRect">
            <a:avLst>
              <a:gd fmla="val 16667" name="adj"/>
            </a:avLst>
          </a:prstGeom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D:\ФОТОГРАФІЇ\шкільні фото\Казка Івасик Телесик\DSC01042.JPG" id="13" name="Picture 2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1428728" y="4714884"/>
            <a:ext cx="2095513" cy="1571636"/>
          </a:xfrm>
          <a:prstGeom prst="roundRect">
            <a:avLst>
              <a:gd fmla="val 16667" name="adj"/>
            </a:avLst>
          </a:prstGeom>
          <a:noFill/>
          <a:ln w="9525">
            <a:noFill/>
            <a:miter lim="800000"/>
            <a:headEnd/>
            <a:tailEnd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D:\ФОТОГРАФІЇ\шкільні фото\Книжкова країна 2013\фото 014.jpg" id="15" name="Picture 2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3857620" y="3000372"/>
            <a:ext cx="2071702" cy="1553776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D:\ФОТОГРАФІЇ\ШКІЛЬНІ ФОТОГРАФІЇ до 02.12.2011\СПАЛАХ\DSC01360.JPG" id="17" name="Picture 2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6286512" y="1214422"/>
            <a:ext cx="2071702" cy="1553777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F:\зоя\лора фото 070.jpg" id="18" name="Picture 3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6286512" y="3000372"/>
            <a:ext cx="2071702" cy="1553777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D:\ФОТОГРАФІЇ\шкільні фото\ЦО 2013\DSC04575.JPG" id="19" name="Picture 2"/>
          <p:cNvPicPr>
            <a:picLocks noChangeArrowheads="1" noChangeAspect="1"/>
          </p:cNvPicPr>
          <p:nvPr/>
        </p:nvPicPr>
        <p:blipFill>
          <a:blip cstate="print" r:embed="rId11"/>
          <a:srcRect/>
          <a:stretch>
            <a:fillRect/>
          </a:stretch>
        </p:blipFill>
        <p:spPr bwMode="auto">
          <a:xfrm>
            <a:off x="6429388" y="4786322"/>
            <a:ext cx="2047918" cy="1535714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939784"/>
          </a:xfrm>
        </p:spPr>
        <p:txBody>
          <a:bodyPr/>
          <a:lstStyle/>
          <a:p>
            <a:r>
              <a:rPr b="1" dirty="0" lang="uk-UA" smtClean="0" sz="4000">
                <a:solidFill>
                  <a:srgbClr val="002060"/>
                </a:solidFill>
              </a:rPr>
              <a:t>      Сім</a:t>
            </a:r>
            <a:r>
              <a:rPr b="1" dirty="0" lang="en-US" smtClean="0" sz="4000">
                <a:solidFill>
                  <a:srgbClr val="002060"/>
                </a:solidFill>
              </a:rPr>
              <a:t>’</a:t>
            </a:r>
            <a:r>
              <a:rPr b="1" dirty="0" lang="uk-UA" smtClean="0" sz="4000">
                <a:solidFill>
                  <a:srgbClr val="002060"/>
                </a:solidFill>
              </a:rPr>
              <a:t>я  →  Здоров</a:t>
            </a:r>
            <a:r>
              <a:rPr b="1" dirty="0" lang="en-US" smtClean="0" sz="4000">
                <a:solidFill>
                  <a:srgbClr val="002060"/>
                </a:solidFill>
              </a:rPr>
              <a:t>’</a:t>
            </a:r>
            <a:r>
              <a:rPr b="1" dirty="0" lang="uk-UA" smtClean="0" sz="4000">
                <a:solidFill>
                  <a:srgbClr val="002060"/>
                </a:solidFill>
              </a:rPr>
              <a:t>я  ←  Школа  </a:t>
            </a:r>
            <a:endParaRPr b="1" dirty="0" lang="ru-RU" sz="40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1143000"/>
          </a:xfrm>
        </p:spPr>
        <p:txBody>
          <a:bodyPr/>
          <a:lstStyle/>
          <a:p>
            <a:pPr algn="l" eaLnBrk="1" hangingPunct="1"/>
            <a:r>
              <a:rPr b="1" dirty="0" lang="uk-UA" smtClean="0" sz="3600"/>
              <a:t/>
            </a:r>
            <a:br>
              <a:rPr b="1" dirty="0" lang="uk-UA" smtClean="0" sz="3600"/>
            </a:br>
            <a:r>
              <a:rPr b="1" dirty="0" lang="uk-UA" smtClean="0" sz="4000"/>
              <a:t>       </a:t>
            </a:r>
            <a:r>
              <a:rPr b="1" dirty="0" lang="uk-UA" smtClean="0" sz="4000">
                <a:solidFill>
                  <a:srgbClr val="002060"/>
                </a:solidFill>
              </a:rPr>
              <a:t>« Де немає пам'яті –</a:t>
            </a:r>
            <a:br>
              <a:rPr b="1" dirty="0" lang="uk-UA" smtClean="0" sz="4000">
                <a:solidFill>
                  <a:srgbClr val="002060"/>
                </a:solidFill>
              </a:rPr>
            </a:br>
            <a:r>
              <a:rPr b="1" dirty="0" lang="uk-UA" smtClean="0" sz="4000">
                <a:solidFill>
                  <a:srgbClr val="002060"/>
                </a:solidFill>
              </a:rPr>
              <a:t>  там немає майбутнього»</a:t>
            </a:r>
            <a:r>
              <a:rPr b="1" dirty="0" lang="ru-RU" smtClean="0" sz="4000">
                <a:solidFill>
                  <a:srgbClr val="002060"/>
                </a:solidFill>
              </a:rPr>
              <a:t/>
            </a:r>
            <a:br>
              <a:rPr b="1" dirty="0" lang="ru-RU" smtClean="0" sz="4000">
                <a:solidFill>
                  <a:srgbClr val="002060"/>
                </a:solidFill>
              </a:rPr>
            </a:br>
            <a:endParaRPr b="1" dirty="0" lang="uk-UA" smtClean="0" sz="4000">
              <a:solidFill>
                <a:srgbClr val="002060"/>
              </a:solidFill>
            </a:endParaRPr>
          </a:p>
        </p:txBody>
      </p:sp>
      <p:pic>
        <p:nvPicPr>
          <p:cNvPr descr="C:\Users\САША\Desktop\опис досвіду (2)\фото для обл.сем\DSC01943.JPG" id="2" name="Picture 2"/>
          <p:cNvPicPr>
            <a:picLocks noChangeArrowheads="1" noChangeAspect="1"/>
          </p:cNvPicPr>
          <p:nvPr/>
        </p:nvPicPr>
        <p:blipFill>
          <a:blip cstate="print" r:embed="rId2"/>
          <a:srcRect b="84"/>
          <a:stretch>
            <a:fillRect/>
          </a:stretch>
        </p:blipFill>
        <p:spPr bwMode="auto">
          <a:xfrm>
            <a:off x="3929058" y="1428736"/>
            <a:ext cx="2000264" cy="1434164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C:\Users\САША\Desktop\опис досвіду (2)\фото для обл.сем\DSC01959.JPG" id="7172" name="Picture 2"/>
          <p:cNvPicPr>
            <a:picLocks noChangeArrowheads="1" noChangeAspect="1"/>
          </p:cNvPicPr>
          <p:nvPr/>
        </p:nvPicPr>
        <p:blipFill>
          <a:blip cstate="print" r:embed="rId3"/>
          <a:srcRect b="74"/>
          <a:stretch>
            <a:fillRect/>
          </a:stretch>
        </p:blipFill>
        <p:spPr bwMode="auto">
          <a:xfrm>
            <a:off x="6488918" y="1407724"/>
            <a:ext cx="2155048" cy="1521209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H:\24112014465.JPG" id="7173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1285852" y="3286124"/>
            <a:ext cx="2044704" cy="148390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C:\Documents and Settings\Учитель\Рабочий стол\орнаменти\UkrainianOrnament.jpg" id="8198" name="Picture 8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8199" name="Picture 8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450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8200" name="Picture 8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3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Учитель\Рабочий стол\орнаменти\UkrainianOrnament.jpg" id="8201" name="Picture 8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САША\Desktop\опис досвіду (2)\фото для обл.сем\DSC04488.JPG" id="13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6"/>
          <a:srcRect/>
          <a:stretch>
            <a:fillRect/>
          </a:stretch>
        </p:blipFill>
        <p:spPr>
          <a:xfrm>
            <a:off x="1357290" y="5072074"/>
            <a:ext cx="2024076" cy="1518058"/>
          </a:xfrm>
          <a:prstGeom prst="roundRect">
            <a:avLst>
              <a:gd fmla="val 16667" name="adj"/>
            </a:avLst>
          </a:prstGeom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C:\Users\САША\Desktop\зоя\лора фото 038.jpg" id="17" name="Picture 12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6786578" y="3143248"/>
            <a:ext cx="2143140" cy="160735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F:\зоя\лора фото 034.jpg" id="18" name="Picture 2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6786578" y="5072074"/>
            <a:ext cx="1952639" cy="1464478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H:\лора фото 035.jpg" id="19" name="Picture 2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3929058" y="5196514"/>
            <a:ext cx="2000264" cy="1484068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D:\ФОТОГРАФІЇ\фото Мельник\DSCF1328.JPG" id="5121" name="Picture 1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1381104" y="1500175"/>
            <a:ext cx="2000263" cy="1500198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C:\Users\САША\Desktop\флеш\123 005.jpg" id="5122" name="Picture 2"/>
          <p:cNvPicPr>
            <a:picLocks noChangeArrowheads="1" noChangeAspect="1"/>
          </p:cNvPicPr>
          <p:nvPr/>
        </p:nvPicPr>
        <p:blipFill>
          <a:blip cstate="print" r:embed="rId11"/>
          <a:srcRect/>
          <a:stretch>
            <a:fillRect/>
          </a:stretch>
        </p:blipFill>
        <p:spPr bwMode="auto">
          <a:xfrm>
            <a:off x="3428992" y="2928934"/>
            <a:ext cx="2952770" cy="2214578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8"/>
          <p:cNvSpPr>
            <a:spLocks noGrp="1"/>
          </p:cNvSpPr>
          <p:nvPr>
            <p:ph type="title"/>
          </p:nvPr>
        </p:nvSpPr>
        <p:spPr>
          <a:xfrm>
            <a:off x="1214438" y="214313"/>
            <a:ext cx="7472362" cy="928687"/>
          </a:xfrm>
        </p:spPr>
        <p:txBody>
          <a:bodyPr/>
          <a:lstStyle/>
          <a:p>
            <a:pPr algn="l" eaLnBrk="1" hangingPunct="1"/>
            <a:r>
              <a:rPr lang="uk-UA" sz="4000" b="1" dirty="0" smtClean="0">
                <a:solidFill>
                  <a:srgbClr val="002060"/>
                </a:solidFill>
              </a:rPr>
              <a:t>    Життя – це завжди виклик</a:t>
            </a:r>
          </a:p>
        </p:txBody>
      </p:sp>
      <p:pic>
        <p:nvPicPr>
          <p:cNvPr id="8196" name="Picture 22" descr="лора фото 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076441"/>
            <a:ext cx="2928958" cy="27813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71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1071546"/>
            <a:ext cx="1428760" cy="2009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1142984"/>
            <a:ext cx="1428761" cy="2030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3857628"/>
            <a:ext cx="1428760" cy="21020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43042" y="3857628"/>
            <a:ext cx="1428760" cy="21489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228" name="TextBox 15"/>
          <p:cNvSpPr txBox="1">
            <a:spLocks noChangeArrowheads="1"/>
          </p:cNvSpPr>
          <p:nvPr/>
        </p:nvSpPr>
        <p:spPr bwMode="auto">
          <a:xfrm>
            <a:off x="1714500" y="3143250"/>
            <a:ext cx="1347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b="1" dirty="0" err="1">
                <a:solidFill>
                  <a:schemeClr val="bg1"/>
                </a:solidFill>
              </a:rPr>
              <a:t>Чубаєвський</a:t>
            </a:r>
            <a:endParaRPr lang="uk-UA" sz="1400" b="1" dirty="0">
              <a:solidFill>
                <a:schemeClr val="bg1"/>
              </a:solidFill>
            </a:endParaRPr>
          </a:p>
          <a:p>
            <a:r>
              <a:rPr lang="uk-UA" sz="1400" b="1" dirty="0">
                <a:solidFill>
                  <a:schemeClr val="bg1"/>
                </a:solidFill>
              </a:rPr>
              <a:t> Олександр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9229" name="TextBox 16"/>
          <p:cNvSpPr txBox="1">
            <a:spLocks noChangeArrowheads="1"/>
          </p:cNvSpPr>
          <p:nvPr/>
        </p:nvSpPr>
        <p:spPr bwMode="auto">
          <a:xfrm>
            <a:off x="1785918" y="6072206"/>
            <a:ext cx="1214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b="1" dirty="0">
                <a:solidFill>
                  <a:schemeClr val="bg1"/>
                </a:solidFill>
              </a:rPr>
              <a:t>Філіп</a:t>
            </a:r>
            <a:r>
              <a:rPr lang="en-US" sz="1400" b="1" dirty="0">
                <a:solidFill>
                  <a:schemeClr val="bg1"/>
                </a:solidFill>
              </a:rPr>
              <a:t>’</a:t>
            </a:r>
            <a:r>
              <a:rPr lang="uk-UA" sz="1400" b="1" dirty="0">
                <a:solidFill>
                  <a:schemeClr val="bg1"/>
                </a:solidFill>
              </a:rPr>
              <a:t> юк </a:t>
            </a:r>
          </a:p>
          <a:p>
            <a:r>
              <a:rPr lang="uk-UA" sz="1400" b="1" dirty="0">
                <a:solidFill>
                  <a:schemeClr val="bg1"/>
                </a:solidFill>
              </a:rPr>
              <a:t>Володимир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9230" name="TextBox 17"/>
          <p:cNvSpPr txBox="1">
            <a:spLocks noChangeArrowheads="1"/>
          </p:cNvSpPr>
          <p:nvPr/>
        </p:nvSpPr>
        <p:spPr bwMode="auto">
          <a:xfrm>
            <a:off x="6500826" y="6072206"/>
            <a:ext cx="122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b="1" dirty="0" err="1">
                <a:solidFill>
                  <a:schemeClr val="bg1"/>
                </a:solidFill>
              </a:rPr>
              <a:t>Ніколайчук</a:t>
            </a:r>
            <a:r>
              <a:rPr lang="uk-UA" sz="1400" b="1" dirty="0">
                <a:solidFill>
                  <a:schemeClr val="bg1"/>
                </a:solidFill>
              </a:rPr>
              <a:t> </a:t>
            </a:r>
          </a:p>
          <a:p>
            <a:r>
              <a:rPr lang="uk-UA" sz="1400" b="1" dirty="0">
                <a:solidFill>
                  <a:schemeClr val="bg1"/>
                </a:solidFill>
              </a:rPr>
              <a:t>Віктор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9231" name="TextBox 19"/>
          <p:cNvSpPr txBox="1">
            <a:spLocks noChangeArrowheads="1"/>
          </p:cNvSpPr>
          <p:nvPr/>
        </p:nvSpPr>
        <p:spPr bwMode="auto">
          <a:xfrm>
            <a:off x="6429375" y="3214688"/>
            <a:ext cx="1152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b="1">
                <a:solidFill>
                  <a:schemeClr val="bg1"/>
                </a:solidFill>
              </a:rPr>
              <a:t>Гудзь</a:t>
            </a:r>
          </a:p>
          <a:p>
            <a:r>
              <a:rPr lang="uk-UA" sz="1400" b="1">
                <a:solidFill>
                  <a:schemeClr val="bg1"/>
                </a:solidFill>
              </a:rPr>
              <a:t>Олександр</a:t>
            </a:r>
            <a:endParaRPr lang="ru-RU" sz="1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00760" y="4572008"/>
            <a:ext cx="2786082" cy="2088349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4500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3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000625"/>
            <a:ext cx="1238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4643446"/>
            <a:ext cx="2643207" cy="1974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 descr="Копия лора фото 0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1643050"/>
            <a:ext cx="2571769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2" descr="d182d0b0d0b1d196d180-0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072198" y="1643050"/>
            <a:ext cx="2643206" cy="19824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13" descr="dscf086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2786058"/>
            <a:ext cx="2737594" cy="207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251" name="Заголовок 12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/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            </a:t>
            </a:r>
            <a:r>
              <a:rPr lang="uk-UA" sz="2800" b="1" dirty="0" err="1" smtClean="0">
                <a:solidFill>
                  <a:srgbClr val="002060"/>
                </a:solidFill>
              </a:rPr>
              <a:t>Станем</a:t>
            </a:r>
            <a:r>
              <a:rPr lang="uk-UA" sz="2800" b="1" dirty="0" smtClean="0">
                <a:solidFill>
                  <a:srgbClr val="002060"/>
                </a:solidFill>
              </a:rPr>
              <a:t> , браття, в бій кривавий,</a:t>
            </a:r>
            <a:br>
              <a:rPr lang="uk-UA" sz="2800" b="1" dirty="0" smtClean="0">
                <a:solidFill>
                  <a:srgbClr val="002060"/>
                </a:solidFill>
              </a:rPr>
            </a:br>
            <a:r>
              <a:rPr lang="uk-UA" sz="2800" b="1" dirty="0" smtClean="0">
                <a:solidFill>
                  <a:srgbClr val="002060"/>
                </a:solidFill>
              </a:rPr>
              <a:t> від </a:t>
            </a:r>
            <a:r>
              <a:rPr lang="uk-UA" sz="2800" b="1" dirty="0" err="1" smtClean="0">
                <a:solidFill>
                  <a:srgbClr val="002060"/>
                </a:solidFill>
              </a:rPr>
              <a:t>Сяну</a:t>
            </a:r>
            <a:r>
              <a:rPr lang="uk-UA" sz="2800" b="1" dirty="0" smtClean="0">
                <a:solidFill>
                  <a:srgbClr val="002060"/>
                </a:solidFill>
              </a:rPr>
              <a:t> до Дону,</a:t>
            </a:r>
            <a:br>
              <a:rPr lang="uk-UA" sz="2800" b="1" dirty="0" smtClean="0">
                <a:solidFill>
                  <a:srgbClr val="002060"/>
                </a:solidFill>
              </a:rPr>
            </a:br>
            <a:r>
              <a:rPr lang="uk-UA" sz="2800" b="1" dirty="0" smtClean="0">
                <a:solidFill>
                  <a:srgbClr val="002060"/>
                </a:solidFill>
              </a:rPr>
              <a:t>           В ріднім краю панувати не дамо нікому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і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презентація</Template>
  <TotalTime>1753</TotalTime>
  <Words>309</Words>
  <Application>Microsoft Office PowerPoint</Application>
  <PresentationFormat>Экран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презентація</vt:lpstr>
      <vt:lpstr> </vt:lpstr>
      <vt:lpstr> «Для  нас  важливий  дієвий                                   патріотизм»                                                      О.А.  Захаренко     </vt:lpstr>
      <vt:lpstr>Слайд 3</vt:lpstr>
      <vt:lpstr>Завдання  патріотичного виховання:</vt:lpstr>
      <vt:lpstr>   «Для  нас  важливий  дієвий                                патріотизм»              О.А.  Захаренко     </vt:lpstr>
      <vt:lpstr>      Сім’я  →  Здоров’я  ←  Школа  </vt:lpstr>
      <vt:lpstr>        « Де немає пам'яті –   там немає майбутнього» </vt:lpstr>
      <vt:lpstr>    Життя – це завжди виклик</vt:lpstr>
      <vt:lpstr>            Станем , браття, в бій кривавий,  від Сяну до Дону,            В ріднім краю панувати не дамо нікому</vt:lpstr>
      <vt:lpstr>       Герої мого часу</vt:lpstr>
      <vt:lpstr>           Разом  ми сила, яка подолає  будь-яку перешкоду</vt:lpstr>
      <vt:lpstr>Зустрічі з видатними людьми</vt:lpstr>
      <vt:lpstr>Краєзнавчий музей   “ Етнографічна світлиця ”</vt:lpstr>
      <vt:lpstr>    Сяйво рідного слова у Білогородці       </vt:lpstr>
      <vt:lpstr>  Козаку найперше честь…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Створення патріотичного середовища виховання молодших школярів під девізом “Я ПАМ ЯТАЮ,  Я ГОРДЖУСЯ ”</dc:title>
  <dc:creator>САША</dc:creator>
  <cp:lastModifiedBy>САША</cp:lastModifiedBy>
  <cp:revision>197</cp:revision>
  <dcterms:created xsi:type="dcterms:W3CDTF">2015-11-15T12:11:01Z</dcterms:created>
  <dcterms:modified xsi:type="dcterms:W3CDTF">2015-12-25T16:35:06Z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875151</vt:lpwstr>
  </property>
  <property fmtid="{D5CDD505-2E9C-101B-9397-08002B2CF9AE}" name="NXPowerLiteVersion" pid="3">
    <vt:lpwstr>D4.1.4</vt:lpwstr>
  </property>
</Properties>
</file>