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sldIdLst>
    <p:sldId id="280" r:id="rId2"/>
    <p:sldId id="281" r:id="rId3"/>
    <p:sldId id="283" r:id="rId4"/>
    <p:sldId id="284" r:id="rId5"/>
    <p:sldId id="285" r:id="rId6"/>
    <p:sldId id="266" r:id="rId7"/>
    <p:sldId id="267" r:id="rId8"/>
    <p:sldId id="268" r:id="rId9"/>
    <p:sldId id="269" r:id="rId10"/>
    <p:sldId id="270" r:id="rId11"/>
    <p:sldId id="272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86" r:id="rId20"/>
    <p:sldId id="287" r:id="rId21"/>
    <p:sldId id="28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3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7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7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74EFE-C49F-4994-8E1F-9DC591EDD594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555F5-80DF-44C4-9C05-233C8C368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3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7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8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2225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FC941-6CA4-4C16-B5B4-B9256247412A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68A47-0B1B-4884-932A-57A773EB3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C989BB-D51F-45F0-95A0-1AF452677E0C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7B331E-E24E-495F-841D-2DB50DD7C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5"/>
          <p:cNvSpPr>
            <a:spLocks noGrp="1"/>
          </p:cNvSpPr>
          <p:nvPr>
            <p:ph type="body" idx="4294967295"/>
          </p:nvPr>
        </p:nvSpPr>
        <p:spPr>
          <a:xfrm>
            <a:off x="827088" y="836613"/>
            <a:ext cx="7859712" cy="52895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4800" b="1" smtClean="0">
                <a:solidFill>
                  <a:schemeClr val="folHlink"/>
                </a:solidFill>
                <a:latin typeface="Calibri" pitchFamily="34" charset="0"/>
              </a:rPr>
              <a:t>Про медицину запорізьки </a:t>
            </a:r>
            <a:r>
              <a:rPr lang="uk-UA" sz="4800" b="1" smtClean="0">
                <a:solidFill>
                  <a:schemeClr val="folHlink"/>
                </a:solidFill>
              </a:rPr>
              <a:t>    </a:t>
            </a:r>
            <a:r>
              <a:rPr lang="uk-UA" sz="4800" b="1" smtClean="0">
                <a:solidFill>
                  <a:schemeClr val="folHlink"/>
                </a:solidFill>
                <a:latin typeface="Calibri" pitchFamily="34" charset="0"/>
              </a:rPr>
              <a:t>козаків</a:t>
            </a:r>
          </a:p>
          <a:p>
            <a:pPr eaLnBrk="1" hangingPunct="1">
              <a:buFont typeface="Arial" charset="0"/>
              <a:buNone/>
            </a:pPr>
            <a:r>
              <a:rPr lang="uk-UA" sz="2800" b="1" smtClean="0">
                <a:solidFill>
                  <a:schemeClr val="hlink"/>
                </a:solidFill>
              </a:rPr>
              <a:t>                              </a:t>
            </a:r>
          </a:p>
          <a:p>
            <a:pPr eaLnBrk="1" hangingPunct="1">
              <a:buFont typeface="Arial" charset="0"/>
              <a:buNone/>
            </a:pPr>
            <a:endParaRPr lang="uk-UA" sz="2800" b="1" smtClean="0">
              <a:solidFill>
                <a:schemeClr val="hlink"/>
              </a:solidFill>
            </a:endParaRPr>
          </a:p>
          <a:p>
            <a:pPr eaLnBrk="1" hangingPunct="1">
              <a:buFont typeface="Arial" charset="0"/>
              <a:buNone/>
            </a:pPr>
            <a:endParaRPr lang="uk-UA" sz="2800" b="1" smtClean="0">
              <a:solidFill>
                <a:schemeClr val="hlink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uk-UA" sz="2800" b="1" smtClean="0">
                <a:solidFill>
                  <a:schemeClr val="hlink"/>
                </a:solidFill>
              </a:rPr>
              <a:t>                             </a:t>
            </a:r>
            <a:r>
              <a:rPr lang="uk-UA" sz="2800" b="1" smtClean="0">
                <a:solidFill>
                  <a:schemeClr val="hlink"/>
                </a:solidFill>
                <a:latin typeface="Calibri" pitchFamily="34" charset="0"/>
              </a:rPr>
              <a:t>Виконал</a:t>
            </a:r>
            <a:r>
              <a:rPr lang="uk-UA" sz="2800" b="1" smtClean="0">
                <a:solidFill>
                  <a:schemeClr val="hlink"/>
                </a:solidFill>
              </a:rPr>
              <a:t>а </a:t>
            </a:r>
            <a:r>
              <a:rPr lang="uk-UA" sz="2800" b="1" smtClean="0">
                <a:solidFill>
                  <a:schemeClr val="hlink"/>
                </a:solidFill>
                <a:latin typeface="Calibri" pitchFamily="34" charset="0"/>
              </a:rPr>
              <a:t> Марченкова О.Ю.</a:t>
            </a:r>
          </a:p>
          <a:p>
            <a:pPr eaLnBrk="1" hangingPunct="1">
              <a:buFont typeface="Arial" charset="0"/>
              <a:buNone/>
            </a:pPr>
            <a:r>
              <a:rPr lang="uk-UA" sz="2800" b="1" smtClean="0">
                <a:solidFill>
                  <a:schemeClr val="hlink"/>
                </a:solidFill>
              </a:rPr>
              <a:t>                                           </a:t>
            </a:r>
            <a:r>
              <a:rPr lang="uk-UA" sz="2800" b="1" smtClean="0">
                <a:solidFill>
                  <a:schemeClr val="hlink"/>
                </a:solidFill>
                <a:latin typeface="Calibri" pitchFamily="34" charset="0"/>
              </a:rPr>
              <a:t>КЗО НВО № 113</a:t>
            </a:r>
          </a:p>
          <a:p>
            <a:pPr eaLnBrk="1" hangingPunct="1">
              <a:buFont typeface="Arial" charset="0"/>
              <a:buNone/>
            </a:pPr>
            <a:r>
              <a:rPr lang="uk-UA" sz="2800" b="1" smtClean="0">
                <a:solidFill>
                  <a:schemeClr val="hlink"/>
                </a:solidFill>
              </a:rPr>
              <a:t>                                                </a:t>
            </a:r>
            <a:r>
              <a:rPr lang="uk-UA" sz="2800" b="1" smtClean="0">
                <a:solidFill>
                  <a:schemeClr val="hlink"/>
                </a:solidFill>
                <a:latin typeface="Calibri" pitchFamily="34" charset="0"/>
              </a:rPr>
              <a:t>м.Дніпро</a:t>
            </a:r>
          </a:p>
          <a:p>
            <a:pPr eaLnBrk="1" hangingPunct="1">
              <a:buFont typeface="Arial" charset="0"/>
              <a:buNone/>
            </a:pPr>
            <a:r>
              <a:rPr lang="uk-UA" sz="2800" b="1" smtClean="0">
                <a:solidFill>
                  <a:schemeClr val="hlink"/>
                </a:solidFill>
                <a:latin typeface="Calibri" pitchFamily="34" charset="0"/>
              </a:rPr>
              <a:t>                                                          2017 рік</a:t>
            </a:r>
            <a:endParaRPr lang="ru-RU" sz="2800" b="1" smtClean="0">
              <a:solidFill>
                <a:schemeClr val="hlink"/>
              </a:solidFill>
              <a:latin typeface="Calibri" pitchFamily="34" charset="0"/>
            </a:endParaRPr>
          </a:p>
        </p:txBody>
      </p:sp>
      <p:pic>
        <p:nvPicPr>
          <p:cNvPr id="4098" name="Picture 6" descr="ANd9GcST6l6llQXIH_y54lFeFV1_KIt-j5B-n4a6mPUYbgkn7ro1hlsk"/>
          <p:cNvPicPr>
            <a:picLocks noChangeAspect="1" noChangeArrowheads="1"/>
          </p:cNvPicPr>
          <p:nvPr/>
        </p:nvPicPr>
        <p:blipFill>
          <a:blip r:embed="rId2"/>
          <a:srcRect l="5785"/>
          <a:stretch>
            <a:fillRect/>
          </a:stretch>
        </p:blipFill>
        <p:spPr bwMode="auto">
          <a:xfrm>
            <a:off x="684213" y="2492375"/>
            <a:ext cx="277336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800" smtClean="0">
                <a:latin typeface="Calibri" pitchFamily="34" charset="0"/>
              </a:rPr>
              <a:t>    </a:t>
            </a:r>
            <a:r>
              <a:rPr lang="uk-UA" sz="2800" b="1" smtClean="0">
                <a:solidFill>
                  <a:schemeClr val="folHlink"/>
                </a:solidFill>
                <a:latin typeface="Calibri" pitchFamily="34" charset="0"/>
              </a:rPr>
              <a:t>До речі, енергією землі й трав  козаки заряджалися практично цілодобово: удень полюбляли повалятися на спориші, уночі – спали  під відкритим небом, зовсім не боячись застудитися. І босоніж ходили від весни до осені.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800" b="1" smtClean="0">
                <a:solidFill>
                  <a:schemeClr val="folHlink"/>
                </a:solidFill>
                <a:latin typeface="Calibri" pitchFamily="34" charset="0"/>
              </a:rPr>
              <a:t>    Безліч рослин екологічно чистої природи Великої Луки й Дикого Поля щедро  обдарував козаків багатою палітрою натуральних ліків. Аїр ( татар – зілля) і кропива, кульбаба й береза, осика й кінський каштан, соняшник і сон – трава – далеко не повний перелік дарів лісів, луків і степу – допомагали козачій громаді в бою й у години затишшя</a:t>
            </a:r>
            <a:endParaRPr lang="ru-RU" sz="28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>
          <a:xfrm>
            <a:off x="684213" y="404813"/>
            <a:ext cx="8002587" cy="1012825"/>
          </a:xfrm>
        </p:spPr>
        <p:txBody>
          <a:bodyPr/>
          <a:lstStyle/>
          <a:p>
            <a:r>
              <a:rPr lang="uk-UA" sz="4000" smtClean="0">
                <a:latin typeface="Calibri" pitchFamily="34" charset="0"/>
              </a:rPr>
              <a:t> </a:t>
            </a:r>
            <a:r>
              <a:rPr lang="uk-UA" sz="4000" b="1" smtClean="0">
                <a:latin typeface="Calibri" pitchFamily="34" charset="0"/>
              </a:rPr>
              <a:t>Ознайомлення з корисними порадами.</a:t>
            </a:r>
            <a:endParaRPr lang="ru-RU" sz="4000" b="1" smtClean="0">
              <a:latin typeface="Calibri" pitchFamily="34" charset="0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На землях Запорізького низового війська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 ( нині – Дніпропетровська й Запорізька області) і до теперішнього часу застосовують порошок кореня аїру та його відвар для загоєння</a:t>
            </a:r>
            <a:r>
              <a:rPr lang="uk-UA" sz="2400" b="1" smtClean="0">
                <a:latin typeface="Calibri" pitchFamily="34" charset="0"/>
              </a:rPr>
              <a:t>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ран</a:t>
            </a:r>
            <a:endParaRPr lang="ru-RU" sz="24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4339" name="Picture 4" descr="8spzmpcLjrU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429000"/>
            <a:ext cx="2728912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air-bolotnyj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500438"/>
            <a:ext cx="2760662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4294967295"/>
          </p:nvPr>
        </p:nvSpPr>
        <p:spPr>
          <a:xfrm>
            <a:off x="900113" y="836613"/>
            <a:ext cx="7786687" cy="52895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Настояною на кропиві водою козак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 «  чистив» печінку і нирки, зупиняв носову кровотечу</a:t>
            </a:r>
            <a: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  <a:t> </a:t>
            </a:r>
          </a:p>
          <a:p>
            <a:pPr>
              <a:buFont typeface="Arial" charset="0"/>
              <a:buNone/>
            </a:pPr>
            <a:endParaRPr lang="uk-UA" sz="2400" b="1" smtClean="0">
              <a:solidFill>
                <a:schemeClr val="folHlink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uk-UA" sz="2400" b="1" smtClean="0">
              <a:solidFill>
                <a:schemeClr val="folHlink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uk-UA" sz="2400" b="1" smtClean="0"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uk-UA" sz="2400" b="1" smtClean="0"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 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Понад 50 недугів допомагала подолати козакам звичайна кульбаба, нектар якої, як стверджують пасічники, є в кожній краплі меду.</a:t>
            </a:r>
            <a:endParaRPr lang="ru-RU" sz="24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5362" name="Picture 4" descr="krapiva-ur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44675"/>
            <a:ext cx="2447925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0b1ad7a7b79268a1f4558db78e092446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868863"/>
            <a:ext cx="269081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krapiva-ur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44675"/>
            <a:ext cx="2447925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4294967295"/>
          </p:nvPr>
        </p:nvSpPr>
        <p:spPr>
          <a:xfrm>
            <a:off x="0" y="692150"/>
            <a:ext cx="8229600" cy="54340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А якщо підводили суглоби – першою помічницею виступала береза.</a:t>
            </a:r>
          </a:p>
          <a:p>
            <a:pPr>
              <a:buFont typeface="Arial" charset="0"/>
              <a:buNone/>
            </a:pPr>
            <a:endParaRPr lang="uk-UA" sz="2400" b="1" smtClean="0">
              <a:solidFill>
                <a:schemeClr val="folHlink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uk-UA" sz="2400" b="1" smtClean="0">
              <a:solidFill>
                <a:schemeClr val="folHlink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Навіть осика, яку вважають лісовим бур</a:t>
            </a:r>
            <a: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  <a:t>`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яном , виявляється, знаходила корисне застосування на Січі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  <a:t>  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Подагра і хвороби нирок, гастрит і малярія піддаються лікуванню бруньками осики та її молодими пагонами</a:t>
            </a: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.</a:t>
            </a:r>
            <a:endParaRPr lang="ru-RU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6386" name="Picture 4" descr="vyRiF7oeLf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581525"/>
            <a:ext cx="25574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 descr="109112604_3407372_02734f6f75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1268413"/>
            <a:ext cx="2239962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8" descr="ena_44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4437063"/>
            <a:ext cx="23050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vyRiF7oeLf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581525"/>
            <a:ext cx="25574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Здавна наш народ широко застосовував цілющу сон – траву як заспокійливий засіб у разі безсоння, невралгії, істерії, а також бронхіальної астми та ниркових колік</a:t>
            </a:r>
          </a:p>
          <a:p>
            <a:pPr>
              <a:buFont typeface="Arial" charset="0"/>
              <a:buNone/>
            </a:pPr>
            <a:endParaRPr lang="uk-UA" sz="2400" b="1" smtClean="0">
              <a:solidFill>
                <a:schemeClr val="folHlink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sz="2400" b="1" smtClean="0">
                <a:latin typeface="Calibri" pitchFamily="34" charset="0"/>
              </a:rPr>
              <a:t>    </a:t>
            </a:r>
          </a:p>
          <a:p>
            <a:pPr>
              <a:buFont typeface="Arial" charset="0"/>
              <a:buNone/>
            </a:pPr>
            <a:endParaRPr lang="ru-RU" sz="2400" b="1" smtClean="0"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ru-RU" sz="2400" b="1" smtClean="0"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sz="2400" b="1" smtClean="0">
                <a:latin typeface="Calibri" pitchFamily="34" charset="0"/>
              </a:rPr>
              <a:t> 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А кінський каштан ефективний у разі захворювань на тромбофлебіт, трофічні виразки.</a:t>
            </a:r>
          </a:p>
          <a:p>
            <a:pPr>
              <a:buFont typeface="Arial" charset="0"/>
              <a:buNone/>
            </a:pPr>
            <a:endParaRPr lang="ru-RU" sz="24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7410" name="Picture 5" descr="anypi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420938"/>
            <a:ext cx="2519363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 descr="c%D1%96lyushh%D1%96-vlastivost%D1%96-k%D1%96nskogo-kashta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4724400"/>
            <a:ext cx="26289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П</a:t>
            </a:r>
            <a: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  <a:t>рофілактичною допомогою була їжа. По лісах чимало водилося птахів та дичини. Але запорожці не були м'ясоїдами. По-перше, полювання важче, ніж рибальство. По-друге, релігія їхня одстоювала пісну їжу. З нашої точки зору, рибне харчування - ліку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валь</a:t>
            </a:r>
            <a: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  <a:t>не. Так само як варене (на вогнищах, в казанах) для здоров'я краще ніж смажене.</a:t>
            </a:r>
            <a:br>
              <a:rPr lang="ru-RU" sz="2400" b="1" smtClean="0">
                <a:solidFill>
                  <a:schemeClr val="folHlink"/>
                </a:solidFill>
                <a:latin typeface="Calibri" pitchFamily="34" charset="0"/>
              </a:rPr>
            </a:br>
            <a:r>
              <a:rPr lang="ru-RU" sz="2800" smtClean="0">
                <a:solidFill>
                  <a:schemeClr val="folHlink"/>
                </a:solidFill>
                <a:latin typeface="Calibri" pitchFamily="34" charset="0"/>
              </a:rPr>
              <a:t/>
            </a:r>
            <a:br>
              <a:rPr lang="ru-RU" sz="2800" smtClean="0">
                <a:solidFill>
                  <a:schemeClr val="folHlink"/>
                </a:solidFill>
                <a:latin typeface="Calibri" pitchFamily="34" charset="0"/>
              </a:rPr>
            </a:br>
            <a:endParaRPr lang="ru-RU" sz="2800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8434" name="Picture 4" descr="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284538"/>
            <a:ext cx="19875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549275"/>
            <a:ext cx="8229600" cy="50736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Calibri" pitchFamily="34" charset="0"/>
              </a:rPr>
              <a:t>   </a:t>
            </a:r>
            <a:r>
              <a:rPr lang="ru-RU" b="1" smtClean="0">
                <a:solidFill>
                  <a:schemeClr val="folHlink"/>
                </a:solidFill>
                <a:latin typeface="Calibri" pitchFamily="34" charset="0"/>
              </a:rPr>
              <a:t>Риба дозволяла козакам сідати до столу лише двічі на добу, вивільняла час. Риба давала їм довголіття, чоловічу снагу. Вона ж захищала козацькі гурти від численних пошестей. Проте не тільки. Коли виявлялась у когось задавнена глибока рана (нагноєна рубана колота), її змащували маззю, виготовленою з трав, розчинених у риб'ячому жирі. Він (вірніше, емульсія з нього та води) був супутнім продуктом при готуванні варених страв.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3200" b="1" smtClean="0"/>
              <a:t>Перевір себе</a:t>
            </a:r>
            <a:endParaRPr lang="ru-RU" sz="3200" b="1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000" b="1" smtClean="0">
                <a:latin typeface="Calibri" pitchFamily="34" charset="0"/>
              </a:rPr>
              <a:t>Об</a:t>
            </a:r>
            <a:r>
              <a:rPr lang="ru-RU" sz="2000" b="1" smtClean="0">
                <a:latin typeface="Calibri" pitchFamily="34" charset="0"/>
              </a:rPr>
              <a:t>`</a:t>
            </a:r>
            <a:r>
              <a:rPr lang="uk-UA" sz="2000" b="1" smtClean="0">
                <a:latin typeface="Calibri" pitchFamily="34" charset="0"/>
              </a:rPr>
              <a:t>єднай прислів’я про козаків:</a:t>
            </a:r>
            <a:endParaRPr lang="ru-RU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Козак з біди                                                            </a:t>
            </a:r>
            <a:r>
              <a:rPr lang="uk-UA" sz="2000" i="1" smtClean="0">
                <a:latin typeface="Calibri" pitchFamily="34" charset="0"/>
              </a:rPr>
              <a:t>нема переводу</a:t>
            </a:r>
            <a:endParaRPr lang="ru-RU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Береженого бог береже</a:t>
            </a:r>
            <a:r>
              <a:rPr lang="uk-UA" sz="2000" i="1" smtClean="0">
                <a:latin typeface="Calibri" pitchFamily="34" charset="0"/>
              </a:rPr>
              <a:t>,</a:t>
            </a:r>
            <a:r>
              <a:rPr lang="ru-RU" sz="2000" i="1" smtClean="0">
                <a:latin typeface="Calibri" pitchFamily="34" charset="0"/>
              </a:rPr>
              <a:t>                  </a:t>
            </a:r>
            <a:r>
              <a:rPr lang="ru-RU" sz="2000" smtClean="0">
                <a:latin typeface="Calibri" pitchFamily="34" charset="0"/>
              </a:rPr>
              <a:t>    </a:t>
            </a:r>
            <a:r>
              <a:rPr lang="ru-RU" sz="2000" i="1" smtClean="0">
                <a:latin typeface="Calibri" pitchFamily="34" charset="0"/>
              </a:rPr>
              <a:t>козак не без долі.                                 </a:t>
            </a:r>
            <a:r>
              <a:rPr lang="ru-RU" sz="2000" smtClean="0">
                <a:latin typeface="Calibri" pitchFamily="34" charset="0"/>
              </a:rPr>
              <a:t> </a:t>
            </a:r>
            <a:endParaRPr lang="ru-RU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 Дівка не без щастя</a:t>
            </a:r>
            <a:r>
              <a:rPr lang="uk-UA" sz="2000" i="1" smtClean="0">
                <a:latin typeface="Calibri" pitchFamily="34" charset="0"/>
              </a:rPr>
              <a:t>, </a:t>
            </a:r>
            <a:r>
              <a:rPr lang="ru-RU" sz="2000" i="1" smtClean="0">
                <a:latin typeface="Calibri" pitchFamily="34" charset="0"/>
              </a:rPr>
              <a:t>                                              </a:t>
            </a:r>
            <a:r>
              <a:rPr lang="uk-UA" sz="2000" i="1" smtClean="0">
                <a:latin typeface="Calibri" pitchFamily="34" charset="0"/>
              </a:rPr>
              <a:t>а той, що проти води!</a:t>
            </a:r>
            <a:r>
              <a:rPr lang="ru-RU" sz="2000" i="1" smtClean="0">
                <a:latin typeface="Calibri" pitchFamily="34" charset="0"/>
              </a:rPr>
              <a:t>                                            </a:t>
            </a:r>
            <a:endParaRPr lang="uk-UA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uk-UA" sz="2000" i="1" smtClean="0">
                <a:latin typeface="Calibri" pitchFamily="34" charset="0"/>
              </a:rPr>
              <a:t>Терпи козак ,                                                            </a:t>
            </a:r>
            <a:r>
              <a:rPr lang="ru-RU" sz="2000" smtClean="0">
                <a:latin typeface="Calibri" pitchFamily="34" charset="0"/>
              </a:rPr>
              <a:t>не заплаче.</a:t>
            </a:r>
            <a:endParaRPr lang="ru-RU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Козак із пригорщі нап'ється</a:t>
            </a:r>
            <a:r>
              <a:rPr lang="uk-UA" sz="2000" i="1" smtClean="0">
                <a:latin typeface="Calibri" pitchFamily="34" charset="0"/>
              </a:rPr>
              <a:t>,</a:t>
            </a:r>
            <a:r>
              <a:rPr lang="ru-RU" sz="2000" i="1" smtClean="0">
                <a:latin typeface="Calibri" pitchFamily="34" charset="0"/>
              </a:rPr>
              <a:t>                              то він на волі.</a:t>
            </a:r>
            <a:r>
              <a:rPr lang="ru-RU" sz="2000" smtClean="0">
                <a:latin typeface="Calibri" pitchFamily="34" charset="0"/>
              </a:rPr>
              <a:t> </a:t>
            </a:r>
            <a:endParaRPr lang="ru-RU" sz="2000" i="1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 Козацькому роду                                                а з долоні пообіда.</a:t>
            </a: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Коли козак у полі,                                               а козака шабля стереже. </a:t>
            </a: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Не той козак, що за водою пливе</a:t>
            </a:r>
            <a:r>
              <a:rPr lang="uk-UA" sz="2000" i="1" smtClean="0">
                <a:latin typeface="Calibri" pitchFamily="34" charset="0"/>
              </a:rPr>
              <a:t>,</a:t>
            </a:r>
            <a:r>
              <a:rPr lang="ru-RU" sz="2000" i="1" smtClean="0">
                <a:latin typeface="Calibri" pitchFamily="34" charset="0"/>
              </a:rPr>
              <a:t>                     не заплаче.</a:t>
            </a: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Хліб та вода                                                        отаманом будеш.                                                       </a:t>
            </a: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Calibri" pitchFamily="34" charset="0"/>
              </a:rPr>
              <a:t>Терпи, козак,                                                          — то козацька їда</a:t>
            </a:r>
            <a:r>
              <a:rPr lang="ru-RU" sz="2000" smtClean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b="1" smtClean="0">
                <a:latin typeface="Calibri" pitchFamily="34" charset="0"/>
              </a:rPr>
              <a:t>    Вибери  риси притаманні козакам:</a:t>
            </a:r>
            <a:endParaRPr lang="uk-UA" smtClean="0"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</a:t>
            </a:r>
            <a:r>
              <a:rPr lang="uk-UA" smtClean="0">
                <a:solidFill>
                  <a:schemeClr val="folHlink"/>
                </a:solidFill>
                <a:latin typeface="Calibri" pitchFamily="34" charset="0"/>
              </a:rPr>
              <a:t>Працьовитість; сміливість; заздрість; веселість; агресивність; добродушність; неробство: замкнутість, хоробрість, міцні,  стрункі, рішучість; лінь; злість: відважність</a:t>
            </a:r>
            <a:endParaRPr lang="ru-RU" smtClean="0">
              <a:solidFill>
                <a:schemeClr val="fol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latin typeface="Calibri" pitchFamily="34" charset="0"/>
              </a:rPr>
              <a:t>Перевір себе</a:t>
            </a:r>
            <a:endParaRPr lang="ru-RU" b="1" smtClean="0">
              <a:latin typeface="Calibri" pitchFamily="34" charset="0"/>
            </a:endParaRP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uk-UA" sz="2400" b="1" i="1" smtClean="0">
                <a:latin typeface="Calibri" pitchFamily="34" charset="0"/>
              </a:rPr>
              <a:t>1)</a:t>
            </a:r>
            <a:r>
              <a:rPr lang="ru-RU" sz="2400" b="1" i="1" smtClean="0">
                <a:latin typeface="Calibri" pitchFamily="34" charset="0"/>
              </a:rPr>
              <a:t>Як</a:t>
            </a:r>
            <a:r>
              <a:rPr lang="uk-UA" sz="2400" b="1" i="1" smtClean="0">
                <a:latin typeface="Calibri" pitchFamily="34" charset="0"/>
              </a:rPr>
              <a:t>им їз перелічених страв  надавали перевагу козаки?</a:t>
            </a:r>
          </a:p>
          <a:p>
            <a:r>
              <a:rPr lang="uk-UA" smtClean="0">
                <a:latin typeface="Calibri" pitchFamily="34" charset="0"/>
              </a:rPr>
              <a:t>А)               Б)                В)                 Г)</a:t>
            </a:r>
          </a:p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            </a:t>
            </a:r>
          </a:p>
          <a:p>
            <a:r>
              <a:rPr lang="uk-UA" smtClean="0">
                <a:latin typeface="Calibri" pitchFamily="34" charset="0"/>
              </a:rPr>
              <a:t>Д)               Є)                Ж)               З)</a:t>
            </a:r>
          </a:p>
          <a:p>
            <a:endParaRPr lang="uk-UA" smtClean="0">
              <a:latin typeface="Calibri" pitchFamily="34" charset="0"/>
            </a:endParaRPr>
          </a:p>
          <a:p>
            <a:r>
              <a:rPr lang="uk-UA" smtClean="0">
                <a:latin typeface="Calibri" pitchFamily="34" charset="0"/>
              </a:rPr>
              <a:t>І)                    Ї)</a:t>
            </a:r>
            <a:endParaRPr lang="ru-RU" smtClean="0">
              <a:latin typeface="Calibri" pitchFamily="34" charset="0"/>
            </a:endParaRPr>
          </a:p>
        </p:txBody>
      </p:sp>
      <p:pic>
        <p:nvPicPr>
          <p:cNvPr id="22531" name="Picture 5" descr="33088_ukrainskaya_kukhn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205038"/>
            <a:ext cx="1033462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0_fcdb0_2b8f9247_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205038"/>
            <a:ext cx="10890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information_items_1706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2205038"/>
            <a:ext cx="10572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" descr="care_nutriti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2205038"/>
            <a:ext cx="96996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9" descr="banosh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350" y="3141663"/>
            <a:ext cx="1144588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0" descr="0_b5b6b_b5be8a9_X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3213100"/>
            <a:ext cx="1192213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1" descr="mini_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3213100"/>
            <a:ext cx="10493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2" descr="6292666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32588" y="3284538"/>
            <a:ext cx="13747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3" descr="Картинки по запросу узвар український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31913" y="4508500"/>
            <a:ext cx="12255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4" descr="80i52fc81251fc4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19475" y="4508500"/>
            <a:ext cx="15128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>
            <a:spLocks noGrp="1"/>
          </p:cNvSpPr>
          <p:nvPr>
            <p:ph type="body" idx="4294967295"/>
          </p:nvPr>
        </p:nvSpPr>
        <p:spPr>
          <a:xfrm>
            <a:off x="684213" y="549275"/>
            <a:ext cx="8064500" cy="54721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b="1" smtClean="0">
                <a:latin typeface="Calibri" pitchFamily="34" charset="0"/>
              </a:rPr>
              <a:t>Мета</a:t>
            </a: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: ознайомити учнів із народними засобами та традиційними методами зміцнення власного здоров</a:t>
            </a:r>
            <a:r>
              <a:rPr lang="ru-RU" b="1" smtClean="0">
                <a:solidFill>
                  <a:schemeClr val="folHlink"/>
                </a:solidFill>
                <a:latin typeface="Calibri" pitchFamily="34" charset="0"/>
              </a:rPr>
              <a:t>`</a:t>
            </a: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я</a:t>
            </a:r>
            <a:r>
              <a:rPr lang="ru-RU" b="1" smtClean="0">
                <a:solidFill>
                  <a:schemeClr val="folHlink"/>
                </a:solidFill>
                <a:latin typeface="Calibri" pitchFamily="34" charset="0"/>
              </a:rPr>
              <a:t> ;</a:t>
            </a: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мотивувати школярів до профілактики захворювань; розвивати важливі життєві навички, навчити самостійно дбати про здоровий стан організму,жити в гармонії з природою ; підвести до висновку, що кожна людина – творець свого здоров</a:t>
            </a:r>
            <a:r>
              <a:rPr lang="ru-RU" b="1" smtClean="0">
                <a:solidFill>
                  <a:schemeClr val="folHlink"/>
                </a:solidFill>
                <a:latin typeface="Calibri" pitchFamily="34" charset="0"/>
              </a:rPr>
              <a:t>`</a:t>
            </a: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я.</a:t>
            </a:r>
            <a:endParaRPr lang="ru-RU" b="1" smtClean="0">
              <a:solidFill>
                <a:schemeClr val="folHlink"/>
              </a:solidFill>
              <a:latin typeface="Calibri" pitchFamily="34" charset="0"/>
            </a:endParaRPr>
          </a:p>
          <a:p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4000" smtClean="0">
                <a:latin typeface="Calibri" pitchFamily="34" charset="0"/>
              </a:rPr>
              <a:t>. </a:t>
            </a:r>
            <a:r>
              <a:rPr lang="ru-RU" sz="4000" b="1" i="1" smtClean="0">
                <a:latin typeface="Calibri" pitchFamily="34" charset="0"/>
              </a:rPr>
              <a:t>Що зміцнювало козацьку силу?</a:t>
            </a:r>
            <a:r>
              <a:rPr lang="uk-UA" sz="4000" b="1" i="1" smtClean="0">
                <a:latin typeface="Calibri" pitchFamily="34" charset="0"/>
              </a:rPr>
              <a:t>  </a:t>
            </a:r>
            <a:br>
              <a:rPr lang="uk-UA" sz="4000" b="1" i="1" smtClean="0">
                <a:latin typeface="Calibri" pitchFamily="34" charset="0"/>
              </a:rPr>
            </a:br>
            <a:r>
              <a:rPr lang="uk-UA" sz="4000" b="1" i="1" smtClean="0">
                <a:latin typeface="Calibri" pitchFamily="34" charset="0"/>
              </a:rPr>
              <a:t>( Продовжіть</a:t>
            </a:r>
            <a:r>
              <a:rPr lang="ru-RU" sz="4000" smtClean="0">
                <a:latin typeface="Calibri" pitchFamily="34" charset="0"/>
              </a:rPr>
              <a:t> )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b="1" i="1" smtClean="0">
                <a:latin typeface="Calibri" pitchFamily="34" charset="0"/>
              </a:rPr>
              <a:t>фізичні вправи</a:t>
            </a:r>
            <a:r>
              <a:rPr lang="uk-UA" b="1" i="1" smtClean="0">
                <a:latin typeface="Calibri" pitchFamily="34" charset="0"/>
              </a:rPr>
              <a:t> ,      </a:t>
            </a:r>
            <a:r>
              <a:rPr lang="ru-RU" b="1" i="1" smtClean="0">
                <a:latin typeface="Calibri" pitchFamily="34" charset="0"/>
              </a:rPr>
              <a:t>духовність</a:t>
            </a:r>
            <a:r>
              <a:rPr lang="uk-UA" b="1" i="1" smtClean="0">
                <a:latin typeface="Calibri" pitchFamily="34" charset="0"/>
              </a:rPr>
              <a:t>,          </a:t>
            </a:r>
            <a:r>
              <a:rPr lang="ru-RU" b="1" i="1" smtClean="0">
                <a:latin typeface="Calibri" pitchFamily="34" charset="0"/>
              </a:rPr>
              <a:t>загартованість</a:t>
            </a:r>
            <a:r>
              <a:rPr lang="uk-UA" b="1" i="1" smtClean="0">
                <a:latin typeface="Calibri" pitchFamily="34" charset="0"/>
              </a:rPr>
              <a:t>.  </a:t>
            </a:r>
            <a:r>
              <a:rPr lang="uk-UA" i="1" smtClean="0">
                <a:latin typeface="Calibri" pitchFamily="34" charset="0"/>
              </a:rPr>
              <a:t> </a:t>
            </a:r>
            <a:r>
              <a:rPr lang="ru-RU" b="1" i="1" smtClean="0">
                <a:latin typeface="Calibri" pitchFamily="34" charset="0"/>
              </a:rPr>
              <a:t>особиста гігієна</a:t>
            </a:r>
            <a:r>
              <a:rPr lang="uk-UA" b="1" i="1" smtClean="0">
                <a:latin typeface="Calibri" pitchFamily="34" charset="0"/>
              </a:rPr>
              <a:t>.      </a:t>
            </a:r>
            <a:r>
              <a:rPr lang="ru-RU" b="1" i="1" smtClean="0">
                <a:latin typeface="Calibri" pitchFamily="34" charset="0"/>
              </a:rPr>
              <a:t>здоровее</a:t>
            </a:r>
            <a:r>
              <a:rPr lang="uk-UA" b="1" i="1" smtClean="0">
                <a:latin typeface="Calibri" pitchFamily="34" charset="0"/>
              </a:rPr>
              <a:t>   </a:t>
            </a:r>
            <a:r>
              <a:rPr lang="ru-RU" b="1" i="1" smtClean="0">
                <a:latin typeface="Calibri" pitchFamily="34" charset="0"/>
              </a:rPr>
              <a:t>харчування</a:t>
            </a:r>
            <a:r>
              <a:rPr lang="uk-UA" b="1" i="1" smtClean="0">
                <a:latin typeface="Calibri" pitchFamily="34" charset="0"/>
              </a:rPr>
              <a:t>…..</a:t>
            </a:r>
            <a:endParaRPr lang="ru-RU" b="1" i="1" smtClean="0">
              <a:latin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3716338"/>
            <a:ext cx="1514475" cy="194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folHlink"/>
                </a:solidFill>
              </a:rPr>
              <a:t>Дякую за увагу!</a:t>
            </a:r>
          </a:p>
        </p:txBody>
      </p:sp>
      <p:pic>
        <p:nvPicPr>
          <p:cNvPr id="26628" name="Picture 4" descr="IMG_31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3024187" cy="2268538"/>
          </a:xfrm>
          <a:prstGeom prst="rect">
            <a:avLst/>
          </a:prstGeom>
          <a:noFill/>
        </p:spPr>
      </p:pic>
      <p:pic>
        <p:nvPicPr>
          <p:cNvPr id="26629" name="Picture 5" descr="IMG_31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628775"/>
            <a:ext cx="3025775" cy="2268538"/>
          </a:xfrm>
          <a:prstGeom prst="rect">
            <a:avLst/>
          </a:prstGeom>
          <a:noFill/>
        </p:spPr>
      </p:pic>
      <p:pic>
        <p:nvPicPr>
          <p:cNvPr id="26631" name="Picture 7" descr="IMG_318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076700"/>
            <a:ext cx="3267075" cy="2449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95288" y="549275"/>
            <a:ext cx="8218487" cy="4162425"/>
          </a:xfrm>
        </p:spPr>
        <p:txBody>
          <a:bodyPr/>
          <a:lstStyle/>
          <a:p>
            <a:pPr eaLnBrk="1" hangingPunct="1"/>
            <a:r>
              <a:rPr lang="uk-UA" sz="4000" b="1" smtClean="0">
                <a:latin typeface="Calibri" pitchFamily="34" charset="0"/>
              </a:rPr>
              <a:t>Випереджальне завдання</a:t>
            </a:r>
            <a:r>
              <a:rPr lang="uk-UA" sz="4000" b="1" smtClean="0">
                <a:solidFill>
                  <a:schemeClr val="folHlink"/>
                </a:solidFill>
                <a:latin typeface="Calibri" pitchFamily="34" charset="0"/>
              </a:rPr>
              <a:t> :  учні попередньо відвідали з екскурсією  півострів Хортиця ;підготувати рецепти здорового харчування, які сприяють попередженню та запобіганню захворювань</a:t>
            </a:r>
            <a:r>
              <a:rPr lang="ru-RU" sz="4000" smtClean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3200" b="1" smtClean="0">
                <a:solidFill>
                  <a:schemeClr val="folHlink"/>
                </a:solidFill>
                <a:latin typeface="Calibri" pitchFamily="34" charset="0"/>
              </a:rPr>
              <a:t>« Хвороби швидко відступають, коли поради народної медицини діти знають»</a:t>
            </a:r>
            <a:endParaRPr lang="ru-RU" sz="32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7170" name="Picture 4" descr="IMG_380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628775"/>
            <a:ext cx="1968500" cy="2624138"/>
          </a:xfrm>
        </p:spPr>
      </p:pic>
      <p:pic>
        <p:nvPicPr>
          <p:cNvPr id="7171" name="Picture 5" descr="IMG_38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935163"/>
            <a:ext cx="30241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437063"/>
            <a:ext cx="2951162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4000" b="1" smtClean="0">
                <a:solidFill>
                  <a:schemeClr val="folHlink"/>
                </a:solidFill>
                <a:latin typeface="Calibri" pitchFamily="34" charset="0"/>
              </a:rPr>
              <a:t>Інформаційні повідомлення учнів</a:t>
            </a:r>
            <a:endParaRPr lang="ru-RU" sz="40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Французький історик Борис Шевальє у своїх нотатках про Україну </a:t>
            </a:r>
            <a:r>
              <a:rPr lang="ru-RU" sz="2400" b="1" smtClean="0">
                <a:latin typeface="Calibri" pitchFamily="34" charset="0"/>
              </a:rPr>
              <a:t>Х</a:t>
            </a:r>
            <a:r>
              <a:rPr lang="en-US" sz="2400" b="1" smtClean="0">
                <a:latin typeface="Calibri" pitchFamily="34" charset="0"/>
              </a:rPr>
              <a:t>VII </a:t>
            </a:r>
            <a:r>
              <a:rPr lang="uk-UA" sz="2400" b="1" smtClean="0">
                <a:latin typeface="Calibri" pitchFamily="34" charset="0"/>
              </a:rPr>
              <a:t>ст. зазначав :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  « Козаки міцні, стрункі, здатні до різних ремесел, невтомні в праці й бою, сміливі й хоробрі»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 В основі цілительства запорізьких козаків лежить досвід багатьох народів: скіфів, сарматів,готів, гунів, хазар, печенігів, половців, а також берсерків, вікінгів – представників бойової магії народів півночі. Ці знання накопичували й удосконалювали</a:t>
            </a:r>
            <a:endParaRPr lang="ru-RU" sz="2400" b="1" smtClean="0">
              <a:latin typeface="Calibri" pitchFamily="34" charset="0"/>
            </a:endParaRPr>
          </a:p>
          <a:p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Содержимое 2"/>
          <p:cNvSpPr>
            <a:spLocks noGrp="1"/>
          </p:cNvSpPr>
          <p:nvPr>
            <p:ph idx="1"/>
          </p:nvPr>
        </p:nvSpPr>
        <p:spPr>
          <a:xfrm>
            <a:off x="539750" y="404813"/>
            <a:ext cx="8280400" cy="33845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Calibri" pitchFamily="34" charset="0"/>
              </a:rPr>
              <a:t>  </a:t>
            </a:r>
            <a:r>
              <a:rPr lang="uk-UA" sz="2400" b="1" smtClean="0">
                <a:latin typeface="Calibri" pitchFamily="34" charset="0"/>
              </a:rPr>
              <a:t>На перше місце козаки ставили віру. Міцному, сталому, повноцінному здоров</a:t>
            </a:r>
            <a:r>
              <a:rPr lang="ru-RU" sz="2400" b="1" smtClean="0">
                <a:latin typeface="Calibri" pitchFamily="34" charset="0"/>
              </a:rPr>
              <a:t>`</a:t>
            </a:r>
            <a:r>
              <a:rPr lang="uk-UA" sz="2400" b="1" smtClean="0">
                <a:latin typeface="Calibri" pitchFamily="34" charset="0"/>
              </a:rPr>
              <a:t>ю не бути без віри.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  Будь яке лікування починали з читання молитви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« Отче наш», причому робили це одночасно й цілитель, і стражденний.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latin typeface="Calibri" pitchFamily="34" charset="0"/>
              </a:rPr>
              <a:t>  Якщо козак був без свідомості, молився його  товариш. У разі високої температури, лихоманки 40 разів читали молитву « Присвята Богородиця</a:t>
            </a:r>
            <a:r>
              <a:rPr lang="uk-UA" sz="2800" b="1" smtClean="0">
                <a:latin typeface="Calibri" pitchFamily="34" charset="0"/>
              </a:rPr>
              <a:t>»</a:t>
            </a:r>
            <a:endParaRPr lang="ru-RU" sz="2800" b="1" smtClean="0">
              <a:latin typeface="Calibri" pitchFamily="34" charset="0"/>
            </a:endParaRPr>
          </a:p>
        </p:txBody>
      </p:sp>
      <p:pic>
        <p:nvPicPr>
          <p:cNvPr id="9218" name="Picture 4" descr="8901n5Yp-c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4005263"/>
            <a:ext cx="286543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/>
          </p:cNvSpPr>
          <p:nvPr>
            <p:ph type="body" idx="4294967295"/>
          </p:nvPr>
        </p:nvSpPr>
        <p:spPr>
          <a:xfrm>
            <a:off x="3527425" y="1412875"/>
            <a:ext cx="5616575" cy="496887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latin typeface="Calibri" pitchFamily="34" charset="0"/>
              </a:rPr>
              <a:t>      </a:t>
            </a:r>
            <a:r>
              <a:rPr lang="uk-UA" sz="2000" b="1" smtClean="0">
                <a:solidFill>
                  <a:schemeClr val="folHlink"/>
                </a:solidFill>
                <a:latin typeface="Calibri" pitchFamily="34" charset="0"/>
              </a:rPr>
              <a:t>Щоранку, за будь – якої погоди, навіть узимку вони милися в річках і озерах.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chemeClr val="folHlink"/>
                </a:solidFill>
                <a:latin typeface="Calibri" pitchFamily="34" charset="0"/>
              </a:rPr>
              <a:t>      Обмивання – настанова Біблії!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chemeClr val="folHlink"/>
                </a:solidFill>
                <a:latin typeface="Calibri" pitchFamily="34" charset="0"/>
              </a:rPr>
              <a:t>      На Хуторах, селах, зимовищах козаки іноді й переїдали. Але на Січі, у курені харчувалися переважно рибою, пшоном, гречкою, сухарями тощо. Раціон, за якого можна й не постити.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chemeClr val="folHlink"/>
                </a:solidFill>
                <a:latin typeface="Calibri" pitchFamily="34" charset="0"/>
              </a:rPr>
              <a:t>      Додайте до цього постійний рух : тренування, вправи на коні зі зброєю та без, обов’язкові плавання й пірнання, і, звісно, - веселий танок  на свята..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2000" b="1" smtClean="0">
                <a:solidFill>
                  <a:schemeClr val="folHlink"/>
                </a:solidFill>
                <a:latin typeface="Calibri" pitchFamily="34" charset="0"/>
              </a:rPr>
              <a:t>      Звідси й випливає здоровий спосіб життя, заснований на вірі. Хоч танець більш нагадував військову гру.</a:t>
            </a:r>
            <a:endParaRPr lang="ru-RU" sz="20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0242" name="Picture 4" descr="FYWA7FCzAvY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311785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 descr="97hrYofsk-8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357563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620713"/>
            <a:ext cx="8229600" cy="36004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smtClean="0">
                <a:latin typeface="Calibri" pitchFamily="34" charset="0"/>
              </a:rPr>
              <a:t>    </a:t>
            </a: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Наслідок духовного й тілесного гарту – у боях, під час облоги козаки потерпали іноді від голоду, але  не від хвороб і епідемій!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     Велике значення надавали козаки профілактиці, хоча швидше за все, слова цього не знали.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smtClean="0">
                <a:solidFill>
                  <a:schemeClr val="folHlink"/>
                </a:solidFill>
                <a:latin typeface="Calibri" pitchFamily="34" charset="0"/>
              </a:rPr>
              <a:t>    Профілактика завжди краще за лікування – так скаже будь – який сучасний медик. Вочевидь, на інтуїтивному рівні про це знали й козаки. Процедури, які загартовують, були для них не разовими заходами – нормою життя.</a:t>
            </a:r>
            <a:endParaRPr lang="ru-RU" sz="2400" b="1" smtClean="0">
              <a:solidFill>
                <a:schemeClr val="folHlink"/>
              </a:solidFill>
              <a:latin typeface="Calibri" pitchFamily="34" charset="0"/>
            </a:endParaRPr>
          </a:p>
        </p:txBody>
      </p:sp>
      <p:pic>
        <p:nvPicPr>
          <p:cNvPr id="11266" name="Picture 4" descr="IMG_37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2238" y="3933825"/>
            <a:ext cx="17811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404813"/>
            <a:ext cx="8075612" cy="374491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Пробудження до світанку, масаж стоп росяними травами й піском, « ножні ванни» під час водопою коней.. Практикували наші предки й</a:t>
            </a:r>
            <a:endParaRPr lang="uk-UA" b="1" smtClean="0">
              <a:solidFill>
                <a:schemeClr val="folHlink"/>
              </a:solidFill>
            </a:endParaRPr>
          </a:p>
          <a:p>
            <a:pPr>
              <a:buFont typeface="Arial" charset="0"/>
              <a:buNone/>
            </a:pP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 « зелені ванни» - це коли після ранкового купання в річці вони відразу ж </a:t>
            </a:r>
            <a:endParaRPr lang="uk-UA" b="1" smtClean="0">
              <a:solidFill>
                <a:schemeClr val="folHlink"/>
              </a:solidFill>
            </a:endParaRPr>
          </a:p>
          <a:p>
            <a:pPr>
              <a:buFont typeface="Arial" charset="0"/>
              <a:buNone/>
            </a:pPr>
            <a:r>
              <a:rPr lang="uk-UA" b="1" smtClean="0">
                <a:solidFill>
                  <a:schemeClr val="folHlink"/>
                </a:solidFill>
                <a:latin typeface="Calibri" pitchFamily="34" charset="0"/>
              </a:rPr>
              <a:t>« занурювалися у розквітлі лугові трави</a:t>
            </a:r>
            <a:r>
              <a:rPr lang="ru-RU" b="1" smtClean="0">
                <a:solidFill>
                  <a:schemeClr val="folHlink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2290" name="Picture 4" descr="IMG_37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076700"/>
            <a:ext cx="287972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834</Words>
  <Application>Microsoft Office PowerPoint</Application>
  <PresentationFormat>On-screen Show (4:3)</PresentationFormat>
  <Paragraphs>79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Тема Office</vt:lpstr>
      <vt:lpstr>Тема Office</vt:lpstr>
      <vt:lpstr>Тема Office</vt:lpstr>
      <vt:lpstr>Slide 1</vt:lpstr>
      <vt:lpstr>Slide 2</vt:lpstr>
      <vt:lpstr>Випереджальне завдання :  учні попередньо відвідали з екскурсією  півострів Хортиця ;підготувати рецепти здорового харчування, які сприяють попередженню та запобіганню захворювань </vt:lpstr>
      <vt:lpstr>« Хвороби швидко відступають, коли поради народної медицини діти знають»</vt:lpstr>
      <vt:lpstr>Інформаційні повідомлення учнів</vt:lpstr>
      <vt:lpstr>Slide 6</vt:lpstr>
      <vt:lpstr>Slide 7</vt:lpstr>
      <vt:lpstr>Slide 8</vt:lpstr>
      <vt:lpstr>Slide 9</vt:lpstr>
      <vt:lpstr>Slide 10</vt:lpstr>
      <vt:lpstr> Ознайомлення з корисними порадами.</vt:lpstr>
      <vt:lpstr>Slide 12</vt:lpstr>
      <vt:lpstr>Slide 13</vt:lpstr>
      <vt:lpstr>Slide 14</vt:lpstr>
      <vt:lpstr>Slide 15</vt:lpstr>
      <vt:lpstr>Slide 16</vt:lpstr>
      <vt:lpstr>Перевір себе</vt:lpstr>
      <vt:lpstr>Slide 18</vt:lpstr>
      <vt:lpstr>Перевір себе</vt:lpstr>
      <vt:lpstr>. Що зміцнювало козацьку силу?   ( Продовжіть )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ЕВГЕН</cp:lastModifiedBy>
  <cp:revision>36</cp:revision>
  <dcterms:created xsi:type="dcterms:W3CDTF">2015-03-18T19:26:38Z</dcterms:created>
  <dcterms:modified xsi:type="dcterms:W3CDTF">2017-01-08T14:18:32Z</dcterms:modified>
</cp:coreProperties>
</file>