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89" r:id="rId22"/>
    <p:sldId id="290" r:id="rId23"/>
    <p:sldId id="291" r:id="rId24"/>
    <p:sldId id="283" r:id="rId25"/>
    <p:sldId id="284" r:id="rId26"/>
    <p:sldId id="285" r:id="rId27"/>
    <p:sldId id="276" r:id="rId28"/>
    <p:sldId id="277" r:id="rId29"/>
    <p:sldId id="288" r:id="rId30"/>
    <p:sldId id="278" r:id="rId31"/>
    <p:sldId id="280" r:id="rId32"/>
    <p:sldId id="287" r:id="rId33"/>
    <p:sldId id="281" r:id="rId34"/>
    <p:sldId id="282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4" autoAdjust="0"/>
    <p:restoredTop sz="94660"/>
  </p:normalViewPr>
  <p:slideViewPr>
    <p:cSldViewPr>
      <p:cViewPr varScale="1">
        <p:scale>
          <a:sx n="108" d="100"/>
          <a:sy n="108" d="100"/>
        </p:scale>
        <p:origin x="1710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57E823-4A8E-4D58-9D5A-CF196ABB2447}" type="datetimeFigureOut">
              <a:rPr lang="uk-UA" smtClean="0"/>
              <a:pPr/>
              <a:t>17.05.2018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00A342-A24D-4DD7-AAA4-5D42319F1363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0A342-A24D-4DD7-AAA4-5D42319F1363}" type="slidenum">
              <a:rPr lang="uk-UA" smtClean="0"/>
              <a:pPr/>
              <a:t>3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5;&#1072;&#1096;&#1072;\Desktop\&#1042;&#1077;&#1083;&#1080;&#1095;&#1082;&#1086;.%20&#1042;&#1080;&#1093;&#1086;&#1074;&#1085;&#1072;\1_&#1048;&#1088;&#1080;&#1085;&#1072;%20&#1041;&#1080;&#1083;&#1099;&#1082;%20-%20&#1061;&#1072;&#1081;%20&#1046;&#1080;&#1074;&#1077;%20&#1053;&#1072;&#1076;&#1110;&#1103;%20(2015)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5;&#1072;&#1096;&#1072;\Desktop\&#1042;&#1077;&#1083;&#1080;&#1095;&#1082;&#1086;.%20&#1042;&#1080;&#1093;&#1086;&#1074;&#1085;&#1072;\3_&#1047;&#1072;%20&#1074;&#1088;&#1086;&#1076;&#1091;%20&#1076;&#1103;&#1082;&#1091;&#1102;%20&#1073;&#1072;&#1090;&#1100;&#1082;&#1072;&#1084;.mp3" TargetMode="External"/><Relationship Id="rId5" Type="http://schemas.openxmlformats.org/officeDocument/2006/relationships/image" Target="../media/image38.png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5;&#1072;&#1096;&#1072;\Desktop\&#1042;&#1077;&#1083;&#1080;&#1095;&#1082;&#1086;.%20&#1042;&#1080;&#1093;&#1086;&#1074;&#1085;&#1072;\4_Unbekkant.mp3" TargetMode="External"/><Relationship Id="rId6" Type="http://schemas.openxmlformats.org/officeDocument/2006/relationships/image" Target="../media/image45.jpeg"/><Relationship Id="rId5" Type="http://schemas.openxmlformats.org/officeDocument/2006/relationships/image" Target="../media/image44.png"/><Relationship Id="rId4" Type="http://schemas.openxmlformats.org/officeDocument/2006/relationships/image" Target="../media/image4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5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5;&#1072;&#1096;&#1072;\Desktop\&#1042;&#1077;&#1083;&#1080;&#1095;&#1082;&#1086;.%20&#1042;&#1080;&#1093;&#1086;&#1074;&#1085;&#1072;\5_&#1060;&#1086;&#1085;%20-%20&#1041;&#1072;&#1073;&#1091;&#1089;&#1080;&#1085;&#1110;%20&#1088;&#1091;&#1082;&#1080;.mp3" TargetMode="Externa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5;&#1072;&#1096;&#1072;\Desktop\&#1042;&#1077;&#1083;&#1080;&#1095;&#1082;&#1086;.%20&#1042;&#1080;&#1093;&#1086;&#1074;&#1085;&#1072;\6_%20&#1059;%20&#1089;&#1074;&#1110;&#1090;&#1110;%20&#1082;&#1088;&#1072;&#1097;&#1086;&#1111;%20&#1085;&#1077;&#1084;&#1072;&#1108;,%20&#1053;&#1110;&#1078;%20&#1090;&#1072;%20&#1088;&#1086;&#1076;&#1080;&#1085;&#1072;,%20&#1097;&#1086;%20&#1088;&#1072;&#1079;&#1086;&#1084;%20&#1046;&#1091;&#1088;&#1073;&#1091;%20&#1110;%20&#1088;&#1072;&#1076;.mp3" TargetMode="External"/><Relationship Id="rId5" Type="http://schemas.openxmlformats.org/officeDocument/2006/relationships/image" Target="../media/image48.png"/><Relationship Id="rId4" Type="http://schemas.openxmlformats.org/officeDocument/2006/relationships/image" Target="../media/image5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55;&#1072;&#1096;&#1072;\Desktop\&#1042;&#1077;&#1083;&#1080;&#1095;&#1082;&#1086;.%20&#1042;&#1080;&#1093;&#1086;&#1074;&#1085;&#1072;\&#1056;&#1086;&#1076;&#1080;&#1085;&#1072;.wmv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Users\&#1055;&#1072;&#1096;&#1072;\Desktop\&#1042;&#1077;&#1083;&#1080;&#1095;&#1082;&#1086;.%20&#1042;&#1080;&#1093;&#1086;&#1074;&#1085;&#1072;\&#1053;&#1077;&#1084;&#1086;&#1076;&#1085;&#1072;%20&#1084;&#1072;&#1084;&#1072;.wmv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55;&#1072;&#1096;&#1072;\Desktop\&#1042;&#1077;&#1083;&#1080;&#1095;&#1082;&#1086;.%20&#1042;&#1080;&#1093;&#1086;&#1074;&#1085;&#1072;\&#1057;&#1077;&#1088;&#1094;&#1077;%20&#1084;&#1072;&#1090;&#1077;&#1088;&#1110;.wmv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55;&#1072;&#1096;&#1072;\Desktop\&#1042;&#1077;&#1083;&#1080;&#1095;&#1082;&#1086;.%20&#1042;&#1080;&#1093;&#1086;&#1074;&#1085;&#1072;\&#1050;&#1072;&#1083;&#1080;&#1085;&#1072;.wmv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5;&#1072;&#1096;&#1072;\Desktop\&#1042;&#1077;&#1083;&#1080;&#1095;&#1082;&#1086;.%20&#1042;&#1080;&#1093;&#1086;&#1074;&#1085;&#1072;\11_&#1041;&#1072;&#1090;&#1100;&#1082;&#1080;%20&#1084;&#1086;&#1111;.mp3" TargetMode="External"/><Relationship Id="rId6" Type="http://schemas.openxmlformats.org/officeDocument/2006/relationships/image" Target="../media/image48.png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5;&#1072;&#1096;&#1072;\Desktop\&#1042;&#1077;&#1083;&#1080;&#1095;&#1082;&#1086;.%20&#1042;&#1080;&#1093;&#1086;&#1074;&#1085;&#1072;\12_%20&#1040;%20&#1103;%20&#1073;&#1072;&#1078;&#1072;&#1102;%20&#1074;&#1072;&#1084;%20&#1076;&#1086;&#1073;&#1088;&#1072;.mp3" TargetMode="External"/><Relationship Id="rId4" Type="http://schemas.openxmlformats.org/officeDocument/2006/relationships/image" Target="../media/image8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5;&#1072;&#1096;&#1072;\Desktop\&#1042;&#1077;&#1083;&#1080;&#1095;&#1082;&#1086;.%20&#1042;&#1080;&#1093;&#1086;&#1074;&#1085;&#1072;\13_Fyodor%20Biryuchev%20-%20Light%20inside%20you.mp3" TargetMode="External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5;&#1072;&#1096;&#1072;\Desktop\&#1042;&#1077;&#1083;&#1080;&#1095;&#1082;&#1086;.%20&#1042;&#1080;&#1093;&#1086;&#1074;&#1085;&#1072;\2_taisija_povalij_-_ridna_zemlja_(zvukoff.ru).mp3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1142976" y="1071546"/>
            <a:ext cx="6777318" cy="1368151"/>
          </a:xfrm>
          <a:prstGeom prst="rect">
            <a:avLst/>
          </a:prstGeom>
        </p:spPr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0" u="none" strike="noStrike" kern="1200" cap="none" spc="0" normalizeH="0" baseline="0" noProof="0" dirty="0">
                <a:ln w="50800"/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Не </a:t>
            </a:r>
            <a:r>
              <a:rPr lang="uk-UA" sz="4400" b="1" dirty="0">
                <a:ln w="50800"/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жалкуйте </a:t>
            </a:r>
            <a:r>
              <a:rPr lang="uk-UA" sz="4400" b="1">
                <a:ln w="50800"/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теплих слів</a:t>
            </a:r>
            <a:endParaRPr kumimoji="0" lang="uk-UA" sz="4400" b="1" i="0" u="none" strike="noStrike" kern="1200" cap="none" spc="0" normalizeH="0" baseline="0" noProof="0" dirty="0">
              <a:ln w="50800"/>
              <a:solidFill>
                <a:schemeClr val="accent6">
                  <a:lumMod val="20000"/>
                  <a:lumOff val="80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6386" name="Picture 2" descr="http://pad2.whstatic.com/images/thumb/7/7f/Curtsy-Like-a-Princess-Step-4.jpg/670px-Curtsy-Like-a-Princess-Step-4.jpg"/>
          <p:cNvPicPr>
            <a:picLocks noChangeAspect="1" noChangeArrowheads="1"/>
          </p:cNvPicPr>
          <p:nvPr/>
        </p:nvPicPr>
        <p:blipFill>
          <a:blip r:embed="rId3"/>
          <a:srcRect l="21269" r="13805"/>
          <a:stretch>
            <a:fillRect/>
          </a:stretch>
        </p:blipFill>
        <p:spPr bwMode="auto">
          <a:xfrm>
            <a:off x="285720" y="3143248"/>
            <a:ext cx="2928958" cy="3386795"/>
          </a:xfrm>
          <a:prstGeom prst="rect">
            <a:avLst/>
          </a:prstGeom>
          <a:noFill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9" t="7170" r="4294" b="7545"/>
          <a:stretch>
            <a:fillRect/>
          </a:stretch>
        </p:blipFill>
        <p:spPr bwMode="auto">
          <a:xfrm>
            <a:off x="3500430" y="3357562"/>
            <a:ext cx="5309739" cy="2767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1_Ирина Билык - Хай Живе Надія (2015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899525" y="6613525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222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428604"/>
            <a:ext cx="25717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Як слід звернутися до людини з проханням?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86116" y="1214422"/>
            <a:ext cx="257176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Якими словами можна підтримати товариша, якщо в нього щось трапилось?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215074" y="1857364"/>
            <a:ext cx="264320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Якими словами потрібно звернутись до викладача, який розмовляє з іншою дорослою людиною?</a:t>
            </a:r>
          </a:p>
        </p:txBody>
      </p:sp>
      <p:pic>
        <p:nvPicPr>
          <p:cNvPr id="18434" name="Picture 2" descr="http://varskoy.com/upload/iblock/da0/da0204c5654fee6d9dd6857e5ea5264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285992"/>
            <a:ext cx="2571768" cy="2571768"/>
          </a:xfrm>
          <a:prstGeom prst="rect">
            <a:avLst/>
          </a:prstGeom>
          <a:noFill/>
        </p:spPr>
      </p:pic>
      <p:pic>
        <p:nvPicPr>
          <p:cNvPr id="18436" name="Picture 4" descr="http://charivne.info/images/image/2013/NOVEMBER/hrishchuk/obiumy/obiym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3643314"/>
            <a:ext cx="2759933" cy="1838313"/>
          </a:xfrm>
          <a:prstGeom prst="rect">
            <a:avLst/>
          </a:prstGeom>
          <a:noFill/>
        </p:spPr>
      </p:pic>
      <p:pic>
        <p:nvPicPr>
          <p:cNvPr id="18438" name="Picture 6" descr="http://xvatit.com.ua/images/359-lori-0002761140-bigwww8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36" y="4572008"/>
            <a:ext cx="2799687" cy="18617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42852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>
                <a:solidFill>
                  <a:srgbClr val="FFFF00"/>
                </a:solidFill>
              </a:rPr>
              <a:t>Завдання 4</a:t>
            </a:r>
          </a:p>
          <a:p>
            <a:pPr algn="ctr"/>
            <a:r>
              <a:rPr lang="uk-UA" sz="2800" dirty="0">
                <a:solidFill>
                  <a:srgbClr val="FFFF00"/>
                </a:solidFill>
              </a:rPr>
              <a:t>“ Мінне поле ”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8596" y="1214422"/>
            <a:ext cx="378621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Коли заходиш у музей, театр, бібліотеку потрібно:</a:t>
            </a:r>
          </a:p>
          <a:p>
            <a:pPr algn="ctr"/>
            <a:endParaRPr lang="uk-UA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Зняти капелюха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uk-UA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Зняти взуття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uk-UA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Голосно розмовляти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uk-UA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Одягнути капелюха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uk-UA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Їсти цукерки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uk-UA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Поводитися тихо і ввічливо.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00628" y="1428736"/>
            <a:ext cx="378621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 столом у їдальні потрібно:</a:t>
            </a:r>
          </a:p>
          <a:p>
            <a:pPr algn="ctr"/>
            <a:endParaRPr lang="uk-UA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Сміятися, штовхаючи сусіда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uk-UA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Після їжі дякувати за обід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uk-UA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Пити компот обережно, не розливаючи його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uk-UA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Лізти руками в склянку, щоб дістати фрукт з компоту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uk-UA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http://lifeglobe.net/x/entry/5146/1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4108288"/>
            <a:ext cx="3857652" cy="2560078"/>
          </a:xfrm>
          <a:prstGeom prst="rect">
            <a:avLst/>
          </a:prstGeom>
          <a:noFill/>
        </p:spPr>
      </p:pic>
      <p:pic>
        <p:nvPicPr>
          <p:cNvPr id="17412" name="Picture 4" descr="http://900igr.net/datas/geometrija/Ploschad-kruga/0009-009-Dlina-okruzhnosti-i-ploschad-krug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520" y="142852"/>
            <a:ext cx="1571604" cy="1178703"/>
          </a:xfrm>
          <a:prstGeom prst="rect">
            <a:avLst/>
          </a:prstGeom>
          <a:noFill/>
        </p:spPr>
      </p:pic>
      <p:pic>
        <p:nvPicPr>
          <p:cNvPr id="17414" name="Picture 6" descr="http://perlyna.at.ua/_nw/1/3214846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4071942"/>
            <a:ext cx="4000528" cy="25896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785794"/>
            <a:ext cx="378621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Коли з’їв цукерку, фантик потрібно:</a:t>
            </a:r>
          </a:p>
          <a:p>
            <a:pPr algn="ctr"/>
            <a:endParaRPr lang="uk-UA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Кинути на підлогу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uk-UA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Кинути у смітник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uk-UA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Кинути другові в сумку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uk-UA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Покласти на стіл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uk-UA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57752" y="785794"/>
            <a:ext cx="378621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Коли звертаєшся з проханням, потрібно казати:</a:t>
            </a:r>
          </a:p>
          <a:p>
            <a:pPr algn="ctr"/>
            <a:endParaRPr lang="uk-UA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Будь ласка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uk-UA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Мені потрібно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uk-UA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Дуже вдячний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uk-UA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Прошу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uk-UA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Дай мені швиденько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uk-UA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Дякую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uk-UA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AutoShape 2" descr="Результат пошуку зображень за запитом &quot;Ем конфету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16388" name="Picture 4" descr="http://v.img.com.ua/b/600x500/f/93/6e9feb83b6963fea52e224b8eb0d393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857628"/>
            <a:ext cx="4071966" cy="2714644"/>
          </a:xfrm>
          <a:prstGeom prst="rect">
            <a:avLst/>
          </a:prstGeom>
          <a:noFill/>
        </p:spPr>
      </p:pic>
      <p:pic>
        <p:nvPicPr>
          <p:cNvPr id="16393" name="Picture 9" descr="C:\Users\Паша\Desktop\ca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3857628"/>
            <a:ext cx="2786082" cy="26746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04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>
                <a:solidFill>
                  <a:srgbClr val="FFFF00"/>
                </a:solidFill>
              </a:rPr>
              <a:t>Завдання 5</a:t>
            </a:r>
          </a:p>
          <a:p>
            <a:pPr algn="ctr"/>
            <a:r>
              <a:rPr lang="uk-UA" sz="2800" dirty="0">
                <a:solidFill>
                  <a:srgbClr val="FFFF00"/>
                </a:solidFill>
              </a:rPr>
              <a:t>“ Чи ввічливий ти? ”</a:t>
            </a:r>
          </a:p>
        </p:txBody>
      </p:sp>
      <p:pic>
        <p:nvPicPr>
          <p:cNvPr id="19458" name="Picture 2" descr="http://s019.radikal.ru/i611/1204/b8/b72de443df7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928802"/>
            <a:ext cx="3429024" cy="4000528"/>
          </a:xfrm>
          <a:prstGeom prst="rect">
            <a:avLst/>
          </a:prstGeom>
          <a:noFill/>
        </p:spPr>
      </p:pic>
      <p:pic>
        <p:nvPicPr>
          <p:cNvPr id="19460" name="Picture 4" descr="http://dnz46.edu.vn.ua/wp-content/uploads/2013/03/chto-takoe-ehtiket-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4000504"/>
            <a:ext cx="3048000" cy="23336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1429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 зараз поговоримо про родину. Сімейні цінності.</a:t>
            </a:r>
            <a:b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Батько  й мати – найрідніші, та найближчі кожному з нас люди.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8596" y="3357562"/>
            <a:ext cx="43577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 про батьків сказати хочемо слово,</a:t>
            </a:r>
          </a:p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Сповнене ніжності й любові,</a:t>
            </a:r>
            <a:b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 без батьків чого ми в світі варті?...</a:t>
            </a:r>
          </a:p>
        </p:txBody>
      </p:sp>
      <p:pic>
        <p:nvPicPr>
          <p:cNvPr id="14338" name="Picture 2" descr="http://shpargalochka.net/wp-content/uploads/2013/09/schastlivaya-semia_13614579862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1142984"/>
            <a:ext cx="3808997" cy="2495551"/>
          </a:xfrm>
          <a:prstGeom prst="rect">
            <a:avLst/>
          </a:prstGeom>
          <a:noFill/>
        </p:spPr>
      </p:pic>
      <p:pic>
        <p:nvPicPr>
          <p:cNvPr id="14340" name="Picture 4" descr="http://www.gazeta.lviv.ua/sites/default/files/news/happyfamily_7_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3857628"/>
            <a:ext cx="3823524" cy="2786082"/>
          </a:xfrm>
          <a:prstGeom prst="rect">
            <a:avLst/>
          </a:prstGeom>
          <a:noFill/>
        </p:spPr>
      </p:pic>
      <p:pic>
        <p:nvPicPr>
          <p:cNvPr id="6" name="3_За вроду дякую батькам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899525" y="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885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357166"/>
            <a:ext cx="87154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Мама – то ніжність, ласка, тепло.</a:t>
            </a:r>
          </a:p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Ставши дорослими, пам’ятайте, що  вдома залишились найрідніші нам люди – батьки, які чекатимуть нас в гості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2844" y="1857364"/>
            <a:ext cx="3071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Вона посварить й покарає, </a:t>
            </a:r>
          </a:p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 приголубить над усе…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071802" y="2428868"/>
            <a:ext cx="25003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>
                <a:solidFill>
                  <a:schemeClr val="bg1"/>
                </a:solidFill>
              </a:rPr>
              <a:t>Хто як не мама, дорогу зігріє?..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715008" y="2714620"/>
            <a:ext cx="342899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Крізь дощ, крізь сніги і тумани,</a:t>
            </a:r>
          </a:p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Чи дороги туман обснує,</a:t>
            </a:r>
          </a:p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Приїжджайте частіше до мами!</a:t>
            </a:r>
          </a:p>
        </p:txBody>
      </p:sp>
      <p:pic>
        <p:nvPicPr>
          <p:cNvPr id="13314" name="Picture 2" descr="http://nashpilkah.com.ua/_filestorage/deti/psihologiya-rebebka/ide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786058"/>
            <a:ext cx="2714612" cy="1802672"/>
          </a:xfrm>
          <a:prstGeom prst="rect">
            <a:avLst/>
          </a:prstGeom>
          <a:noFill/>
        </p:spPr>
      </p:pic>
      <p:pic>
        <p:nvPicPr>
          <p:cNvPr id="13316" name="Picture 4" descr="http://online-urok.ru/wp-content/uploads/2013/04/mama_online-urok.ru_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3357562"/>
            <a:ext cx="2628919" cy="1643074"/>
          </a:xfrm>
          <a:prstGeom prst="rect">
            <a:avLst/>
          </a:prstGeom>
          <a:noFill/>
        </p:spPr>
      </p:pic>
      <p:pic>
        <p:nvPicPr>
          <p:cNvPr id="13318" name="Picture 6" descr="http://www.moscowcountryclub.ru/upload/resize_cache/iblock/8ef/570_380_2aa30e8ae10d078bd5f453bf56a9ea11a/Mama-child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2" y="4357694"/>
            <a:ext cx="3000396" cy="20002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285728"/>
            <a:ext cx="87868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Залишилась бабуся у хаті сама, </a:t>
            </a:r>
          </a:p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Тче журливі думки в самоті, </a:t>
            </a:r>
          </a:p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 невже більш нікого у світі нема,</a:t>
            </a:r>
          </a:p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Хто б утішив її у житті?</a:t>
            </a:r>
          </a:p>
        </p:txBody>
      </p:sp>
      <p:pic>
        <p:nvPicPr>
          <p:cNvPr id="12290" name="Picture 2" descr="http://trkmedia.ollcdn.net/resizer/w600-h398/uploads/indigo-www/blog/14312413701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785926"/>
            <a:ext cx="3857652" cy="2557791"/>
          </a:xfrm>
          <a:prstGeom prst="rect">
            <a:avLst/>
          </a:prstGeom>
          <a:noFill/>
        </p:spPr>
      </p:pic>
      <p:pic>
        <p:nvPicPr>
          <p:cNvPr id="3" name="Picture 2" descr="http://www.poetryclub.com.ua/upload/poem_all/0052910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90" y="1785926"/>
            <a:ext cx="3786214" cy="2555080"/>
          </a:xfrm>
          <a:prstGeom prst="rect">
            <a:avLst/>
          </a:prstGeom>
          <a:noFill/>
        </p:spPr>
      </p:pic>
      <p:pic>
        <p:nvPicPr>
          <p:cNvPr id="6" name="4_Unbekkan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899525" y="6613525"/>
            <a:ext cx="244475" cy="244475"/>
          </a:xfrm>
          <a:prstGeom prst="rect">
            <a:avLst/>
          </a:prstGeom>
        </p:spPr>
      </p:pic>
      <p:pic>
        <p:nvPicPr>
          <p:cNvPr id="12295" name="Picture 7" descr="C:\Users\Паша\Desktop\756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14744" y="4500570"/>
            <a:ext cx="1714512" cy="2214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213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357166"/>
            <a:ext cx="87154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 знову наші щирі зізнання, наші теплі звернення до рідних людей : тепер – до тата.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2844" y="1071546"/>
            <a:ext cx="87868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Все в житті міняється і в’яне,</a:t>
            </a:r>
          </a:p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Усе мина, відходить назавжди.</a:t>
            </a:r>
            <a:b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Усе, що є в житті – то долі повеління,</a:t>
            </a:r>
            <a:b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 все, що є в мені – то батькове учіння.</a:t>
            </a:r>
          </a:p>
        </p:txBody>
      </p:sp>
      <p:pic>
        <p:nvPicPr>
          <p:cNvPr id="11266" name="Picture 2" descr="http://mamapapaimalish.ru/mpicts/papa_i_rebenok/papa_mojet_vse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643182"/>
            <a:ext cx="4286250" cy="2857500"/>
          </a:xfrm>
          <a:prstGeom prst="rect">
            <a:avLst/>
          </a:prstGeom>
          <a:noFill/>
        </p:spPr>
      </p:pic>
      <p:pic>
        <p:nvPicPr>
          <p:cNvPr id="11268" name="Picture 4" descr="http://www.vse-pro-detey.ru/wp-content/uploads/2010/09/093287f41df9cffa8b7780de51b32ccd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5319" y="3857628"/>
            <a:ext cx="4121983" cy="27324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142852"/>
            <a:ext cx="87868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 до бабусі з любов’ю звертаюсь :</a:t>
            </a:r>
          </a:p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Бабцю, бабуню, Бабуся моя!</a:t>
            </a:r>
          </a:p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 до бабусиних рік притуляюсь,</a:t>
            </a:r>
          </a:p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Так відчуваю в них лагідність я.</a:t>
            </a:r>
          </a:p>
        </p:txBody>
      </p:sp>
      <p:pic>
        <p:nvPicPr>
          <p:cNvPr id="3" name="5_Фон - Бабусині ру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899525" y="6613525"/>
            <a:ext cx="244475" cy="244475"/>
          </a:xfrm>
          <a:prstGeom prst="rect">
            <a:avLst/>
          </a:prstGeom>
        </p:spPr>
      </p:pic>
      <p:pic>
        <p:nvPicPr>
          <p:cNvPr id="4" name="Picture 4" descr="http://kruchcom.ru/wp-content/uploads/2011/02/a09d4322995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6" y="4429132"/>
            <a:ext cx="2214578" cy="2233561"/>
          </a:xfrm>
          <a:prstGeom prst="rect">
            <a:avLst/>
          </a:prstGeom>
          <a:noFill/>
        </p:spPr>
      </p:pic>
      <p:pic>
        <p:nvPicPr>
          <p:cNvPr id="10242" name="Picture 2" descr="http://kmc.in.ua/images/stories/pensionery/babus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1571612"/>
            <a:ext cx="3714776" cy="2763793"/>
          </a:xfrm>
          <a:prstGeom prst="rect">
            <a:avLst/>
          </a:prstGeom>
          <a:noFill/>
        </p:spPr>
      </p:pic>
      <p:pic>
        <p:nvPicPr>
          <p:cNvPr id="10247" name="Picture 7" descr="C:\Users\Паша\Desktop\acd0ee0982d0c49d89a54e31b048909c.jpg"/>
          <p:cNvPicPr>
            <a:picLocks noChangeAspect="1" noChangeArrowheads="1"/>
          </p:cNvPicPr>
          <p:nvPr/>
        </p:nvPicPr>
        <p:blipFill>
          <a:blip r:embed="rId6"/>
          <a:srcRect t="3725" b="8733"/>
          <a:stretch>
            <a:fillRect/>
          </a:stretch>
        </p:blipFill>
        <p:spPr bwMode="auto">
          <a:xfrm>
            <a:off x="6858016" y="1643050"/>
            <a:ext cx="2112929" cy="2786082"/>
          </a:xfrm>
          <a:prstGeom prst="rect">
            <a:avLst/>
          </a:prstGeom>
          <a:noFill/>
        </p:spPr>
      </p:pic>
      <p:pic>
        <p:nvPicPr>
          <p:cNvPr id="10249" name="Picture 9" descr="http://karalevna.com.ua/upload/%D0%9C%D0%94_%D0%91%D0%B0%D0%B1%D1%83%D1%81%D1%96%D0%B4%D1%96%D0%B4%D1%83%D1%81%D1%96/3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071934" y="2143116"/>
            <a:ext cx="2679879" cy="16763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40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04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>
                <a:solidFill>
                  <a:srgbClr val="FFFF00"/>
                </a:solidFill>
              </a:rPr>
              <a:t>Завдання 6</a:t>
            </a:r>
          </a:p>
          <a:p>
            <a:pPr algn="ctr"/>
            <a:r>
              <a:rPr lang="uk-UA" sz="2800" dirty="0">
                <a:solidFill>
                  <a:srgbClr val="FFFF00"/>
                </a:solidFill>
              </a:rPr>
              <a:t>“ Збери прислів’я ”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85720" y="1714488"/>
            <a:ext cx="18454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Шануй батька й неньку -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2844" y="2571744"/>
            <a:ext cx="21431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Добрі діти – батькам вінець, а злі діти -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4282" y="3714752"/>
            <a:ext cx="21431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Яке дерево – такі й квіти, які батьки -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4282" y="4929198"/>
            <a:ext cx="2143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Яка сім’я -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786578" y="1714488"/>
            <a:ext cx="18454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Буде тобі скрізь гладенько.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643702" y="5072074"/>
            <a:ext cx="2143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Батькам кінець.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572264" y="3143248"/>
            <a:ext cx="2143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Такі й їх діти.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643702" y="4214818"/>
            <a:ext cx="2143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Такий і я.</a:t>
            </a:r>
          </a:p>
        </p:txBody>
      </p:sp>
      <p:pic>
        <p:nvPicPr>
          <p:cNvPr id="13314" name="Picture 2" descr="http://g.io.ua/img_aa/large/1364/27/1364271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2143116"/>
            <a:ext cx="3958998" cy="2967014"/>
          </a:xfrm>
          <a:prstGeom prst="rect">
            <a:avLst/>
          </a:prstGeom>
          <a:noFill/>
        </p:spPr>
      </p:pic>
      <p:pic>
        <p:nvPicPr>
          <p:cNvPr id="13316" name="Picture 4" descr="http://dnz44.rv.ua/wp-content/uploads/2013/11/107933_html_26232fe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5570021"/>
            <a:ext cx="3929057" cy="1287979"/>
          </a:xfrm>
          <a:prstGeom prst="rect">
            <a:avLst/>
          </a:prstGeom>
          <a:noFill/>
        </p:spPr>
      </p:pic>
      <p:pic>
        <p:nvPicPr>
          <p:cNvPr id="14" name="Picture 4" descr="http://dnz44.rv.ua/wp-content/uploads/2013/11/107933_html_26232fe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9058" y="5570021"/>
            <a:ext cx="3929057" cy="1287979"/>
          </a:xfrm>
          <a:prstGeom prst="rect">
            <a:avLst/>
          </a:prstGeom>
          <a:noFill/>
        </p:spPr>
      </p:pic>
      <p:pic>
        <p:nvPicPr>
          <p:cNvPr id="15" name="Picture 4" descr="http://dnz44.rv.ua/wp-content/uploads/2013/11/107933_html_26232fee.png"/>
          <p:cNvPicPr>
            <a:picLocks noChangeAspect="1" noChangeArrowheads="1"/>
          </p:cNvPicPr>
          <p:nvPr/>
        </p:nvPicPr>
        <p:blipFill>
          <a:blip r:embed="rId4"/>
          <a:srcRect r="67273"/>
          <a:stretch>
            <a:fillRect/>
          </a:stretch>
        </p:blipFill>
        <p:spPr bwMode="auto">
          <a:xfrm>
            <a:off x="7858148" y="5570021"/>
            <a:ext cx="1285852" cy="1287979"/>
          </a:xfrm>
          <a:prstGeom prst="rect">
            <a:avLst/>
          </a:prstGeom>
          <a:noFill/>
        </p:spPr>
      </p:pic>
      <p:cxnSp>
        <p:nvCxnSpPr>
          <p:cNvPr id="17" name="Прямая со стрелкой 16"/>
          <p:cNvCxnSpPr>
            <a:stCxn id="4" idx="3"/>
          </p:cNvCxnSpPr>
          <p:nvPr/>
        </p:nvCxnSpPr>
        <p:spPr>
          <a:xfrm>
            <a:off x="2131202" y="2068431"/>
            <a:ext cx="4655376" cy="3247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5" idx="3"/>
            <a:endCxn id="9" idx="1"/>
          </p:cNvCxnSpPr>
          <p:nvPr/>
        </p:nvCxnSpPr>
        <p:spPr>
          <a:xfrm>
            <a:off x="2285984" y="3079576"/>
            <a:ext cx="4357718" cy="2192553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6" idx="3"/>
          </p:cNvCxnSpPr>
          <p:nvPr/>
        </p:nvCxnSpPr>
        <p:spPr>
          <a:xfrm flipV="1">
            <a:off x="2357422" y="3357562"/>
            <a:ext cx="4357718" cy="865022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7" idx="3"/>
          </p:cNvCxnSpPr>
          <p:nvPr/>
        </p:nvCxnSpPr>
        <p:spPr>
          <a:xfrm flipV="1">
            <a:off x="2357422" y="4429132"/>
            <a:ext cx="4572032" cy="700121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20" name="6_ У світі кращої немає, Ніж та родина, що разом Журбу і рад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899525" y="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">
                <p:cTn id="3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амка 2"/>
          <p:cNvSpPr/>
          <p:nvPr/>
        </p:nvSpPr>
        <p:spPr>
          <a:xfrm>
            <a:off x="142844" y="2492615"/>
            <a:ext cx="8858312" cy="4151095"/>
          </a:xfrm>
          <a:prstGeom prst="fram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20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142844" y="285728"/>
            <a:ext cx="8858312" cy="2214578"/>
          </a:xfrm>
          <a:prstGeom prst="triangl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Будинок чарівних слів</a:t>
            </a:r>
          </a:p>
        </p:txBody>
      </p:sp>
      <p:sp>
        <p:nvSpPr>
          <p:cNvPr id="5" name="Параллелограмм 4"/>
          <p:cNvSpPr/>
          <p:nvPr/>
        </p:nvSpPr>
        <p:spPr>
          <a:xfrm>
            <a:off x="6215074" y="857232"/>
            <a:ext cx="446638" cy="418974"/>
          </a:xfrm>
          <a:prstGeom prst="parallelogram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2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28662" y="3214686"/>
            <a:ext cx="1712109" cy="74141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Будь ласка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928662" y="4071942"/>
            <a:ext cx="1712109" cy="74141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Будьте здорові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928662" y="5072074"/>
            <a:ext cx="1712109" cy="74141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Щасливої дороги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786182" y="3214686"/>
            <a:ext cx="1712109" cy="741411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Дякую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500826" y="3214686"/>
            <a:ext cx="1712109" cy="74141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Перепрошую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500826" y="4071942"/>
            <a:ext cx="1712109" cy="74141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Дозвольте Вам…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6500826" y="5072074"/>
            <a:ext cx="1712109" cy="74141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Прошу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286248" y="4143380"/>
            <a:ext cx="785818" cy="2000264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</a:t>
            </a:r>
          </a:p>
          <a:p>
            <a:pPr algn="ctr"/>
            <a:r>
              <a:rPr lang="uk-UA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</a:t>
            </a:r>
          </a:p>
          <a:p>
            <a:pPr algn="ctr"/>
            <a:r>
              <a:rPr lang="uk-UA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</a:t>
            </a:r>
          </a:p>
          <a:p>
            <a:pPr algn="ctr"/>
            <a:r>
              <a:rPr lang="uk-UA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Ю</a:t>
            </a:r>
            <a:endParaRPr lang="uk-UA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857232"/>
            <a:ext cx="18454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Який дуб – такий тин, який батько -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2844" y="3214686"/>
            <a:ext cx="21431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Який кущ </a:t>
            </a:r>
            <a:r>
              <a:rPr lang="uk-UA" sz="2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– така й </a:t>
            </a:r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калина, яка мати -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4282" y="4214818"/>
            <a:ext cx="21431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Мати одною рукою б’є…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2844" y="2000240"/>
            <a:ext cx="21431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Батько краще догляне семеро синів….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929454" y="3357562"/>
            <a:ext cx="18454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Такий син.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786578" y="2357430"/>
            <a:ext cx="2143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Така й дитина.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715140" y="1000108"/>
            <a:ext cx="21431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 другою гладить.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786578" y="4143380"/>
            <a:ext cx="21431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Ніж семеро синів – батька.</a:t>
            </a:r>
          </a:p>
        </p:txBody>
      </p:sp>
      <p:pic>
        <p:nvPicPr>
          <p:cNvPr id="12290" name="Picture 2" descr="http://kinder.sumy.ua/data/14028664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1428736"/>
            <a:ext cx="4094836" cy="2738422"/>
          </a:xfrm>
          <a:prstGeom prst="rect">
            <a:avLst/>
          </a:prstGeom>
          <a:noFill/>
        </p:spPr>
      </p:pic>
      <p:pic>
        <p:nvPicPr>
          <p:cNvPr id="12292" name="Picture 4" descr="http://www.ornaments.com.ua/wp-content/uploads/2014/09/Ukrainian-pattern-K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187247"/>
            <a:ext cx="3481382" cy="1670753"/>
          </a:xfrm>
          <a:prstGeom prst="rect">
            <a:avLst/>
          </a:prstGeom>
          <a:noFill/>
        </p:spPr>
      </p:pic>
      <p:pic>
        <p:nvPicPr>
          <p:cNvPr id="13" name="Picture 4" descr="http://www.ornaments.com.ua/wp-content/uploads/2014/09/Ukrainian-pattern-K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5187247"/>
            <a:ext cx="3481382" cy="1670753"/>
          </a:xfrm>
          <a:prstGeom prst="rect">
            <a:avLst/>
          </a:prstGeom>
          <a:noFill/>
        </p:spPr>
      </p:pic>
      <p:pic>
        <p:nvPicPr>
          <p:cNvPr id="14" name="Picture 4" descr="http://www.ornaments.com.ua/wp-content/uploads/2014/09/Ukrainian-pattern-KT.png"/>
          <p:cNvPicPr>
            <a:picLocks noChangeAspect="1" noChangeArrowheads="1"/>
          </p:cNvPicPr>
          <p:nvPr/>
        </p:nvPicPr>
        <p:blipFill>
          <a:blip r:embed="rId3"/>
          <a:srcRect r="36385"/>
          <a:stretch>
            <a:fillRect/>
          </a:stretch>
        </p:blipFill>
        <p:spPr bwMode="auto">
          <a:xfrm>
            <a:off x="6929326" y="5187247"/>
            <a:ext cx="2214674" cy="1670753"/>
          </a:xfrm>
          <a:prstGeom prst="rect">
            <a:avLst/>
          </a:prstGeom>
          <a:noFill/>
        </p:spPr>
      </p:pic>
      <p:cxnSp>
        <p:nvCxnSpPr>
          <p:cNvPr id="16" name="Прямая со стрелкой 15"/>
          <p:cNvCxnSpPr>
            <a:stCxn id="2" idx="3"/>
          </p:cNvCxnSpPr>
          <p:nvPr/>
        </p:nvCxnSpPr>
        <p:spPr>
          <a:xfrm>
            <a:off x="2131202" y="1365064"/>
            <a:ext cx="4941128" cy="2206812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5" idx="3"/>
          </p:cNvCxnSpPr>
          <p:nvPr/>
        </p:nvCxnSpPr>
        <p:spPr>
          <a:xfrm>
            <a:off x="2285984" y="2508072"/>
            <a:ext cx="4429156" cy="1992498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2357422" y="2643182"/>
            <a:ext cx="4500594" cy="928694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4" idx="3"/>
          </p:cNvCxnSpPr>
          <p:nvPr/>
        </p:nvCxnSpPr>
        <p:spPr>
          <a:xfrm flipV="1">
            <a:off x="2357422" y="1357298"/>
            <a:ext cx="4643470" cy="3211463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285992"/>
            <a:ext cx="18454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Добре дитя, коли добрі батько й мати..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14282" y="1714488"/>
            <a:ext cx="2143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 сонці тепло..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4282" y="3429000"/>
            <a:ext cx="21431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 людей по розуму…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4282" y="1142984"/>
            <a:ext cx="2143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 сокола…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000892" y="2643182"/>
            <a:ext cx="18454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Коли в хаті лад.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58016" y="1214422"/>
            <a:ext cx="2143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 матері добре.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58016" y="1857364"/>
            <a:ext cx="21431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 матері по серцю.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16" y="3643314"/>
            <a:ext cx="2143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 діти соколята.</a:t>
            </a:r>
          </a:p>
        </p:txBody>
      </p:sp>
      <p:pic>
        <p:nvPicPr>
          <p:cNvPr id="47106" name="Picture 2" descr="http://photo.studclub.poltava.ua/upload/912/1560/tmb_big/17092012220650_90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1357298"/>
            <a:ext cx="4116976" cy="2733673"/>
          </a:xfrm>
          <a:prstGeom prst="rect">
            <a:avLst/>
          </a:prstGeom>
          <a:noFill/>
        </p:spPr>
      </p:pic>
      <p:pic>
        <p:nvPicPr>
          <p:cNvPr id="47108" name="Picture 4" descr="http://www.coollady.ru/pic/0003/068/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418000"/>
            <a:ext cx="9144000" cy="1440000"/>
          </a:xfrm>
          <a:prstGeom prst="rect">
            <a:avLst/>
          </a:prstGeom>
          <a:noFill/>
        </p:spPr>
      </p:pic>
      <p:cxnSp>
        <p:nvCxnSpPr>
          <p:cNvPr id="13" name="Прямая со стрелкой 12"/>
          <p:cNvCxnSpPr/>
          <p:nvPr/>
        </p:nvCxnSpPr>
        <p:spPr>
          <a:xfrm>
            <a:off x="2214546" y="1357298"/>
            <a:ext cx="4714908" cy="250033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3" idx="3"/>
            <a:endCxn id="7" idx="1"/>
          </p:cNvCxnSpPr>
          <p:nvPr/>
        </p:nvCxnSpPr>
        <p:spPr>
          <a:xfrm flipV="1">
            <a:off x="2357422" y="1414477"/>
            <a:ext cx="4500594" cy="500066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2143108" y="2857496"/>
            <a:ext cx="5000660" cy="1588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V="1">
            <a:off x="2000232" y="2143116"/>
            <a:ext cx="5000660" cy="1714512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одина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07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214290"/>
            <a:ext cx="87868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Народна мудрість говорить : “ Три нещастя є в людини : смерть, старість і лихі діти ”. Старість – невідворотна, смерть – невмолима, перед цими нещастями ніхто не може зачинити двері свого дому. А від лихих дітей дім можна зберегти, як від вогню.</a:t>
            </a:r>
          </a:p>
        </p:txBody>
      </p:sp>
      <p:pic>
        <p:nvPicPr>
          <p:cNvPr id="12290" name="Picture 2" descr="http://vignette4.wikia.nocookie.net/magia/images/c/cf/%D0%A1%D0%BC%D0%B5%D1%80%D1%82%D1%8C.jpeg/revision/latest?cb=20150526125643&amp;path-prefix=ru"/>
          <p:cNvPicPr>
            <a:picLocks noChangeAspect="1" noChangeArrowheads="1"/>
          </p:cNvPicPr>
          <p:nvPr/>
        </p:nvPicPr>
        <p:blipFill>
          <a:blip r:embed="rId2" cstate="print"/>
          <a:srcRect b="4762"/>
          <a:stretch>
            <a:fillRect/>
          </a:stretch>
        </p:blipFill>
        <p:spPr bwMode="auto">
          <a:xfrm>
            <a:off x="142844" y="1714488"/>
            <a:ext cx="3150995" cy="2428892"/>
          </a:xfrm>
          <a:prstGeom prst="rect">
            <a:avLst/>
          </a:prstGeom>
          <a:noFill/>
        </p:spPr>
      </p:pic>
      <p:pic>
        <p:nvPicPr>
          <p:cNvPr id="12292" name="Picture 4" descr="http://probapera.org/content/publication/PH23506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2571744"/>
            <a:ext cx="2724974" cy="2506976"/>
          </a:xfrm>
          <a:prstGeom prst="rect">
            <a:avLst/>
          </a:prstGeom>
          <a:noFill/>
        </p:spPr>
      </p:pic>
      <p:pic>
        <p:nvPicPr>
          <p:cNvPr id="12299" name="Picture 11" descr="C:\Users\Паша\Desktop\a9edd198ff1bd225722870a53b2cc74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72264" y="3071810"/>
            <a:ext cx="2390775" cy="35861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Немодна мама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52358" y="0"/>
            <a:ext cx="909164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107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ерце матері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889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500042"/>
            <a:ext cx="8286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>
                <a:solidFill>
                  <a:srgbClr val="FFFF00"/>
                </a:solidFill>
              </a:rPr>
              <a:t>« Посіяла мати »</a:t>
            </a:r>
          </a:p>
        </p:txBody>
      </p:sp>
      <p:pic>
        <p:nvPicPr>
          <p:cNvPr id="9218" name="Picture 2" descr="http://image.zn.ua/media/images/original/Jan2016/1387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785926"/>
            <a:ext cx="4296056" cy="2862248"/>
          </a:xfrm>
          <a:prstGeom prst="rect">
            <a:avLst/>
          </a:prstGeom>
          <a:noFill/>
        </p:spPr>
      </p:pic>
      <p:pic>
        <p:nvPicPr>
          <p:cNvPr id="9220" name="Picture 4" descr="http://vishivano4ka.com.ua/images/stories/virtuemart/product/011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2500306"/>
            <a:ext cx="3548056" cy="385001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500042"/>
            <a:ext cx="85725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Проводжають батьки своїх дітей в велику дорогу життя. На згадку про батьківську домівку дарують їм колосся пшениці, гроно калини, грудочку землі, вишитий рушник.</a:t>
            </a:r>
          </a:p>
        </p:txBody>
      </p:sp>
      <p:pic>
        <p:nvPicPr>
          <p:cNvPr id="7170" name="Picture 2" descr="http://virchi.narod.ru/picter/bashtanka/simvol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9" y="1714488"/>
            <a:ext cx="2571768" cy="2138609"/>
          </a:xfrm>
          <a:prstGeom prst="rect">
            <a:avLst/>
          </a:prstGeom>
          <a:noFill/>
        </p:spPr>
      </p:pic>
      <p:pic>
        <p:nvPicPr>
          <p:cNvPr id="7172" name="Picture 4" descr="http://cs412727.vk.me/v412727829/ade/4YlnoaozBR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1785926"/>
            <a:ext cx="2520715" cy="2014607"/>
          </a:xfrm>
          <a:prstGeom prst="rect">
            <a:avLst/>
          </a:prstGeom>
          <a:noFill/>
        </p:spPr>
      </p:pic>
      <p:pic>
        <p:nvPicPr>
          <p:cNvPr id="7174" name="Picture 6" descr="http://www.grono.1804.biz/images/photos/medium/article161.jpg.pagespeed.ce.y2y08_RnK-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36" y="1857364"/>
            <a:ext cx="2381250" cy="1866901"/>
          </a:xfrm>
          <a:prstGeom prst="rect">
            <a:avLst/>
          </a:prstGeom>
          <a:noFill/>
        </p:spPr>
      </p:pic>
      <p:pic>
        <p:nvPicPr>
          <p:cNvPr id="7176" name="Picture 8" descr="http://ya-ukrainets.com.ua/images/555/%D0%B2%D0%B8%D1%88%D0%B8%D1%82%D0%B8%D0%B9-%D1%80%D1%83%D1%88%D0%BD%D0%B8%D0%BA-%D0%BD%D0%B0-%D1%83%D0%BA%D1%80%D0%B0%D1%97%D0%BD%D1%81%D1%8C%D0%BA%D0%B5-%D0%B2%D0%B5%D1%81%D1%96%D0%BB%D0%BB%D1%8F-%D1%80%D1%83%D1%87%D0%BD%D0%B0-%D1%80%D0%BE%D0%B1%D0%BE%D1%82%D0%B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71736" y="3929066"/>
            <a:ext cx="4143404" cy="276226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500042"/>
            <a:ext cx="85725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Калина - символ України, родинності. Побудувавши нову хату, господар на новому обійсті садить кущ калини, як символ краси, достатку й радості, “ щоб діти велися “, “ щоб калина Ваших дітей колисала “.</a:t>
            </a:r>
          </a:p>
        </p:txBody>
      </p:sp>
      <p:pic>
        <p:nvPicPr>
          <p:cNvPr id="6146" name="Picture 2" descr="http://www.epochtimes.com.ua/sites/default/files/field/image/04-2015-2/060066ebcb09c9dd3cb622609ac59b4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3929066"/>
            <a:ext cx="4245841" cy="2571768"/>
          </a:xfrm>
          <a:prstGeom prst="rect">
            <a:avLst/>
          </a:prstGeom>
          <a:noFill/>
        </p:spPr>
      </p:pic>
      <p:pic>
        <p:nvPicPr>
          <p:cNvPr id="6148" name="Picture 4" descr="http://about-ukraine.com/userfiles/image/%D0%9C%D1%96%D1%84%D0%BE%D0%BB%D0%BE%D0%B3%D1%96%D1%8F/%D0%BA%D0%B0%D0%BB%D0%B8%D0%BD%D0%B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714488"/>
            <a:ext cx="4137418" cy="33099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Калина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919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04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>
                <a:solidFill>
                  <a:srgbClr val="FFFF00"/>
                </a:solidFill>
              </a:rPr>
              <a:t>Завдання 1</a:t>
            </a:r>
          </a:p>
          <a:p>
            <a:pPr algn="ctr"/>
            <a:r>
              <a:rPr lang="uk-UA" sz="2800" dirty="0">
                <a:solidFill>
                  <a:srgbClr val="FFFF00"/>
                </a:solidFill>
              </a:rPr>
              <a:t>“ Рими про ввічливість ”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85720" y="1857364"/>
            <a:ext cx="26432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Зазеленіє древній пень, коли почує …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86116" y="2357430"/>
            <a:ext cx="25717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Розтопить серце всякого сердечно слово …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215074" y="2571744"/>
            <a:ext cx="27860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Коли тебе впіймають за підказку, викладача розчулиш …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8134" y="5572140"/>
            <a:ext cx="16764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Добрий день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81406" y="5857892"/>
            <a:ext cx="1676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Дякую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00728" y="6286520"/>
            <a:ext cx="3143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Вибачте, будь ласка</a:t>
            </a:r>
          </a:p>
        </p:txBody>
      </p:sp>
      <p:pic>
        <p:nvPicPr>
          <p:cNvPr id="25602" name="Picture 2" descr="http://s40.radikal.ru/i090/1201/75/3ac416e689b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286124"/>
            <a:ext cx="2602384" cy="2186003"/>
          </a:xfrm>
          <a:prstGeom prst="rect">
            <a:avLst/>
          </a:prstGeom>
          <a:noFill/>
        </p:spPr>
      </p:pic>
      <p:pic>
        <p:nvPicPr>
          <p:cNvPr id="25604" name="Picture 4" descr="http://www.all-tests.ru/wp-content/uploads/2013/07/zamorojennoe-serdtse-1600x12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16" y="3857628"/>
            <a:ext cx="2571768" cy="1928826"/>
          </a:xfrm>
          <a:prstGeom prst="rect">
            <a:avLst/>
          </a:prstGeom>
          <a:noFill/>
        </p:spPr>
      </p:pic>
      <p:pic>
        <p:nvPicPr>
          <p:cNvPr id="25606" name="Picture 6" descr="http://www.yamaledu.org/uploads/posts/2015-07/1438163502_professionalnyj_standart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57950" y="4286256"/>
            <a:ext cx="2476518" cy="1857388"/>
          </a:xfrm>
          <a:prstGeom prst="rect">
            <a:avLst/>
          </a:prstGeom>
          <a:noFill/>
        </p:spPr>
      </p:pic>
      <p:pic>
        <p:nvPicPr>
          <p:cNvPr id="25608" name="Picture 8" descr="http://900igr.net/datas/okruzhajuschij-mir/Opasnye-mesta/0016-016-Podumaj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10391" y="142852"/>
            <a:ext cx="2190764" cy="16430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2285992"/>
            <a:ext cx="42862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Людина починається з добра,</a:t>
            </a:r>
          </a:p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Із ласки і великої любові,</a:t>
            </a:r>
            <a:b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Із батьківської хати і двора,</a:t>
            </a:r>
          </a:p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 поваги, що звучить у кожнім слові.</a:t>
            </a:r>
          </a:p>
        </p:txBody>
      </p:sp>
      <p:pic>
        <p:nvPicPr>
          <p:cNvPr id="4098" name="Picture 2" descr="http://static.gazeta.ua/img/cache/preview/524/524154_w_3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428604"/>
            <a:ext cx="3500462" cy="2800371"/>
          </a:xfrm>
          <a:prstGeom prst="rect">
            <a:avLst/>
          </a:prstGeom>
          <a:noFill/>
        </p:spPr>
      </p:pic>
      <p:pic>
        <p:nvPicPr>
          <p:cNvPr id="4100" name="Picture 4" descr="http://tourlib.net/statti_ukr/images/medzyanovska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3500438"/>
            <a:ext cx="4571992" cy="304799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1071546"/>
            <a:ext cx="3143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Цінуймо завжди маму й тата!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357554" y="1785926"/>
            <a:ext cx="31432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Кажімо більше добрих слів</a:t>
            </a:r>
          </a:p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Знайомим, друзям і коханим.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500826" y="2714620"/>
            <a:ext cx="24288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Навчаймося добра</a:t>
            </a:r>
          </a:p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Як вчаться мови діти.</a:t>
            </a:r>
          </a:p>
        </p:txBody>
      </p:sp>
      <p:pic>
        <p:nvPicPr>
          <p:cNvPr id="3074" name="Picture 2" descr="http://vgolos.com.ua/media/gallery/full/g/i/ginkasimj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857364"/>
            <a:ext cx="3046272" cy="2028818"/>
          </a:xfrm>
          <a:prstGeom prst="rect">
            <a:avLst/>
          </a:prstGeom>
          <a:noFill/>
        </p:spPr>
      </p:pic>
      <p:pic>
        <p:nvPicPr>
          <p:cNvPr id="3076" name="Picture 4" descr="http://charivne.info/img2/2013032823085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54" y="2786058"/>
            <a:ext cx="3026605" cy="2024042"/>
          </a:xfrm>
          <a:prstGeom prst="rect">
            <a:avLst/>
          </a:prstGeom>
          <a:noFill/>
        </p:spPr>
      </p:pic>
      <p:pic>
        <p:nvPicPr>
          <p:cNvPr id="3078" name="Picture 6" descr="http://www.krvisnik.com/wp-content/uploads/2015/10/%D0%94%D1%96%D1%82%D0%B8-%D0%BD%D0%B0%D0%B2%D1%87%D0%B0%D0%BD%D0%BD%D1%8F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72264" y="3786190"/>
            <a:ext cx="2358941" cy="1811667"/>
          </a:xfrm>
          <a:prstGeom prst="rect">
            <a:avLst/>
          </a:prstGeom>
          <a:noFill/>
        </p:spPr>
      </p:pic>
      <p:pic>
        <p:nvPicPr>
          <p:cNvPr id="8" name="11_Батьки мої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8899525" y="6613525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452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12_ А я бажаю вам добр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899525" y="6613525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97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500042"/>
            <a:ext cx="8572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Запам’ятайте, що добро – починається з тебе! Добро і добрі вчинки – це не подвиг, а звичайна поведінка для кожної людини.</a:t>
            </a:r>
          </a:p>
        </p:txBody>
      </p:sp>
      <p:pic>
        <p:nvPicPr>
          <p:cNvPr id="3" name="13_Fyodor Biryuchev - Light inside you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786842" y="6613525"/>
            <a:ext cx="244475" cy="244475"/>
          </a:xfrm>
          <a:prstGeom prst="rect">
            <a:avLst/>
          </a:prstGeom>
        </p:spPr>
      </p:pic>
      <p:pic>
        <p:nvPicPr>
          <p:cNvPr id="2051" name="Picture 3" descr="C:\Users\Паша\Desktop\logo_dpzt-572x57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1857364"/>
            <a:ext cx="3048000" cy="3048000"/>
          </a:xfrm>
          <a:prstGeom prst="rect">
            <a:avLst/>
          </a:prstGeom>
          <a:noFill/>
        </p:spPr>
      </p:pic>
      <p:pic>
        <p:nvPicPr>
          <p:cNvPr id="2053" name="Picture 5" descr="http://www.babaevo-adm.ru/wp-content/uploads/2015/12/%D1%82%D0%B2%D0%BE%D1%80%D0%B8-%D0%B4%D0%BE%D0%B1%D1%80%D0%BE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7752" y="3143248"/>
            <a:ext cx="3397661" cy="278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7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214290"/>
            <a:ext cx="87868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Творіть на землі добро, примножуйте кількість щасливих людей. Відкривайте свої серця і душі навстіж для добра! Воно, як чарівні ліки, виліковує від багатьох хвороб. Будьте добрими, щедрими, милосердними, і це повернеться вам сторицею. Адже, немає вищої святині, ніж чисте сяйво доброти.</a:t>
            </a:r>
          </a:p>
        </p:txBody>
      </p:sp>
      <p:pic>
        <p:nvPicPr>
          <p:cNvPr id="1026" name="Picture 2" descr="http://www.globus.ru/images/News/010/795_320msc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785926"/>
            <a:ext cx="6786557" cy="2714623"/>
          </a:xfrm>
          <a:prstGeom prst="rect">
            <a:avLst/>
          </a:prstGeom>
          <a:noFill/>
        </p:spPr>
      </p:pic>
      <p:pic>
        <p:nvPicPr>
          <p:cNvPr id="1028" name="Picture 4" descr="http://cs312918.vk.me/v312918913/6039/B4SpW7-GXvU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4786322"/>
            <a:ext cx="1928811" cy="1920239"/>
          </a:xfrm>
          <a:prstGeom prst="rect">
            <a:avLst/>
          </a:prstGeom>
          <a:noFill/>
        </p:spPr>
      </p:pic>
      <p:pic>
        <p:nvPicPr>
          <p:cNvPr id="1032" name="Picture 8" descr="http://womanadvice.ru/sites/default/files/ksenia_tr/pozy_dlya_fotosessii_dlya_vlyublennyh_1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2" y="4714884"/>
            <a:ext cx="2714644" cy="1964126"/>
          </a:xfrm>
          <a:prstGeom prst="rect">
            <a:avLst/>
          </a:prstGeom>
          <a:noFill/>
        </p:spPr>
      </p:pic>
      <p:pic>
        <p:nvPicPr>
          <p:cNvPr id="3" name="Picture 2" descr="http://svit24.net/images/stories/articles/2012/Tecnology/03-2012/Medicina-6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488" y="4857760"/>
            <a:ext cx="2665412" cy="17640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43636" y="1214422"/>
            <a:ext cx="264320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Щоб знову зустрілись в годину призначену, кажу щиро завжди всім …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86116" y="928670"/>
            <a:ext cx="25717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Розтане навіть льодяна глибина від слова теплого..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4282" y="285728"/>
            <a:ext cx="28479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Коли згасає сонце у росі й зоря лягає лагідно на плечі, серед знайомих, рідних голосів ми чуємо привітне…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57158" y="5000636"/>
            <a:ext cx="2428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Добрий вечір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14744" y="4786322"/>
            <a:ext cx="1571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Спасибі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29388" y="5786454"/>
            <a:ext cx="2143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 побачення</a:t>
            </a:r>
          </a:p>
        </p:txBody>
      </p:sp>
      <p:pic>
        <p:nvPicPr>
          <p:cNvPr id="24578" name="Picture 2" descr="http://img0.liveinternet.ru/images/attach/c/0/44/464/44464853_x_c621b237.jpg"/>
          <p:cNvPicPr>
            <a:picLocks noChangeAspect="1" noChangeArrowheads="1"/>
          </p:cNvPicPr>
          <p:nvPr/>
        </p:nvPicPr>
        <p:blipFill>
          <a:blip r:embed="rId2"/>
          <a:srcRect l="3725" t="5542" r="20186" b="9482"/>
          <a:stretch>
            <a:fillRect/>
          </a:stretch>
        </p:blipFill>
        <p:spPr bwMode="auto">
          <a:xfrm>
            <a:off x="214282" y="2714620"/>
            <a:ext cx="2786082" cy="2089562"/>
          </a:xfrm>
          <a:prstGeom prst="rect">
            <a:avLst/>
          </a:prstGeom>
          <a:noFill/>
        </p:spPr>
      </p:pic>
      <p:pic>
        <p:nvPicPr>
          <p:cNvPr id="24580" name="Picture 4" descr="http://elhow.ru/images/articles/11/115/11504/inne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2786058"/>
            <a:ext cx="2568487" cy="1928826"/>
          </a:xfrm>
          <a:prstGeom prst="rect">
            <a:avLst/>
          </a:prstGeom>
          <a:noFill/>
        </p:spPr>
      </p:pic>
      <p:pic>
        <p:nvPicPr>
          <p:cNvPr id="24582" name="Picture 6" descr="http://cs10457.vkontakte.ru/u15959862/-6/x_136effd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74" y="3500438"/>
            <a:ext cx="2477150" cy="21613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1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2857496"/>
            <a:ext cx="39290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 всіх сердець як до дверей</a:t>
            </a:r>
          </a:p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Є ключики малі.</a:t>
            </a:r>
          </a:p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 кожен легко підбере</a:t>
            </a:r>
          </a:p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Якщо йому не лінь…</a:t>
            </a:r>
          </a:p>
        </p:txBody>
      </p:sp>
      <p:pic>
        <p:nvPicPr>
          <p:cNvPr id="23554" name="Picture 2" descr="http://ladyeve.ru/wp-content/uploads/2012/06/klyuch-k-serdts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214290"/>
            <a:ext cx="4286250" cy="3476626"/>
          </a:xfrm>
          <a:prstGeom prst="rect">
            <a:avLst/>
          </a:prstGeom>
          <a:noFill/>
        </p:spPr>
      </p:pic>
      <p:pic>
        <p:nvPicPr>
          <p:cNvPr id="23556" name="Picture 4" descr="http://cs320430.vk.me/v320430741/5765/ZE0aeYIijj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929066"/>
            <a:ext cx="4349190" cy="27146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43372" y="2928934"/>
            <a:ext cx="485778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Врятує світ краса –</a:t>
            </a:r>
          </a:p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Завжди так говорили.</a:t>
            </a:r>
          </a:p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Тепер врятує світ лиш доброта,</a:t>
            </a:r>
            <a:b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 однієї вже краси занадто мало,</a:t>
            </a:r>
            <a:b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 стільки всюди зла – людина вже не та…</a:t>
            </a:r>
          </a:p>
        </p:txBody>
      </p:sp>
      <p:pic>
        <p:nvPicPr>
          <p:cNvPr id="22532" name="Picture 4" descr="http://img2.goodfon.ru/original/2100x1380/4/22/ukraina-ukrainka-devoch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428604"/>
            <a:ext cx="4055987" cy="2665363"/>
          </a:xfrm>
          <a:prstGeom prst="rect">
            <a:avLst/>
          </a:prstGeom>
          <a:noFill/>
        </p:spPr>
      </p:pic>
      <p:pic>
        <p:nvPicPr>
          <p:cNvPr id="22534" name="Picture 6" descr="http://z-city.com.ua/images/pictures/authors/7033/9076/984uwcav9whohvp3km4y1mml0-(article-picture2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3214686"/>
            <a:ext cx="3419057" cy="33664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85728"/>
            <a:ext cx="85011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Здавна люди на землі цінували чесне, щире, правдиве життя,. Треба утримуватись від поганих вчинків. Зло, як відомо, довго не забувається. А от добро – помножує добро…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85786" y="2143116"/>
            <a:ext cx="3071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Все із доброго чи злого,</a:t>
            </a:r>
          </a:p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Починається з малого…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214942" y="2071678"/>
            <a:ext cx="307183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Від рідної хати дитину</a:t>
            </a:r>
          </a:p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Веде у широкий світ</a:t>
            </a:r>
            <a:b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Ота єдина стежина,</a:t>
            </a:r>
            <a:b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Що дарує красу і цвіт…</a:t>
            </a:r>
          </a:p>
        </p:txBody>
      </p:sp>
      <p:pic>
        <p:nvPicPr>
          <p:cNvPr id="21506" name="Picture 2" descr="http://www.jovtivody.tv/wp-content/uploads/2015/01/575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500438"/>
            <a:ext cx="4071966" cy="2795870"/>
          </a:xfrm>
          <a:prstGeom prst="rect">
            <a:avLst/>
          </a:prstGeom>
          <a:noFill/>
        </p:spPr>
      </p:pic>
      <p:pic>
        <p:nvPicPr>
          <p:cNvPr id="21508" name="Picture 4" descr="http://artbox.kiev.ua/pic/10196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3500438"/>
            <a:ext cx="4000528" cy="2795663"/>
          </a:xfrm>
          <a:prstGeom prst="rect">
            <a:avLst/>
          </a:prstGeom>
          <a:noFill/>
        </p:spPr>
      </p:pic>
      <p:pic>
        <p:nvPicPr>
          <p:cNvPr id="7" name="2_taisija_povalij_-_ridna_zemlja_(zvukoff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899525" y="6613525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80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04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>
                <a:solidFill>
                  <a:srgbClr val="FFFF00"/>
                </a:solidFill>
              </a:rPr>
              <a:t>Завдання 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14282" y="1785926"/>
            <a:ext cx="87868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 поданих букв за 2 хвилини складіть якомога більше слів вибачення.</a:t>
            </a:r>
          </a:p>
          <a:p>
            <a:pPr algn="ctr"/>
            <a:endParaRPr lang="uk-UA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000" spc="24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Б Ч П Р С Т Д Й Ш Н Ь И А Е О І У Ю 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4282" y="3071810"/>
            <a:ext cx="87868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Вибач, пробач, вибачте, пробачте, простіть, даруйте, даруй, перепрошую, прошу пробачення, прошу вибачити.</a:t>
            </a:r>
          </a:p>
        </p:txBody>
      </p:sp>
      <p:pic>
        <p:nvPicPr>
          <p:cNvPr id="20482" name="Picture 2" descr="http://cs9684.vk.me/u25820465/-14/x_279e9ba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9586" y="285728"/>
            <a:ext cx="1071545" cy="1428726"/>
          </a:xfrm>
          <a:prstGeom prst="rect">
            <a:avLst/>
          </a:prstGeom>
          <a:noFill/>
        </p:spPr>
      </p:pic>
      <p:pic>
        <p:nvPicPr>
          <p:cNvPr id="5" name="Picture 2" descr="http://www.zastavki.com/pictures/1600x1200/2009/Anime_Curtsey_013335_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4000504"/>
            <a:ext cx="3619525" cy="2714644"/>
          </a:xfrm>
          <a:prstGeom prst="rect">
            <a:avLst/>
          </a:prstGeom>
          <a:noFill/>
        </p:spPr>
      </p:pic>
      <p:pic>
        <p:nvPicPr>
          <p:cNvPr id="20484" name="Picture 4" descr="http://flirt.jofo.ru/data/userfiles/97/images/289532-prosetprozenue2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4071942"/>
            <a:ext cx="3131928" cy="25206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04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>
                <a:solidFill>
                  <a:srgbClr val="FFFF00"/>
                </a:solidFill>
              </a:rPr>
              <a:t>Завдання 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8596" y="1285860"/>
            <a:ext cx="257176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 якими словами вранці слід звертатися до своїх рідних, викладачів, друзів?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357554" y="1857364"/>
            <a:ext cx="25717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Що треба відповісти, коли ви не можете виконати чиєсь прохання?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357950" y="2214554"/>
            <a:ext cx="264320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Як попросити продавця показати товар, який найбільше сподобався?</a:t>
            </a:r>
          </a:p>
        </p:txBody>
      </p:sp>
      <p:pic>
        <p:nvPicPr>
          <p:cNvPr id="19458" name="Picture 2" descr="http://moi-petelki.ru/wp-content/uploads/2012/10/smaylik-s-voproso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72396" y="214290"/>
            <a:ext cx="1438950" cy="1543045"/>
          </a:xfrm>
          <a:prstGeom prst="rect">
            <a:avLst/>
          </a:prstGeom>
          <a:noFill/>
        </p:spPr>
      </p:pic>
      <p:pic>
        <p:nvPicPr>
          <p:cNvPr id="19460" name="Picture 4" descr="http://www.schoollife.org.ua/wp-content/uploads/2014/08/134-300x190.jpg.pagespeed.ce.IB4680FM9Q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786190"/>
            <a:ext cx="2857500" cy="1809751"/>
          </a:xfrm>
          <a:prstGeom prst="rect">
            <a:avLst/>
          </a:prstGeom>
          <a:noFill/>
        </p:spPr>
      </p:pic>
      <p:pic>
        <p:nvPicPr>
          <p:cNvPr id="19462" name="Picture 6" descr="http://intvua.com/static/img/s/o/sorry_735x418.jpg"/>
          <p:cNvPicPr>
            <a:picLocks noChangeAspect="1" noChangeArrowheads="1"/>
          </p:cNvPicPr>
          <p:nvPr/>
        </p:nvPicPr>
        <p:blipFill>
          <a:blip r:embed="rId4"/>
          <a:srcRect l="19388" r="16326"/>
          <a:stretch>
            <a:fillRect/>
          </a:stretch>
        </p:blipFill>
        <p:spPr bwMode="auto">
          <a:xfrm>
            <a:off x="6286512" y="4357694"/>
            <a:ext cx="2605947" cy="2305350"/>
          </a:xfrm>
          <a:prstGeom prst="rect">
            <a:avLst/>
          </a:prstGeom>
          <a:noFill/>
        </p:spPr>
      </p:pic>
      <p:pic>
        <p:nvPicPr>
          <p:cNvPr id="19464" name="Picture 8" descr="http://ic.pics.livejournal.com/stefyxgolden/26997783/22809/22809_origina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868" y="4000504"/>
            <a:ext cx="2085924" cy="20859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480</TotalTime>
  <Words>989</Words>
  <Application>Microsoft Office PowerPoint</Application>
  <PresentationFormat>Экран (4:3)</PresentationFormat>
  <Paragraphs>147</Paragraphs>
  <Slides>34</Slides>
  <Notes>1</Notes>
  <HiddenSlides>0</HiddenSlides>
  <MMClips>13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8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Павел</dc:creator>
  <cp:lastModifiedBy>Артем</cp:lastModifiedBy>
  <cp:revision>76</cp:revision>
  <dcterms:created xsi:type="dcterms:W3CDTF">2015-12-09T19:05:22Z</dcterms:created>
  <dcterms:modified xsi:type="dcterms:W3CDTF">2018-05-17T14:46:34Z</dcterms:modified>
</cp:coreProperties>
</file>