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8"/>
  </p:notesMasterIdLst>
  <p:sldIdLst>
    <p:sldId id="278" r:id="rId2"/>
    <p:sldId id="256" r:id="rId3"/>
    <p:sldId id="257" r:id="rId4"/>
    <p:sldId id="258" r:id="rId5"/>
    <p:sldId id="265" r:id="rId6"/>
    <p:sldId id="264" r:id="rId7"/>
    <p:sldId id="276" r:id="rId8"/>
    <p:sldId id="275" r:id="rId9"/>
    <p:sldId id="279" r:id="rId10"/>
    <p:sldId id="263" r:id="rId11"/>
    <p:sldId id="293" r:id="rId12"/>
    <p:sldId id="294" r:id="rId13"/>
    <p:sldId id="273" r:id="rId14"/>
    <p:sldId id="301" r:id="rId15"/>
    <p:sldId id="268" r:id="rId16"/>
    <p:sldId id="300" r:id="rId17"/>
    <p:sldId id="259" r:id="rId18"/>
    <p:sldId id="295" r:id="rId19"/>
    <p:sldId id="280" r:id="rId20"/>
    <p:sldId id="296" r:id="rId21"/>
    <p:sldId id="297" r:id="rId22"/>
    <p:sldId id="261" r:id="rId23"/>
    <p:sldId id="298" r:id="rId24"/>
    <p:sldId id="260" r:id="rId25"/>
    <p:sldId id="292" r:id="rId26"/>
    <p:sldId id="272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3" autoAdjust="0"/>
    <p:restoredTop sz="94660" autoAdjust="0"/>
  </p:normalViewPr>
  <p:slideViewPr>
    <p:cSldViewPr>
      <p:cViewPr varScale="1">
        <p:scale>
          <a:sx n="69" d="100"/>
          <a:sy n="69" d="100"/>
        </p:scale>
        <p:origin x="-144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532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3" d="100"/>
          <a:sy n="53" d="100"/>
        </p:scale>
        <p:origin x="292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A33414-41BF-4F61-819D-517194968197}" type="datetimeFigureOut">
              <a:rPr lang="ru-RU" smtClean="0"/>
              <a:t>30.06.2019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DAD711-3B34-485E-9798-4FDCDD18132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66988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DAD711-3B34-485E-9798-4FDCDD18132B}" type="slidenum">
              <a:rPr lang="uk-UA" smtClean="0"/>
              <a:t>3</a:t>
            </a:fld>
            <a:endParaRPr lang="uk-U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DAD711-3B34-485E-9798-4FDCDD18132B}" type="slidenum">
              <a:rPr lang="uk-UA" smtClean="0"/>
              <a:t>11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151190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30.06.2019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30.06.2019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30.06.2019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30.06.2019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slow"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30.06.2019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30.06.2019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30.06.2019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30.06.2019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>
    <p:newsflash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microsoft.com/office/2007/relationships/hdphoto" Target="../media/hdphoto2.wdp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I:\&#1093;&#1091;&#1076;%20&#1083;&#1080;&#1090;\D._Lemma_-_Na_sv&#1110;t&#1110;_ie_odna_kraina_yaku_lyublyu_-_tse_Ukraina_(get-tune.net).mp3" TargetMode="Externa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098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335904" y="3282584"/>
            <a:ext cx="95050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dirty="0" smtClean="0">
                <a:solidFill>
                  <a:srgbClr val="7030A0"/>
                </a:solidFill>
                <a:latin typeface="Monotype Corsiva" pitchFamily="66" charset="0"/>
              </a:rPr>
              <a:t>1 грудня 1918 р. на ст.  Фастів був підписаний “</a:t>
            </a:r>
            <a:r>
              <a:rPr lang="uk-UA" sz="2400" dirty="0" err="1" smtClean="0">
                <a:solidFill>
                  <a:srgbClr val="7030A0"/>
                </a:solidFill>
                <a:latin typeface="Monotype Corsiva" pitchFamily="66" charset="0"/>
              </a:rPr>
              <a:t>Передвступний</a:t>
            </a:r>
            <a:r>
              <a:rPr lang="uk-UA" sz="2400" dirty="0" smtClean="0">
                <a:solidFill>
                  <a:srgbClr val="7030A0"/>
                </a:solidFill>
                <a:latin typeface="Monotype Corsiva" pitchFamily="66" charset="0"/>
              </a:rPr>
              <a:t> договір” про об’єднання УНР і ЗУНР, у якому було заявлено про непохитний намір в найкоротший строк створити єдину державу.</a:t>
            </a:r>
            <a:r>
              <a:rPr lang="ru-RU" sz="2400" dirty="0"/>
              <a:t> </a:t>
            </a:r>
            <a:r>
              <a:rPr lang="ru-RU" sz="2400" dirty="0" err="1" smtClean="0">
                <a:solidFill>
                  <a:srgbClr val="7030A0"/>
                </a:solidFill>
                <a:latin typeface="Monotype Corsiva" panose="03010101010201010101" pitchFamily="66" charset="0"/>
              </a:rPr>
              <a:t>Його</a:t>
            </a:r>
            <a:r>
              <a:rPr lang="ru-RU" sz="24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 </a:t>
            </a:r>
            <a:r>
              <a:rPr lang="ru-RU" sz="2400" dirty="0" err="1" smtClean="0">
                <a:solidFill>
                  <a:srgbClr val="7030A0"/>
                </a:solidFill>
                <a:latin typeface="Monotype Corsiva" panose="03010101010201010101" pitchFamily="66" charset="0"/>
              </a:rPr>
              <a:t>підписали</a:t>
            </a:r>
            <a:r>
              <a:rPr lang="ru-RU" sz="24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 </a:t>
            </a:r>
            <a:r>
              <a:rPr lang="ru-RU" sz="2400" dirty="0" err="1" smtClean="0">
                <a:solidFill>
                  <a:srgbClr val="7030A0"/>
                </a:solidFill>
                <a:latin typeface="Monotype Corsiva" panose="03010101010201010101" pitchFamily="66" charset="0"/>
              </a:rPr>
              <a:t>представники</a:t>
            </a:r>
            <a:r>
              <a:rPr lang="ru-RU" sz="24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 УНР: В. </a:t>
            </a:r>
            <a:r>
              <a:rPr lang="ru-RU" sz="2400" dirty="0">
                <a:solidFill>
                  <a:srgbClr val="7030A0"/>
                </a:solidFill>
                <a:latin typeface="Monotype Corsiva" panose="03010101010201010101" pitchFamily="66" charset="0"/>
              </a:rPr>
              <a:t>Винниченко, </a:t>
            </a:r>
            <a:r>
              <a:rPr lang="ru-RU" sz="24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П. </a:t>
            </a:r>
            <a:r>
              <a:rPr lang="ru-RU" sz="2400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Андрієвський</a:t>
            </a:r>
            <a:r>
              <a:rPr lang="ru-RU" sz="2400" dirty="0">
                <a:solidFill>
                  <a:srgbClr val="7030A0"/>
                </a:solidFill>
                <a:latin typeface="Monotype Corsiva" panose="03010101010201010101" pitchFamily="66" charset="0"/>
              </a:rPr>
              <a:t>, </a:t>
            </a:r>
            <a:r>
              <a:rPr lang="ru-RU" sz="24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Ф. </a:t>
            </a:r>
            <a:r>
              <a:rPr lang="ru-RU" sz="2400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Швець</a:t>
            </a:r>
            <a:r>
              <a:rPr lang="ru-RU" sz="2400" dirty="0">
                <a:solidFill>
                  <a:srgbClr val="7030A0"/>
                </a:solidFill>
                <a:latin typeface="Monotype Corsiva" panose="03010101010201010101" pitchFamily="66" charset="0"/>
              </a:rPr>
              <a:t>, </a:t>
            </a:r>
            <a:r>
              <a:rPr lang="ru-RU" sz="2400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отаман</a:t>
            </a:r>
            <a:r>
              <a:rPr lang="ru-RU" sz="2400" dirty="0">
                <a:solidFill>
                  <a:srgbClr val="7030A0"/>
                </a:solidFill>
                <a:latin typeface="Monotype Corsiva" panose="03010101010201010101" pitchFamily="66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Українських</a:t>
            </a:r>
            <a:r>
              <a:rPr lang="ru-RU" sz="2400" dirty="0">
                <a:solidFill>
                  <a:srgbClr val="7030A0"/>
                </a:solidFill>
                <a:latin typeface="Monotype Corsiva" panose="03010101010201010101" pitchFamily="66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Республіканських</a:t>
            </a:r>
            <a:r>
              <a:rPr lang="ru-RU" sz="2400" dirty="0">
                <a:solidFill>
                  <a:srgbClr val="7030A0"/>
                </a:solidFill>
                <a:latin typeface="Monotype Corsiva" panose="03010101010201010101" pitchFamily="66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військ</a:t>
            </a:r>
            <a:r>
              <a:rPr lang="ru-RU" sz="2400" dirty="0">
                <a:solidFill>
                  <a:srgbClr val="7030A0"/>
                </a:solidFill>
                <a:latin typeface="Monotype Corsiva" panose="03010101010201010101" pitchFamily="66" charset="0"/>
              </a:rPr>
              <a:t> </a:t>
            </a:r>
            <a:r>
              <a:rPr lang="ru-RU" sz="2400" dirty="0" err="1" smtClean="0">
                <a:solidFill>
                  <a:srgbClr val="7030A0"/>
                </a:solidFill>
                <a:latin typeface="Monotype Corsiva" panose="03010101010201010101" pitchFamily="66" charset="0"/>
              </a:rPr>
              <a:t>С.Петлюра</a:t>
            </a:r>
            <a:r>
              <a:rPr lang="ru-RU" sz="2400" dirty="0">
                <a:solidFill>
                  <a:srgbClr val="7030A0"/>
                </a:solidFill>
                <a:latin typeface="Monotype Corsiva" panose="03010101010201010101" pitchFamily="66" charset="0"/>
              </a:rPr>
              <a:t>, а </a:t>
            </a:r>
            <a:r>
              <a:rPr lang="ru-RU" sz="2400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також</a:t>
            </a:r>
            <a:r>
              <a:rPr lang="ru-RU" sz="2400" dirty="0">
                <a:solidFill>
                  <a:srgbClr val="7030A0"/>
                </a:solidFill>
                <a:latin typeface="Monotype Corsiva" panose="03010101010201010101" pitchFamily="66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представники</a:t>
            </a:r>
            <a:r>
              <a:rPr lang="ru-RU" sz="2400" dirty="0">
                <a:solidFill>
                  <a:srgbClr val="7030A0"/>
                </a:solidFill>
                <a:latin typeface="Monotype Corsiva" panose="03010101010201010101" pitchFamily="66" charset="0"/>
              </a:rPr>
              <a:t> Ради </a:t>
            </a:r>
            <a:r>
              <a:rPr lang="ru-RU" sz="2400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Державних</a:t>
            </a:r>
            <a:r>
              <a:rPr lang="ru-RU" sz="2400" dirty="0">
                <a:solidFill>
                  <a:srgbClr val="7030A0"/>
                </a:solidFill>
                <a:latin typeface="Monotype Corsiva" panose="03010101010201010101" pitchFamily="66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Секретарів</a:t>
            </a:r>
            <a:r>
              <a:rPr lang="ru-RU" sz="2400" dirty="0">
                <a:solidFill>
                  <a:srgbClr val="7030A0"/>
                </a:solidFill>
                <a:latin typeface="Monotype Corsiva" panose="03010101010201010101" pitchFamily="66" charset="0"/>
              </a:rPr>
              <a:t> </a:t>
            </a:r>
            <a:r>
              <a:rPr lang="ru-RU" sz="24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ЗУНР Л. </a:t>
            </a:r>
            <a:r>
              <a:rPr lang="ru-RU" sz="2400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Цегельський</a:t>
            </a:r>
            <a:r>
              <a:rPr lang="ru-RU" sz="2400" dirty="0">
                <a:solidFill>
                  <a:srgbClr val="7030A0"/>
                </a:solidFill>
                <a:latin typeface="Monotype Corsiva" panose="03010101010201010101" pitchFamily="66" charset="0"/>
              </a:rPr>
              <a:t> та </a:t>
            </a:r>
            <a:r>
              <a:rPr lang="ru-RU" sz="24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Д. </a:t>
            </a:r>
            <a:r>
              <a:rPr lang="ru-RU" sz="2400" dirty="0" err="1" smtClean="0">
                <a:solidFill>
                  <a:srgbClr val="7030A0"/>
                </a:solidFill>
                <a:latin typeface="Monotype Corsiva" panose="03010101010201010101" pitchFamily="66" charset="0"/>
              </a:rPr>
              <a:t>Левицький</a:t>
            </a:r>
            <a:r>
              <a:rPr lang="ru-RU" sz="2400" dirty="0" smtClean="0">
                <a:solidFill>
                  <a:srgbClr val="7030A0"/>
                </a:solidFill>
              </a:rPr>
              <a:t>.</a:t>
            </a:r>
            <a:r>
              <a:rPr lang="uk-UA" sz="2400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258884"/>
            <a:ext cx="2468868" cy="30237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25933" y="267115"/>
            <a:ext cx="2592288" cy="28803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20889" y="655810"/>
            <a:ext cx="3358205" cy="22298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5000"/>
    </mc:Choice>
    <mc:Fallback xmlns="">
      <p:transition advTm="3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476672"/>
            <a:ext cx="7992888" cy="3900639"/>
          </a:xfrm>
          <a:prstGeom prst="rect">
            <a:avLst/>
          </a:prstGeom>
        </p:spPr>
      </p:pic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298036" y="5013176"/>
            <a:ext cx="8845963" cy="1728192"/>
          </a:xfrm>
        </p:spPr>
        <p:txBody>
          <a:bodyPr>
            <a:normAutofit fontScale="92500" lnSpcReduction="10000"/>
          </a:bodyPr>
          <a:lstStyle/>
          <a:p>
            <a:r>
              <a:rPr lang="uk-UA" sz="40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Вагон</a:t>
            </a:r>
            <a:r>
              <a:rPr lang="ru-RU" sz="40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 </a:t>
            </a:r>
            <a:r>
              <a:rPr lang="ru-RU" sz="4000" dirty="0">
                <a:solidFill>
                  <a:srgbClr val="7030A0"/>
                </a:solidFill>
                <a:latin typeface="Monotype Corsiva" panose="03010101010201010101" pitchFamily="66" charset="0"/>
              </a:rPr>
              <a:t>на </a:t>
            </a:r>
            <a:r>
              <a:rPr lang="ru-RU" sz="4000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залізничній</a:t>
            </a:r>
            <a:r>
              <a:rPr lang="ru-RU" sz="4000" dirty="0">
                <a:solidFill>
                  <a:srgbClr val="7030A0"/>
                </a:solidFill>
                <a:latin typeface="Monotype Corsiva" panose="03010101010201010101" pitchFamily="66" charset="0"/>
              </a:rPr>
              <a:t> </a:t>
            </a:r>
            <a:r>
              <a:rPr lang="ru-RU" sz="4000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станції</a:t>
            </a:r>
            <a:r>
              <a:rPr lang="ru-RU" sz="4000" dirty="0">
                <a:solidFill>
                  <a:srgbClr val="7030A0"/>
                </a:solidFill>
                <a:latin typeface="Monotype Corsiva" panose="03010101010201010101" pitchFamily="66" charset="0"/>
              </a:rPr>
              <a:t> «</a:t>
            </a:r>
            <a:r>
              <a:rPr lang="ru-RU" sz="4000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Фастів</a:t>
            </a:r>
            <a:r>
              <a:rPr lang="ru-RU" sz="4000" dirty="0">
                <a:solidFill>
                  <a:srgbClr val="7030A0"/>
                </a:solidFill>
                <a:latin typeface="Monotype Corsiva" panose="03010101010201010101" pitchFamily="66" charset="0"/>
              </a:rPr>
              <a:t>» </a:t>
            </a:r>
            <a:r>
              <a:rPr lang="ru-RU" sz="40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, в </a:t>
            </a:r>
            <a:r>
              <a:rPr lang="ru-RU" sz="4000" dirty="0" err="1" smtClean="0">
                <a:solidFill>
                  <a:srgbClr val="7030A0"/>
                </a:solidFill>
                <a:latin typeface="Monotype Corsiva" panose="03010101010201010101" pitchFamily="66" charset="0"/>
              </a:rPr>
              <a:t>якому</a:t>
            </a:r>
            <a:r>
              <a:rPr lang="ru-RU" sz="40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 </a:t>
            </a:r>
            <a:r>
              <a:rPr lang="ru-RU" sz="4000" dirty="0" err="1" smtClean="0">
                <a:solidFill>
                  <a:srgbClr val="7030A0"/>
                </a:solidFill>
                <a:latin typeface="Monotype Corsiva" panose="03010101010201010101" pitchFamily="66" charset="0"/>
              </a:rPr>
              <a:t>підписано</a:t>
            </a:r>
            <a:r>
              <a:rPr lang="ru-RU" sz="40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 </a:t>
            </a:r>
            <a:r>
              <a:rPr lang="ru-RU" sz="4000" dirty="0" err="1" smtClean="0">
                <a:solidFill>
                  <a:srgbClr val="7030A0"/>
                </a:solidFill>
                <a:latin typeface="Monotype Corsiva" panose="03010101010201010101" pitchFamily="66" charset="0"/>
              </a:rPr>
              <a:t>Передвступний</a:t>
            </a:r>
            <a:r>
              <a:rPr lang="ru-RU" sz="40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 </a:t>
            </a:r>
            <a:r>
              <a:rPr lang="ru-RU" sz="4000" dirty="0" err="1" smtClean="0">
                <a:solidFill>
                  <a:srgbClr val="7030A0"/>
                </a:solidFill>
                <a:latin typeface="Monotype Corsiva" panose="03010101010201010101" pitchFamily="66" charset="0"/>
              </a:rPr>
              <a:t>договір</a:t>
            </a:r>
            <a:r>
              <a:rPr lang="ru-RU" sz="40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 про </a:t>
            </a:r>
            <a:r>
              <a:rPr lang="ru-RU" sz="4000" dirty="0" err="1" smtClean="0">
                <a:solidFill>
                  <a:srgbClr val="7030A0"/>
                </a:solidFill>
                <a:latin typeface="Monotype Corsiva" panose="03010101010201010101" pitchFamily="66" charset="0"/>
              </a:rPr>
              <a:t>Злуку</a:t>
            </a:r>
            <a:r>
              <a:rPr lang="ru-RU" sz="40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 </a:t>
            </a:r>
            <a:r>
              <a:rPr lang="ru-RU" sz="4000" dirty="0" err="1" smtClean="0">
                <a:solidFill>
                  <a:srgbClr val="7030A0"/>
                </a:solidFill>
                <a:latin typeface="Monotype Corsiva" panose="03010101010201010101" pitchFamily="66" charset="0"/>
              </a:rPr>
              <a:t>українських</a:t>
            </a:r>
            <a:r>
              <a:rPr lang="ru-RU" sz="40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 земель.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5710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19872" y="476672"/>
            <a:ext cx="5571728" cy="5603453"/>
          </a:xfrm>
        </p:spPr>
        <p:txBody>
          <a:bodyPr>
            <a:normAutofit lnSpcReduction="10000"/>
          </a:bodyPr>
          <a:lstStyle/>
          <a:p>
            <a:r>
              <a:rPr lang="uk-UA" dirty="0">
                <a:solidFill>
                  <a:srgbClr val="7030A0"/>
                </a:solidFill>
                <a:latin typeface="Monotype Corsiva" pitchFamily="66" charset="0"/>
              </a:rPr>
              <a:t>3 січня 1919 року Національна Рада УНР у місті Станіславі (Івано-Франківськ) схвалила закон про об’єднання Західноукраїнської Народної Республіки з Наддніпрянською Українською Народною Республікою в Народну </a:t>
            </a:r>
            <a:r>
              <a:rPr lang="uk-UA" dirty="0" smtClean="0">
                <a:solidFill>
                  <a:srgbClr val="7030A0"/>
                </a:solidFill>
                <a:latin typeface="Monotype Corsiva" pitchFamily="66" charset="0"/>
              </a:rPr>
              <a:t>Республіку</a:t>
            </a:r>
            <a:r>
              <a:rPr lang="en-US" dirty="0" smtClean="0">
                <a:solidFill>
                  <a:srgbClr val="7030A0"/>
                </a:solidFill>
                <a:latin typeface="Monotype Corsiva" pitchFamily="66" charset="0"/>
              </a:rPr>
              <a:t>. </a:t>
            </a:r>
            <a:r>
              <a:rPr lang="ru-RU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21 </a:t>
            </a:r>
            <a:r>
              <a:rPr lang="ru-RU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січня</a:t>
            </a:r>
            <a:r>
              <a:rPr lang="ru-RU" dirty="0">
                <a:solidFill>
                  <a:srgbClr val="7030A0"/>
                </a:solidFill>
                <a:latin typeface="Monotype Corsiva" panose="03010101010201010101" pitchFamily="66" charset="0"/>
              </a:rPr>
              <a:t> 1919 р. в </a:t>
            </a:r>
            <a:r>
              <a:rPr lang="ru-RU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Хусті</a:t>
            </a:r>
            <a:r>
              <a:rPr lang="ru-RU" dirty="0">
                <a:solidFill>
                  <a:srgbClr val="7030A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Всенародні</a:t>
            </a:r>
            <a:r>
              <a:rPr lang="ru-RU" dirty="0">
                <a:solidFill>
                  <a:srgbClr val="7030A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збори</a:t>
            </a:r>
            <a:r>
              <a:rPr lang="ru-RU" dirty="0">
                <a:solidFill>
                  <a:srgbClr val="7030A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ухвалили</a:t>
            </a:r>
            <a:r>
              <a:rPr lang="ru-RU" dirty="0">
                <a:solidFill>
                  <a:srgbClr val="7030A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приєднати</a:t>
            </a:r>
            <a:r>
              <a:rPr lang="ru-RU" dirty="0">
                <a:solidFill>
                  <a:srgbClr val="7030A0"/>
                </a:solidFill>
                <a:latin typeface="Monotype Corsiva" panose="03010101010201010101" pitchFamily="66" charset="0"/>
              </a:rPr>
              <a:t> </a:t>
            </a:r>
            <a:r>
              <a:rPr lang="ru-RU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до</a:t>
            </a:r>
            <a:r>
              <a:rPr lang="en-US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 </a:t>
            </a:r>
            <a:r>
              <a:rPr lang="uk-UA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УНР Закарпаття.</a:t>
            </a:r>
            <a:endParaRPr lang="ru-RU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 descr="3 ÑÑÑÐ½Ñ 1919 Ñ. â Ð£ÑÐ²Ð°Ð»Ð° Ð£ÐºÑÐ°ÑÐ½ÑÑÐºÐ¾Ñ ÐÐ°ÑÑÐ¾Ð½Ð°Ð»ÑÐ½Ð¾Ñ Ð Ð°Ð´Ð¸ Ð¿ÑÐ¾ Ð·Ð»ÑÐºÑ ÐÐÐ  Ð· Ð£ÐÐ 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2813050" cy="53285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3189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79512" y="5805264"/>
            <a:ext cx="8458200" cy="914400"/>
          </a:xfrm>
        </p:spPr>
        <p:txBody>
          <a:bodyPr/>
          <a:lstStyle/>
          <a:p>
            <a:r>
              <a:rPr lang="uk-UA" dirty="0" smtClean="0">
                <a:latin typeface="Monotype Corsiva" pitchFamily="66" charset="0"/>
              </a:rPr>
              <a:t>             </a:t>
            </a:r>
            <a:r>
              <a:rPr lang="uk-UA" dirty="0" smtClean="0">
                <a:solidFill>
                  <a:schemeClr val="tx1"/>
                </a:solidFill>
                <a:latin typeface="Monotype Corsiva" pitchFamily="66" charset="0"/>
              </a:rPr>
              <a:t>Територія УНР після </a:t>
            </a:r>
            <a:r>
              <a:rPr lang="uk-UA" dirty="0" err="1">
                <a:solidFill>
                  <a:schemeClr val="tx1"/>
                </a:solidFill>
                <a:latin typeface="Monotype Corsiva" pitchFamily="66" charset="0"/>
              </a:rPr>
              <a:t>А</a:t>
            </a:r>
            <a:r>
              <a:rPr lang="uk-UA" dirty="0" err="1" smtClean="0">
                <a:solidFill>
                  <a:schemeClr val="tx1"/>
                </a:solidFill>
                <a:latin typeface="Monotype Corsiva" pitchFamily="66" charset="0"/>
              </a:rPr>
              <a:t>кта</a:t>
            </a:r>
            <a:r>
              <a:rPr lang="uk-UA" dirty="0" smtClean="0">
                <a:solidFill>
                  <a:schemeClr val="tx1"/>
                </a:solidFill>
                <a:latin typeface="Monotype Corsiva" pitchFamily="66" charset="0"/>
              </a:rPr>
              <a:t> злуки.</a:t>
            </a:r>
          </a:p>
          <a:p>
            <a:r>
              <a:rPr lang="uk-UA" dirty="0" smtClean="0">
                <a:solidFill>
                  <a:schemeClr val="tx1"/>
                </a:solidFill>
                <a:latin typeface="Monotype Corsiva" pitchFamily="66" charset="0"/>
              </a:rPr>
              <a:t>Голова </a:t>
            </a:r>
            <a:r>
              <a:rPr lang="uk-UA" dirty="0" err="1" smtClean="0">
                <a:solidFill>
                  <a:schemeClr val="tx1"/>
                </a:solidFill>
                <a:latin typeface="Monotype Corsiva" pitchFamily="66" charset="0"/>
              </a:rPr>
              <a:t>Директоріі</a:t>
            </a:r>
            <a:r>
              <a:rPr lang="uk-UA" dirty="0" smtClean="0">
                <a:solidFill>
                  <a:schemeClr val="tx1"/>
                </a:solidFill>
                <a:latin typeface="Monotype Corsiva" pitchFamily="66" charset="0"/>
              </a:rPr>
              <a:t> УНР   В. Винниченко</a:t>
            </a:r>
            <a:endParaRPr lang="ru-RU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158" y="116185"/>
            <a:ext cx="8743322" cy="533280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8632" y="4028384"/>
            <a:ext cx="2865368" cy="281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436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16632"/>
            <a:ext cx="8686800" cy="1178768"/>
          </a:xfrm>
        </p:spPr>
        <p:txBody>
          <a:bodyPr>
            <a:normAutofit fontScale="90000"/>
          </a:bodyPr>
          <a:lstStyle/>
          <a:p>
            <a:pPr lvl="0">
              <a:spcBef>
                <a:spcPts val="0"/>
              </a:spcBef>
            </a:pPr>
            <a:r>
              <a:rPr lang="ru-RU" sz="2800" cap="none" dirty="0" err="1">
                <a:solidFill>
                  <a:srgbClr val="94B6D2">
                    <a:lumMod val="50000"/>
                  </a:srgbClr>
                </a:solidFill>
                <a:effectLst>
                  <a:glow rad="228600">
                    <a:srgbClr val="94B6D2">
                      <a:satMod val="175000"/>
                      <a:alpha val="40000"/>
                    </a:srgbClr>
                  </a:glow>
                </a:effectLst>
                <a:latin typeface="Monotype Corsiva" pitchFamily="66" charset="0"/>
                <a:ea typeface="+mn-ea"/>
                <a:cs typeface="+mn-cs"/>
              </a:rPr>
              <a:t>Проголошення</a:t>
            </a:r>
            <a:r>
              <a:rPr lang="ru-RU" sz="2800" cap="none" dirty="0">
                <a:solidFill>
                  <a:srgbClr val="94B6D2">
                    <a:lumMod val="50000"/>
                  </a:srgbClr>
                </a:solidFill>
                <a:effectLst>
                  <a:glow rad="228600">
                    <a:srgbClr val="94B6D2">
                      <a:satMod val="175000"/>
                      <a:alpha val="40000"/>
                    </a:srgbClr>
                  </a:glow>
                </a:effectLst>
                <a:latin typeface="Monotype Corsiva" pitchFamily="66" charset="0"/>
                <a:ea typeface="+mn-ea"/>
                <a:cs typeface="+mn-cs"/>
              </a:rPr>
              <a:t> </a:t>
            </a:r>
            <a:r>
              <a:rPr lang="ru-RU" sz="2800" cap="none" dirty="0" err="1">
                <a:solidFill>
                  <a:srgbClr val="94B6D2">
                    <a:lumMod val="50000"/>
                  </a:srgbClr>
                </a:solidFill>
                <a:effectLst>
                  <a:glow rad="228600">
                    <a:srgbClr val="94B6D2">
                      <a:satMod val="175000"/>
                      <a:alpha val="40000"/>
                    </a:srgbClr>
                  </a:glow>
                </a:effectLst>
                <a:latin typeface="Monotype Corsiva" pitchFamily="66" charset="0"/>
                <a:ea typeface="+mn-ea"/>
                <a:cs typeface="+mn-cs"/>
              </a:rPr>
              <a:t>злуки</a:t>
            </a:r>
            <a:r>
              <a:rPr lang="ru-RU" sz="2800" cap="none" dirty="0">
                <a:solidFill>
                  <a:srgbClr val="94B6D2">
                    <a:lumMod val="50000"/>
                  </a:srgbClr>
                </a:solidFill>
                <a:effectLst>
                  <a:glow rad="228600">
                    <a:srgbClr val="94B6D2">
                      <a:satMod val="175000"/>
                      <a:alpha val="40000"/>
                    </a:srgbClr>
                  </a:glow>
                </a:effectLst>
                <a:latin typeface="Monotype Corsiva" pitchFamily="66" charset="0"/>
                <a:ea typeface="+mn-ea"/>
                <a:cs typeface="+mn-cs"/>
              </a:rPr>
              <a:t> </a:t>
            </a:r>
            <a:r>
              <a:rPr lang="ru-RU" sz="2800" cap="none" dirty="0" err="1">
                <a:solidFill>
                  <a:srgbClr val="94B6D2">
                    <a:lumMod val="50000"/>
                  </a:srgbClr>
                </a:solidFill>
                <a:effectLst>
                  <a:glow rad="228600">
                    <a:srgbClr val="94B6D2">
                      <a:satMod val="175000"/>
                      <a:alpha val="40000"/>
                    </a:srgbClr>
                  </a:glow>
                </a:effectLst>
                <a:latin typeface="Monotype Corsiva" pitchFamily="66" charset="0"/>
                <a:ea typeface="+mn-ea"/>
                <a:cs typeface="+mn-cs"/>
              </a:rPr>
              <a:t>було</a:t>
            </a:r>
            <a:r>
              <a:rPr lang="ru-RU" sz="2800" cap="none" dirty="0">
                <a:solidFill>
                  <a:srgbClr val="94B6D2">
                    <a:lumMod val="50000"/>
                  </a:srgbClr>
                </a:solidFill>
                <a:effectLst>
                  <a:glow rad="228600">
                    <a:srgbClr val="94B6D2">
                      <a:satMod val="175000"/>
                      <a:alpha val="40000"/>
                    </a:srgbClr>
                  </a:glow>
                </a:effectLst>
                <a:latin typeface="Monotype Corsiva" pitchFamily="66" charset="0"/>
                <a:ea typeface="+mn-ea"/>
                <a:cs typeface="+mn-cs"/>
              </a:rPr>
              <a:t> </a:t>
            </a:r>
            <a:r>
              <a:rPr lang="ru-RU" sz="2800" cap="none" dirty="0" err="1">
                <a:solidFill>
                  <a:srgbClr val="94B6D2">
                    <a:lumMod val="50000"/>
                  </a:srgbClr>
                </a:solidFill>
                <a:effectLst>
                  <a:glow rad="228600">
                    <a:srgbClr val="94B6D2">
                      <a:satMod val="175000"/>
                      <a:alpha val="40000"/>
                    </a:srgbClr>
                  </a:glow>
                </a:effectLst>
                <a:latin typeface="Monotype Corsiva" pitchFamily="66" charset="0"/>
                <a:ea typeface="+mn-ea"/>
                <a:cs typeface="+mn-cs"/>
              </a:rPr>
              <a:t>призначено</a:t>
            </a:r>
            <a:r>
              <a:rPr lang="ru-RU" sz="2800" cap="none" dirty="0">
                <a:solidFill>
                  <a:srgbClr val="94B6D2">
                    <a:lumMod val="50000"/>
                  </a:srgbClr>
                </a:solidFill>
                <a:effectLst>
                  <a:glow rad="228600">
                    <a:srgbClr val="94B6D2">
                      <a:satMod val="175000"/>
                      <a:alpha val="40000"/>
                    </a:srgbClr>
                  </a:glow>
                </a:effectLst>
                <a:latin typeface="Monotype Corsiva" pitchFamily="66" charset="0"/>
                <a:ea typeface="+mn-ea"/>
                <a:cs typeface="+mn-cs"/>
              </a:rPr>
              <a:t> на 12:00 годину 22 </a:t>
            </a:r>
            <a:r>
              <a:rPr lang="ru-RU" sz="2800" cap="none" dirty="0" err="1">
                <a:solidFill>
                  <a:srgbClr val="94B6D2">
                    <a:lumMod val="50000"/>
                  </a:srgbClr>
                </a:solidFill>
                <a:effectLst>
                  <a:glow rad="228600">
                    <a:srgbClr val="94B6D2">
                      <a:satMod val="175000"/>
                      <a:alpha val="40000"/>
                    </a:srgbClr>
                  </a:glow>
                </a:effectLst>
                <a:latin typeface="Monotype Corsiva" pitchFamily="66" charset="0"/>
                <a:ea typeface="+mn-ea"/>
                <a:cs typeface="+mn-cs"/>
              </a:rPr>
              <a:t>січня</a:t>
            </a:r>
            <a:r>
              <a:rPr lang="ru-RU" sz="2800" cap="none" dirty="0">
                <a:solidFill>
                  <a:srgbClr val="94B6D2">
                    <a:lumMod val="50000"/>
                  </a:srgbClr>
                </a:solidFill>
                <a:effectLst>
                  <a:glow rad="228600">
                    <a:srgbClr val="94B6D2">
                      <a:satMod val="175000"/>
                      <a:alpha val="40000"/>
                    </a:srgbClr>
                  </a:glow>
                </a:effectLst>
                <a:latin typeface="Monotype Corsiva" pitchFamily="66" charset="0"/>
                <a:ea typeface="+mn-ea"/>
                <a:cs typeface="+mn-cs"/>
              </a:rPr>
              <a:t> 1919 року, </a:t>
            </a:r>
            <a:r>
              <a:rPr lang="ru-RU" sz="2800" cap="none" dirty="0" err="1">
                <a:solidFill>
                  <a:srgbClr val="94B6D2">
                    <a:lumMod val="50000"/>
                  </a:srgbClr>
                </a:solidFill>
                <a:effectLst>
                  <a:glow rad="228600">
                    <a:srgbClr val="94B6D2">
                      <a:satMod val="175000"/>
                      <a:alpha val="40000"/>
                    </a:srgbClr>
                  </a:glow>
                </a:effectLst>
                <a:latin typeface="Monotype Corsiva" pitchFamily="66" charset="0"/>
                <a:ea typeface="+mn-ea"/>
                <a:cs typeface="+mn-cs"/>
              </a:rPr>
              <a:t>тобто</a:t>
            </a:r>
            <a:r>
              <a:rPr lang="ru-RU" sz="2800" cap="none" dirty="0">
                <a:solidFill>
                  <a:srgbClr val="94B6D2">
                    <a:lumMod val="50000"/>
                  </a:srgbClr>
                </a:solidFill>
                <a:effectLst>
                  <a:glow rad="228600">
                    <a:srgbClr val="94B6D2">
                      <a:satMod val="175000"/>
                      <a:alpha val="40000"/>
                    </a:srgbClr>
                  </a:glow>
                </a:effectLst>
                <a:latin typeface="Monotype Corsiva" pitchFamily="66" charset="0"/>
                <a:ea typeface="+mn-ea"/>
                <a:cs typeface="+mn-cs"/>
              </a:rPr>
              <a:t> першу </a:t>
            </a:r>
            <a:r>
              <a:rPr lang="ru-RU" sz="2800" cap="none" dirty="0" err="1">
                <a:solidFill>
                  <a:srgbClr val="94B6D2">
                    <a:lumMod val="50000"/>
                  </a:srgbClr>
                </a:solidFill>
                <a:effectLst>
                  <a:glow rad="228600">
                    <a:srgbClr val="94B6D2">
                      <a:satMod val="175000"/>
                      <a:alpha val="40000"/>
                    </a:srgbClr>
                  </a:glow>
                </a:effectLst>
                <a:latin typeface="Monotype Corsiva" pitchFamily="66" charset="0"/>
                <a:ea typeface="+mn-ea"/>
                <a:cs typeface="+mn-cs"/>
              </a:rPr>
              <a:t>річницю</a:t>
            </a:r>
            <a:r>
              <a:rPr lang="ru-RU" sz="2800" cap="none" dirty="0">
                <a:solidFill>
                  <a:srgbClr val="94B6D2">
                    <a:lumMod val="50000"/>
                  </a:srgbClr>
                </a:solidFill>
                <a:effectLst>
                  <a:glow rad="228600">
                    <a:srgbClr val="94B6D2">
                      <a:satMod val="175000"/>
                      <a:alpha val="40000"/>
                    </a:srgbClr>
                  </a:glow>
                </a:effectLst>
                <a:latin typeface="Monotype Corsiva" pitchFamily="66" charset="0"/>
                <a:ea typeface="+mn-ea"/>
                <a:cs typeface="+mn-cs"/>
              </a:rPr>
              <a:t> </a:t>
            </a:r>
            <a:r>
              <a:rPr lang="ru-RU" sz="2800" cap="none" dirty="0" err="1">
                <a:solidFill>
                  <a:srgbClr val="94B6D2">
                    <a:lumMod val="50000"/>
                  </a:srgbClr>
                </a:solidFill>
                <a:effectLst>
                  <a:glow rad="228600">
                    <a:srgbClr val="94B6D2">
                      <a:satMod val="175000"/>
                      <a:alpha val="40000"/>
                    </a:srgbClr>
                  </a:glow>
                </a:effectLst>
                <a:latin typeface="Monotype Corsiva" pitchFamily="66" charset="0"/>
                <a:ea typeface="+mn-ea"/>
                <a:cs typeface="+mn-cs"/>
              </a:rPr>
              <a:t>проголошення</a:t>
            </a:r>
            <a:r>
              <a:rPr lang="ru-RU" sz="2800" cap="none" dirty="0">
                <a:solidFill>
                  <a:srgbClr val="94B6D2">
                    <a:lumMod val="50000"/>
                  </a:srgbClr>
                </a:solidFill>
                <a:effectLst>
                  <a:glow rad="228600">
                    <a:srgbClr val="94B6D2">
                      <a:satMod val="175000"/>
                      <a:alpha val="40000"/>
                    </a:srgbClr>
                  </a:glow>
                </a:effectLst>
                <a:latin typeface="Monotype Corsiva" pitchFamily="66" charset="0"/>
                <a:ea typeface="+mn-ea"/>
                <a:cs typeface="+mn-cs"/>
              </a:rPr>
              <a:t> четвертого </a:t>
            </a:r>
            <a:r>
              <a:rPr lang="ru-RU" sz="2800" cap="none" dirty="0" err="1">
                <a:solidFill>
                  <a:srgbClr val="94B6D2">
                    <a:lumMod val="50000"/>
                  </a:srgbClr>
                </a:solidFill>
                <a:effectLst>
                  <a:glow rad="228600">
                    <a:srgbClr val="94B6D2">
                      <a:satMod val="175000"/>
                      <a:alpha val="40000"/>
                    </a:srgbClr>
                  </a:glow>
                </a:effectLst>
                <a:latin typeface="Monotype Corsiva" pitchFamily="66" charset="0"/>
                <a:ea typeface="+mn-ea"/>
                <a:cs typeface="+mn-cs"/>
              </a:rPr>
              <a:t>універсалу</a:t>
            </a:r>
            <a:r>
              <a:rPr lang="ru-RU" sz="2800" cap="none" dirty="0">
                <a:solidFill>
                  <a:srgbClr val="94B6D2">
                    <a:lumMod val="50000"/>
                  </a:srgbClr>
                </a:solidFill>
                <a:effectLst>
                  <a:glow rad="228600">
                    <a:srgbClr val="94B6D2">
                      <a:satMod val="175000"/>
                      <a:alpha val="40000"/>
                    </a:srgbClr>
                  </a:glow>
                </a:effectLst>
                <a:latin typeface="Monotype Corsiva" pitchFamily="66" charset="0"/>
                <a:ea typeface="+mn-ea"/>
                <a:cs typeface="+mn-cs"/>
              </a:rPr>
              <a:t> про </a:t>
            </a:r>
            <a:r>
              <a:rPr lang="ru-RU" sz="2800" cap="none" dirty="0" err="1">
                <a:solidFill>
                  <a:srgbClr val="94B6D2">
                    <a:lumMod val="50000"/>
                  </a:srgbClr>
                </a:solidFill>
                <a:effectLst>
                  <a:glow rad="228600">
                    <a:srgbClr val="94B6D2">
                      <a:satMod val="175000"/>
                      <a:alpha val="40000"/>
                    </a:srgbClr>
                  </a:glow>
                </a:effectLst>
                <a:latin typeface="Monotype Corsiva" pitchFamily="66" charset="0"/>
                <a:ea typeface="+mn-ea"/>
                <a:cs typeface="+mn-cs"/>
              </a:rPr>
              <a:t>незалежність</a:t>
            </a:r>
            <a:r>
              <a:rPr lang="ru-RU" sz="2800" cap="none" dirty="0">
                <a:solidFill>
                  <a:srgbClr val="94B6D2">
                    <a:lumMod val="50000"/>
                  </a:srgbClr>
                </a:solidFill>
                <a:effectLst>
                  <a:glow rad="228600">
                    <a:srgbClr val="94B6D2">
                      <a:satMod val="175000"/>
                      <a:alpha val="40000"/>
                    </a:srgbClr>
                  </a:glow>
                </a:effectLst>
                <a:latin typeface="Monotype Corsiva" pitchFamily="66" charset="0"/>
                <a:ea typeface="+mn-ea"/>
                <a:cs typeface="+mn-cs"/>
              </a:rPr>
              <a:t> УНР.</a:t>
            </a:r>
          </a:p>
        </p:txBody>
      </p:sp>
      <p:pic>
        <p:nvPicPr>
          <p:cNvPr id="4" name="Объект 3" descr="https://hisimg.pravda.com/images/doc/0/3/034ddc6-50796994-2097410123638302-1003639041377173504-n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412598"/>
            <a:ext cx="3528392" cy="475252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hisimg.pravda.com/images/doc/1/7/170f9ae-50401069-2097410163638298-7953960625359552512-n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39207"/>
            <a:ext cx="3528393" cy="48245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13538123"/>
      </p:ext>
    </p:extLst>
  </p:cSld>
  <p:clrMapOvr>
    <a:masterClrMapping/>
  </p:clrMapOvr>
  <p:transition spd="slow">
    <p:newsflash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83560" y="260648"/>
            <a:ext cx="396044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Присутніх привітав голова Директорії Володимир Винниченко, а професор Федір Швець виголосив текст Універсалу Соборності. Після цього архієпископ </a:t>
            </a:r>
            <a:r>
              <a:rPr lang="uk-UA" sz="2000" dirty="0" err="1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Агапіт</a:t>
            </a:r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 відслужив з духовенством молебень у намірах українського народу й Української держави. </a:t>
            </a:r>
          </a:p>
        </p:txBody>
      </p:sp>
      <p:pic>
        <p:nvPicPr>
          <p:cNvPr id="4" name="Рисунок 3" descr="https://hisimg.pravda.com/images/doc/9/5/9530903-26870627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37" y="0"/>
            <a:ext cx="5115027" cy="470912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86294" y="5085184"/>
            <a:ext cx="46085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Monotype Corsiva" panose="03010101010201010101" pitchFamily="66" charset="0"/>
                <a:ea typeface="Calibri"/>
              </a:rPr>
              <a:t>Федір </a:t>
            </a:r>
            <a:r>
              <a:rPr lang="ru-RU" sz="3600" b="1" dirty="0" err="1">
                <a:latin typeface="Monotype Corsiva" panose="03010101010201010101" pitchFamily="66" charset="0"/>
                <a:ea typeface="Calibri"/>
              </a:rPr>
              <a:t>Швець</a:t>
            </a:r>
            <a:r>
              <a:rPr lang="ru-RU" sz="3600" b="1" dirty="0">
                <a:latin typeface="Monotype Corsiva" panose="03010101010201010101" pitchFamily="66" charset="0"/>
                <a:ea typeface="Calibri"/>
              </a:rPr>
              <a:t> </a:t>
            </a:r>
            <a:r>
              <a:rPr lang="ru-RU" sz="3600" b="1" dirty="0" err="1">
                <a:latin typeface="Monotype Corsiva" panose="03010101010201010101" pitchFamily="66" charset="0"/>
                <a:ea typeface="Calibri"/>
              </a:rPr>
              <a:t>зачитує</a:t>
            </a:r>
            <a:r>
              <a:rPr lang="ru-RU" sz="3600" b="1" dirty="0">
                <a:latin typeface="Monotype Corsiva" panose="03010101010201010101" pitchFamily="66" charset="0"/>
                <a:ea typeface="Calibri"/>
              </a:rPr>
              <a:t> Акт </a:t>
            </a:r>
            <a:r>
              <a:rPr lang="ru-RU" sz="3600" b="1" dirty="0" err="1">
                <a:latin typeface="Monotype Corsiva" panose="03010101010201010101" pitchFamily="66" charset="0"/>
                <a:ea typeface="Calibri"/>
              </a:rPr>
              <a:t>Злуки</a:t>
            </a:r>
            <a:r>
              <a:rPr lang="ru-RU" sz="3600" b="1" dirty="0">
                <a:latin typeface="Monotype Corsiva" panose="03010101010201010101" pitchFamily="66" charset="0"/>
                <a:ea typeface="Calibri"/>
              </a:rPr>
              <a:t>.</a:t>
            </a:r>
            <a:endParaRPr lang="ru-RU" sz="3600" dirty="0"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60000"/>
    </mc:Choice>
    <mc:Fallback xmlns="">
      <p:transition advTm="6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hisimg.pravda.com/images/doc/1/6/163ef7c-22-moleben--z-nahoddy-sobornosti.01.1919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60648"/>
            <a:ext cx="7416824" cy="500433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1115616" y="5517232"/>
            <a:ext cx="69847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>
                <a:latin typeface="Monotype Corsiva" pitchFamily="66" charset="0"/>
              </a:rPr>
              <a:t>Молебень</a:t>
            </a:r>
            <a:r>
              <a:rPr lang="ru-RU" dirty="0">
                <a:latin typeface="Monotype Corsiva" pitchFamily="66" charset="0"/>
              </a:rPr>
              <a:t> на </a:t>
            </a:r>
            <a:r>
              <a:rPr lang="ru-RU" dirty="0" err="1">
                <a:latin typeface="Monotype Corsiva" pitchFamily="66" charset="0"/>
              </a:rPr>
              <a:t>Софійській</a:t>
            </a:r>
            <a:r>
              <a:rPr lang="ru-RU" dirty="0">
                <a:latin typeface="Monotype Corsiva" pitchFamily="66" charset="0"/>
              </a:rPr>
              <a:t> </a:t>
            </a:r>
            <a:r>
              <a:rPr lang="ru-RU" dirty="0" err="1">
                <a:latin typeface="Monotype Corsiva" pitchFamily="66" charset="0"/>
              </a:rPr>
              <a:t>площі</a:t>
            </a:r>
            <a:r>
              <a:rPr lang="ru-RU" dirty="0">
                <a:latin typeface="Monotype Corsiva" pitchFamily="66" charset="0"/>
              </a:rPr>
              <a:t> з </a:t>
            </a:r>
            <a:r>
              <a:rPr lang="ru-RU" dirty="0" err="1">
                <a:latin typeface="Monotype Corsiva" pitchFamily="66" charset="0"/>
              </a:rPr>
              <a:t>нагоди</a:t>
            </a:r>
            <a:r>
              <a:rPr lang="ru-RU" dirty="0">
                <a:latin typeface="Monotype Corsiva" pitchFamily="66" charset="0"/>
              </a:rPr>
              <a:t> </a:t>
            </a:r>
            <a:r>
              <a:rPr lang="ru-RU" dirty="0" err="1">
                <a:latin typeface="Monotype Corsiva" pitchFamily="66" charset="0"/>
              </a:rPr>
              <a:t>проголошення</a:t>
            </a:r>
            <a:r>
              <a:rPr lang="ru-RU" dirty="0">
                <a:latin typeface="Monotype Corsiva" pitchFamily="66" charset="0"/>
              </a:rPr>
              <a:t> Акту </a:t>
            </a:r>
            <a:r>
              <a:rPr lang="ru-RU" dirty="0" err="1">
                <a:latin typeface="Monotype Corsiva" pitchFamily="66" charset="0"/>
              </a:rPr>
              <a:t>злуки</a:t>
            </a:r>
            <a:r>
              <a:rPr lang="ru-RU" dirty="0">
                <a:latin typeface="Monotype Corsiva" pitchFamily="66" charset="0"/>
              </a:rPr>
              <a:t>. В </a:t>
            </a:r>
            <a:r>
              <a:rPr lang="ru-RU" dirty="0" err="1">
                <a:latin typeface="Monotype Corsiva" pitchFamily="66" charset="0"/>
              </a:rPr>
              <a:t>центрі</a:t>
            </a:r>
            <a:r>
              <a:rPr lang="ru-RU" dirty="0">
                <a:latin typeface="Monotype Corsiva" pitchFamily="66" charset="0"/>
              </a:rPr>
              <a:t> – Симон Петлюра, </a:t>
            </a:r>
            <a:r>
              <a:rPr lang="ru-RU" dirty="0" err="1">
                <a:latin typeface="Monotype Corsiva" pitchFamily="66" charset="0"/>
              </a:rPr>
              <a:t>ліворуч</a:t>
            </a:r>
            <a:r>
              <a:rPr lang="ru-RU" dirty="0">
                <a:latin typeface="Monotype Corsiva" pitchFamily="66" charset="0"/>
              </a:rPr>
              <a:t> </a:t>
            </a:r>
            <a:r>
              <a:rPr lang="ru-RU" dirty="0" err="1">
                <a:latin typeface="Monotype Corsiva" pitchFamily="66" charset="0"/>
              </a:rPr>
              <a:t>від</a:t>
            </a:r>
            <a:r>
              <a:rPr lang="ru-RU" dirty="0">
                <a:latin typeface="Monotype Corsiva" pitchFamily="66" charset="0"/>
              </a:rPr>
              <a:t> </a:t>
            </a:r>
            <a:r>
              <a:rPr lang="ru-RU" dirty="0" err="1">
                <a:latin typeface="Monotype Corsiva" pitchFamily="66" charset="0"/>
              </a:rPr>
              <a:t>нього</a:t>
            </a:r>
            <a:r>
              <a:rPr lang="ru-RU" dirty="0">
                <a:latin typeface="Monotype Corsiva" pitchFamily="66" charset="0"/>
              </a:rPr>
              <a:t> – </a:t>
            </a:r>
            <a:r>
              <a:rPr lang="ru-RU" dirty="0" err="1">
                <a:latin typeface="Monotype Corsiva" pitchFamily="66" charset="0"/>
              </a:rPr>
              <a:t>Володимир</a:t>
            </a:r>
            <a:r>
              <a:rPr lang="ru-RU" dirty="0">
                <a:latin typeface="Monotype Corsiva" pitchFamily="66" charset="0"/>
              </a:rPr>
              <a:t> Винниченко, </a:t>
            </a:r>
            <a:r>
              <a:rPr lang="ru-RU" dirty="0" err="1">
                <a:latin typeface="Monotype Corsiva" pitchFamily="66" charset="0"/>
              </a:rPr>
              <a:t>праворуч</a:t>
            </a:r>
            <a:r>
              <a:rPr lang="ru-RU" dirty="0">
                <a:latin typeface="Monotype Corsiva" pitchFamily="66" charset="0"/>
              </a:rPr>
              <a:t> – </a:t>
            </a:r>
            <a:r>
              <a:rPr lang="ru-RU" dirty="0" err="1">
                <a:latin typeface="Monotype Corsiva" pitchFamily="66" charset="0"/>
              </a:rPr>
              <a:t>Володимир</a:t>
            </a:r>
            <a:r>
              <a:rPr lang="ru-RU" dirty="0">
                <a:latin typeface="Monotype Corsiva" pitchFamily="66" charset="0"/>
              </a:rPr>
              <a:t> </a:t>
            </a:r>
            <a:r>
              <a:rPr lang="ru-RU" dirty="0" err="1">
                <a:latin typeface="Monotype Corsiva" pitchFamily="66" charset="0"/>
              </a:rPr>
              <a:t>Чехівський</a:t>
            </a:r>
            <a:r>
              <a:rPr lang="ru-RU" dirty="0">
                <a:latin typeface="Monotype Corsiva" pitchFamily="66" charset="0"/>
              </a:rPr>
              <a:t> (</a:t>
            </a:r>
            <a:r>
              <a:rPr lang="ru-RU" dirty="0" err="1">
                <a:latin typeface="Monotype Corsiva" pitchFamily="66" charset="0"/>
              </a:rPr>
              <a:t>ймовірно</a:t>
            </a:r>
            <a:r>
              <a:rPr lang="ru-RU" dirty="0">
                <a:latin typeface="Monotype Corsiva" pitchFamily="66" charset="0"/>
              </a:rPr>
              <a:t>). В </a:t>
            </a:r>
            <a:r>
              <a:rPr lang="ru-RU" dirty="0" err="1">
                <a:latin typeface="Monotype Corsiva" pitchFamily="66" charset="0"/>
              </a:rPr>
              <a:t>шоломі</a:t>
            </a:r>
            <a:r>
              <a:rPr lang="ru-RU" dirty="0">
                <a:latin typeface="Monotype Corsiva" pitchFamily="66" charset="0"/>
              </a:rPr>
              <a:t> – </a:t>
            </a:r>
            <a:r>
              <a:rPr lang="ru-RU" dirty="0" err="1">
                <a:latin typeface="Monotype Corsiva" pitchFamily="66" charset="0"/>
              </a:rPr>
              <a:t>Євген</a:t>
            </a:r>
            <a:r>
              <a:rPr lang="ru-RU" dirty="0">
                <a:latin typeface="Monotype Corsiva" pitchFamily="66" charset="0"/>
              </a:rPr>
              <a:t> </a:t>
            </a:r>
            <a:r>
              <a:rPr lang="ru-RU" dirty="0" err="1">
                <a:latin typeface="Monotype Corsiva" pitchFamily="66" charset="0"/>
              </a:rPr>
              <a:t>Коновалець</a:t>
            </a:r>
            <a:r>
              <a:rPr lang="ru-RU" dirty="0">
                <a:latin typeface="Monotype Corsiva" pitchFamily="66" charset="0"/>
              </a:rPr>
              <a:t>. </a:t>
            </a:r>
            <a:r>
              <a:rPr lang="ru-RU" dirty="0" err="1">
                <a:latin typeface="Monotype Corsiva" pitchFamily="66" charset="0"/>
              </a:rPr>
              <a:t>Вгорі</a:t>
            </a:r>
            <a:r>
              <a:rPr lang="ru-RU" dirty="0">
                <a:latin typeface="Monotype Corsiva" pitchFamily="66" charset="0"/>
              </a:rPr>
              <a:t> </a:t>
            </a:r>
            <a:r>
              <a:rPr lang="ru-RU" dirty="0" err="1">
                <a:latin typeface="Monotype Corsiva" pitchFamily="66" charset="0"/>
              </a:rPr>
              <a:t>праворуч</a:t>
            </a:r>
            <a:r>
              <a:rPr lang="ru-RU" dirty="0">
                <a:latin typeface="Monotype Corsiva" pitchFamily="66" charset="0"/>
              </a:rPr>
              <a:t> – </a:t>
            </a:r>
            <a:r>
              <a:rPr lang="ru-RU" dirty="0" err="1">
                <a:latin typeface="Monotype Corsiva" pitchFamily="66" charset="0"/>
              </a:rPr>
              <a:t>ймовірно</a:t>
            </a:r>
            <a:r>
              <a:rPr lang="ru-RU" dirty="0">
                <a:latin typeface="Monotype Corsiva" pitchFamily="66" charset="0"/>
              </a:rPr>
              <a:t> </a:t>
            </a:r>
            <a:r>
              <a:rPr lang="ru-RU" dirty="0" err="1">
                <a:latin typeface="Monotype Corsiva" pitchFamily="66" charset="0"/>
              </a:rPr>
              <a:t>Дмитро</a:t>
            </a:r>
            <a:r>
              <a:rPr lang="ru-RU" dirty="0">
                <a:latin typeface="Monotype Corsiva" pitchFamily="66" charset="0"/>
              </a:rPr>
              <a:t> </a:t>
            </a:r>
            <a:r>
              <a:rPr lang="ru-RU" dirty="0" err="1">
                <a:latin typeface="Monotype Corsiva" pitchFamily="66" charset="0"/>
              </a:rPr>
              <a:t>Вітовський</a:t>
            </a:r>
            <a:endParaRPr lang="ru-RU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3106145"/>
      </p:ext>
    </p:extLst>
  </p:cSld>
  <p:clrMapOvr>
    <a:masterClrMapping/>
  </p:clrMapOvr>
  <p:transition spd="slow">
    <p:newsflash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22 </a:t>
            </a:r>
            <a:r>
              <a:rPr lang="ru-RU" sz="2400" dirty="0" err="1">
                <a:solidFill>
                  <a:schemeClr val="accent1">
                    <a:lumMod val="5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січня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 </a:t>
            </a:r>
            <a:r>
              <a:rPr lang="ru-RU" sz="2400" dirty="0" err="1">
                <a:solidFill>
                  <a:schemeClr val="accent1">
                    <a:lumMod val="5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було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 </a:t>
            </a:r>
            <a:r>
              <a:rPr lang="ru-RU" sz="2400" dirty="0" err="1">
                <a:solidFill>
                  <a:schemeClr val="accent1">
                    <a:lumMod val="5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проголошено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 </a:t>
            </a:r>
            <a:r>
              <a:rPr lang="ru-RU" sz="2400" dirty="0" err="1">
                <a:solidFill>
                  <a:schemeClr val="accent1">
                    <a:lumMod val="5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всенародним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 і </a:t>
            </a:r>
            <a:r>
              <a:rPr lang="ru-RU" sz="2400" dirty="0" err="1">
                <a:solidFill>
                  <a:schemeClr val="accent1">
                    <a:lumMod val="5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державним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 святом. </a:t>
            </a:r>
            <a:r>
              <a:rPr lang="ru-RU" sz="2400" dirty="0" err="1">
                <a:solidFill>
                  <a:schemeClr val="accent1">
                    <a:lumMod val="5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Київ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 </a:t>
            </a:r>
            <a:r>
              <a:rPr lang="ru-RU" sz="2400" dirty="0" err="1">
                <a:solidFill>
                  <a:schemeClr val="accent1">
                    <a:lumMod val="5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був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 </a:t>
            </a:r>
            <a:r>
              <a:rPr lang="ru-RU" sz="2400" dirty="0" err="1">
                <a:solidFill>
                  <a:schemeClr val="accent1">
                    <a:lumMod val="5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прикрашений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 </a:t>
            </a:r>
            <a:r>
              <a:rPr lang="ru-RU" sz="2400" dirty="0" err="1">
                <a:solidFill>
                  <a:schemeClr val="accent1">
                    <a:lumMod val="5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національними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 </a:t>
            </a:r>
            <a:r>
              <a:rPr lang="ru-RU" sz="2400" dirty="0" err="1">
                <a:solidFill>
                  <a:schemeClr val="accent1">
                    <a:lumMod val="5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синьо-жовтими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 прапорами, гербами. </a:t>
            </a:r>
          </a:p>
          <a:p>
            <a:pPr algn="ctr"/>
            <a:endParaRPr lang="ru-RU" sz="2400" dirty="0" smtClean="0">
              <a:solidFill>
                <a:schemeClr val="accent1">
                  <a:lumMod val="50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Monotype Corsiva" pitchFamily="66" charset="0"/>
            </a:endParaRPr>
          </a:p>
          <a:p>
            <a:pPr algn="ctr"/>
            <a:endParaRPr lang="ru-RU" sz="2800" dirty="0" smtClean="0">
              <a:solidFill>
                <a:srgbClr val="7030A0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Monotype Corsiva" pitchFamily="66" charset="0"/>
            </a:endParaRPr>
          </a:p>
        </p:txBody>
      </p:sp>
      <p:pic>
        <p:nvPicPr>
          <p:cNvPr id="7172" name="Picture 4" descr="I:\худ лит\Проголошення Акту Злуки українських земель на Софійській площі в Києві. 22 січня 1919 р. Знято з дзвіниці Софійського собору, на горизонті видно ще не зруйнований більшовиками Михайлівський Золотоверхи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47290"/>
            <a:ext cx="9144000" cy="5087379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0" y="5934670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err="1" smtClean="0">
                <a:latin typeface="Monotype Corsiva" pitchFamily="66" charset="0"/>
              </a:rPr>
              <a:t>Проголошення</a:t>
            </a:r>
            <a:r>
              <a:rPr lang="ru-RU" sz="2400" dirty="0" smtClean="0">
                <a:latin typeface="Monotype Corsiva" pitchFamily="66" charset="0"/>
              </a:rPr>
              <a:t> Акту </a:t>
            </a:r>
            <a:r>
              <a:rPr lang="ru-RU" sz="2400" dirty="0" err="1" smtClean="0">
                <a:latin typeface="Monotype Corsiva" pitchFamily="66" charset="0"/>
              </a:rPr>
              <a:t>Злуки</a:t>
            </a:r>
            <a:r>
              <a:rPr lang="ru-RU" sz="2400" dirty="0" smtClean="0">
                <a:latin typeface="Monotype Corsiva" pitchFamily="66" charset="0"/>
              </a:rPr>
              <a:t> </a:t>
            </a:r>
            <a:r>
              <a:rPr lang="ru-RU" sz="2400" dirty="0" err="1" smtClean="0">
                <a:latin typeface="Monotype Corsiva" pitchFamily="66" charset="0"/>
              </a:rPr>
              <a:t>українських</a:t>
            </a:r>
            <a:r>
              <a:rPr lang="ru-RU" sz="2400" dirty="0" smtClean="0">
                <a:latin typeface="Monotype Corsiva" pitchFamily="66" charset="0"/>
              </a:rPr>
              <a:t> земель на </a:t>
            </a:r>
            <a:r>
              <a:rPr lang="ru-RU" sz="2400" dirty="0" err="1" smtClean="0">
                <a:latin typeface="Monotype Corsiva" pitchFamily="66" charset="0"/>
              </a:rPr>
              <a:t>Софійській</a:t>
            </a:r>
            <a:r>
              <a:rPr lang="ru-RU" sz="2400" dirty="0" smtClean="0">
                <a:latin typeface="Monotype Corsiva" pitchFamily="66" charset="0"/>
              </a:rPr>
              <a:t> </a:t>
            </a:r>
            <a:r>
              <a:rPr lang="ru-RU" sz="2400" dirty="0" err="1" smtClean="0">
                <a:latin typeface="Monotype Corsiva" pitchFamily="66" charset="0"/>
              </a:rPr>
              <a:t>площі</a:t>
            </a:r>
            <a:r>
              <a:rPr lang="ru-RU" sz="2400" dirty="0" smtClean="0">
                <a:latin typeface="Monotype Corsiva" pitchFamily="66" charset="0"/>
              </a:rPr>
              <a:t> в </a:t>
            </a:r>
            <a:r>
              <a:rPr lang="ru-RU" sz="2400" dirty="0" err="1" smtClean="0">
                <a:latin typeface="Monotype Corsiva" pitchFamily="66" charset="0"/>
              </a:rPr>
              <a:t>Києві</a:t>
            </a:r>
            <a:r>
              <a:rPr lang="ru-RU" sz="2400" dirty="0" smtClean="0">
                <a:latin typeface="Monotype Corsiva" pitchFamily="66" charset="0"/>
              </a:rPr>
              <a:t>. 22 </a:t>
            </a:r>
            <a:r>
              <a:rPr lang="ru-RU" sz="2400" dirty="0" err="1" smtClean="0">
                <a:latin typeface="Monotype Corsiva" pitchFamily="66" charset="0"/>
              </a:rPr>
              <a:t>січня</a:t>
            </a:r>
            <a:r>
              <a:rPr lang="ru-RU" sz="2400" dirty="0" smtClean="0">
                <a:latin typeface="Monotype Corsiva" pitchFamily="66" charset="0"/>
              </a:rPr>
              <a:t> 1919 р. </a:t>
            </a:r>
            <a:r>
              <a:rPr lang="ru-RU" sz="2400" dirty="0" err="1" smtClean="0">
                <a:latin typeface="Monotype Corsiva" pitchFamily="66" charset="0"/>
              </a:rPr>
              <a:t>Військовий</a:t>
            </a:r>
            <a:r>
              <a:rPr lang="ru-RU" sz="2400" dirty="0" smtClean="0">
                <a:latin typeface="Monotype Corsiva" pitchFamily="66" charset="0"/>
              </a:rPr>
              <a:t> парад.</a:t>
            </a:r>
            <a:endParaRPr lang="uk-UA" sz="2400" dirty="0">
              <a:latin typeface="Monotype Corsiva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5000"/>
    </mc:Choice>
    <mc:Fallback xmlns="">
      <p:transition advTm="3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27121" y="-1971600"/>
            <a:ext cx="9261857" cy="5760640"/>
          </a:xfrm>
        </p:spPr>
        <p:txBody>
          <a:bodyPr>
            <a:normAutofit/>
          </a:bodyPr>
          <a:lstStyle/>
          <a:p>
            <a:r>
              <a:rPr lang="uk-UA" sz="28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23 січня Акт </a:t>
            </a:r>
            <a:r>
              <a:rPr lang="uk-UA" sz="2800" dirty="0">
                <a:solidFill>
                  <a:srgbClr val="7030A0"/>
                </a:solidFill>
                <a:latin typeface="Monotype Corsiva" panose="03010101010201010101" pitchFamily="66" charset="0"/>
              </a:rPr>
              <a:t>злуки майже одностайно був ратифікований Трудовим конгресом України, </a:t>
            </a:r>
            <a:r>
              <a:rPr lang="ru-RU" sz="2800" dirty="0">
                <a:solidFill>
                  <a:srgbClr val="7030A0"/>
                </a:solidFill>
                <a:latin typeface="Monotype Corsiva" panose="03010101010201010101" pitchFamily="66" charset="0"/>
              </a:rPr>
              <a:t>ЗУНР </a:t>
            </a:r>
            <a:r>
              <a:rPr lang="ru-RU" sz="2800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було</a:t>
            </a:r>
            <a:r>
              <a:rPr lang="ru-RU" sz="2800" dirty="0">
                <a:solidFill>
                  <a:srgbClr val="7030A0"/>
                </a:solidFill>
                <a:latin typeface="Monotype Corsiva" panose="03010101010201010101" pitchFamily="66" charset="0"/>
              </a:rPr>
              <a:t> </a:t>
            </a:r>
            <a:r>
              <a:rPr lang="ru-RU" sz="2800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перейменовано</a:t>
            </a:r>
            <a:r>
              <a:rPr lang="ru-RU" sz="2800" dirty="0">
                <a:solidFill>
                  <a:srgbClr val="7030A0"/>
                </a:solidFill>
                <a:latin typeface="Monotype Corsiva" panose="03010101010201010101" pitchFamily="66" charset="0"/>
              </a:rPr>
              <a:t> в </a:t>
            </a:r>
            <a:r>
              <a:rPr lang="ru-RU" sz="2800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Західну</a:t>
            </a:r>
            <a:r>
              <a:rPr lang="ru-RU" sz="2800" dirty="0">
                <a:solidFill>
                  <a:srgbClr val="7030A0"/>
                </a:solidFill>
                <a:latin typeface="Monotype Corsiva" panose="03010101010201010101" pitchFamily="66" charset="0"/>
              </a:rPr>
              <a:t> область </a:t>
            </a:r>
            <a:r>
              <a:rPr lang="ru-RU" sz="2800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Української</a:t>
            </a:r>
            <a:r>
              <a:rPr lang="ru-RU" sz="2800" dirty="0">
                <a:solidFill>
                  <a:srgbClr val="7030A0"/>
                </a:solidFill>
                <a:latin typeface="Monotype Corsiva" panose="03010101010201010101" pitchFamily="66" charset="0"/>
              </a:rPr>
              <a:t> </a:t>
            </a:r>
            <a:r>
              <a:rPr lang="ru-RU" sz="2800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Народної</a:t>
            </a:r>
            <a:r>
              <a:rPr lang="ru-RU" sz="2800" dirty="0">
                <a:solidFill>
                  <a:srgbClr val="7030A0"/>
                </a:solidFill>
                <a:latin typeface="Monotype Corsiva" panose="03010101010201010101" pitchFamily="66" charset="0"/>
              </a:rPr>
              <a:t> </a:t>
            </a:r>
            <a:r>
              <a:rPr lang="ru-RU" sz="2800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Республіки</a:t>
            </a:r>
            <a:r>
              <a:rPr lang="ru-RU" sz="2800" dirty="0">
                <a:solidFill>
                  <a:srgbClr val="7030A0"/>
                </a:solidFill>
                <a:latin typeface="Monotype Corsiva" panose="03010101010201010101" pitchFamily="66" charset="0"/>
              </a:rPr>
              <a:t> (ЗОУНР).</a:t>
            </a:r>
            <a:r>
              <a:rPr lang="uk-UA" sz="2800" dirty="0">
                <a:solidFill>
                  <a:srgbClr val="7030A0"/>
                </a:solidFill>
                <a:latin typeface="Monotype Corsiva" panose="03010101010201010101" pitchFamily="66" charset="0"/>
              </a:rPr>
              <a:t> також прийнято Державний Герб УНР – Тризуб</a:t>
            </a:r>
            <a:r>
              <a:rPr lang="uk-UA" sz="28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.</a:t>
            </a:r>
            <a:r>
              <a:rPr lang="ru-RU" sz="2800" dirty="0">
                <a:solidFill>
                  <a:srgbClr val="7030A0"/>
                </a:solidFill>
                <a:latin typeface="Monotype Corsiva" panose="03010101010201010101" pitchFamily="66" charset="0"/>
              </a:rPr>
              <a:t> </a:t>
            </a:r>
            <a:r>
              <a:rPr lang="ru-RU" sz="2800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Злиття</a:t>
            </a:r>
            <a:r>
              <a:rPr lang="ru-RU" sz="2800" dirty="0">
                <a:solidFill>
                  <a:srgbClr val="7030A0"/>
                </a:solidFill>
                <a:latin typeface="Monotype Corsiva" panose="03010101010201010101" pitchFamily="66" charset="0"/>
              </a:rPr>
              <a:t> </a:t>
            </a:r>
            <a:r>
              <a:rPr lang="ru-RU" sz="2800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урядів</a:t>
            </a:r>
            <a:r>
              <a:rPr lang="ru-RU" sz="2800" dirty="0">
                <a:solidFill>
                  <a:srgbClr val="7030A0"/>
                </a:solidFill>
                <a:latin typeface="Monotype Corsiva" panose="03010101010201010101" pitchFamily="66" charset="0"/>
              </a:rPr>
              <a:t>, </a:t>
            </a:r>
            <a:r>
              <a:rPr lang="ru-RU" sz="2800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армій</a:t>
            </a:r>
            <a:r>
              <a:rPr lang="ru-RU" sz="2800" dirty="0">
                <a:solidFill>
                  <a:srgbClr val="7030A0"/>
                </a:solidFill>
                <a:latin typeface="Monotype Corsiva" panose="03010101010201010101" pitchFamily="66" charset="0"/>
              </a:rPr>
              <a:t>, </a:t>
            </a:r>
            <a:r>
              <a:rPr lang="ru-RU" sz="2800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законодавчих</a:t>
            </a:r>
            <a:r>
              <a:rPr lang="ru-RU" sz="2800" dirty="0">
                <a:solidFill>
                  <a:srgbClr val="7030A0"/>
                </a:solidFill>
                <a:latin typeface="Monotype Corsiva" panose="03010101010201010101" pitchFamily="66" charset="0"/>
              </a:rPr>
              <a:t> </a:t>
            </a:r>
            <a:r>
              <a:rPr lang="ru-RU" sz="2800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органів</a:t>
            </a:r>
            <a:r>
              <a:rPr lang="ru-RU" sz="2800" dirty="0">
                <a:solidFill>
                  <a:srgbClr val="7030A0"/>
                </a:solidFill>
                <a:latin typeface="Monotype Corsiva" panose="03010101010201010101" pitchFamily="66" charset="0"/>
              </a:rPr>
              <a:t> </a:t>
            </a:r>
            <a:r>
              <a:rPr lang="ru-RU" sz="2800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відклали</a:t>
            </a:r>
            <a:r>
              <a:rPr lang="ru-RU" sz="2800" dirty="0">
                <a:solidFill>
                  <a:srgbClr val="7030A0"/>
                </a:solidFill>
                <a:latin typeface="Monotype Corsiva" panose="03010101010201010101" pitchFamily="66" charset="0"/>
              </a:rPr>
              <a:t> до </a:t>
            </a:r>
            <a:r>
              <a:rPr lang="ru-RU" sz="2800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скликання</a:t>
            </a:r>
            <a:r>
              <a:rPr lang="ru-RU" sz="2800" dirty="0">
                <a:solidFill>
                  <a:srgbClr val="7030A0"/>
                </a:solidFill>
                <a:latin typeface="Monotype Corsiva" panose="03010101010201010101" pitchFamily="66" charset="0"/>
              </a:rPr>
              <a:t> </a:t>
            </a:r>
            <a:r>
              <a:rPr lang="ru-RU" sz="2800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Установчих</a:t>
            </a:r>
            <a:r>
              <a:rPr lang="ru-RU" sz="2800" dirty="0">
                <a:solidFill>
                  <a:srgbClr val="7030A0"/>
                </a:solidFill>
                <a:latin typeface="Monotype Corsiva" panose="03010101010201010101" pitchFamily="66" charset="0"/>
              </a:rPr>
              <a:t> </a:t>
            </a:r>
            <a:r>
              <a:rPr lang="ru-RU" sz="2800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Зборів</a:t>
            </a:r>
            <a:r>
              <a:rPr lang="ru-RU" sz="2800" dirty="0">
                <a:solidFill>
                  <a:srgbClr val="7030A0"/>
                </a:solidFill>
                <a:latin typeface="Monotype Corsiva" panose="03010101010201010101" pitchFamily="66" charset="0"/>
              </a:rPr>
              <a:t> </a:t>
            </a:r>
            <a:r>
              <a:rPr lang="ru-RU" sz="2800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об'єднаної</a:t>
            </a:r>
            <a:r>
              <a:rPr lang="ru-RU" sz="2800" dirty="0">
                <a:solidFill>
                  <a:srgbClr val="7030A0"/>
                </a:solidFill>
                <a:latin typeface="Monotype Corsiva" panose="03010101010201010101" pitchFamily="66" charset="0"/>
              </a:rPr>
              <a:t> </a:t>
            </a:r>
            <a:r>
              <a:rPr lang="ru-RU" sz="2800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України</a:t>
            </a:r>
            <a:r>
              <a:rPr lang="ru-RU" sz="2800" dirty="0">
                <a:solidFill>
                  <a:srgbClr val="7030A0"/>
                </a:solidFill>
                <a:latin typeface="Monotype Corsiva" panose="03010101010201010101" pitchFamily="66" charset="0"/>
              </a:rPr>
              <a:t>.</a:t>
            </a:r>
          </a:p>
          <a:p>
            <a:endParaRPr lang="ru-RU" sz="3200" dirty="0"/>
          </a:p>
          <a:p>
            <a:endParaRPr lang="ru-RU" sz="32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9077" r="10390" b="2808"/>
          <a:stretch/>
        </p:blipFill>
        <p:spPr>
          <a:xfrm>
            <a:off x="323528" y="2564904"/>
            <a:ext cx="8352928" cy="4293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022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29166" y="0"/>
            <a:ext cx="9577064" cy="548472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-293" t="80847" r="293" b="-397"/>
          <a:stretch/>
        </p:blipFill>
        <p:spPr>
          <a:xfrm>
            <a:off x="-252536" y="5517232"/>
            <a:ext cx="9577064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03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2500306"/>
            <a:ext cx="8458200" cy="1222375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3714752"/>
            <a:ext cx="8458200" cy="914400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1026" name="Picture 2" descr="I:\худ лит\O9YXjL-ZDO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D._Lemma_-_Na_svіtі_ie_odna_kraina_yaku_lyublyu_-_tse_Ukraina_(get-tune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85720" y="285728"/>
            <a:ext cx="500066" cy="5000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5000"/>
    </mc:Choice>
    <mc:Fallback xmlns="">
      <p:transition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504" y="4975847"/>
            <a:ext cx="9171015" cy="3429000"/>
          </a:xfrm>
        </p:spPr>
        <p:txBody>
          <a:bodyPr>
            <a:noAutofit/>
          </a:bodyPr>
          <a:lstStyle/>
          <a:p>
            <a:pPr lvl="0"/>
            <a:r>
              <a:rPr lang="ru-RU" sz="2400" dirty="0">
                <a:solidFill>
                  <a:srgbClr val="002060"/>
                </a:solidFill>
                <a:latin typeface="Monotype Corsiva" panose="03010101010201010101" pitchFamily="66" charset="0"/>
              </a:rPr>
              <a:t>22 </a:t>
            </a:r>
            <a:r>
              <a:rPr lang="ru-RU" sz="2400" dirty="0" err="1">
                <a:solidFill>
                  <a:srgbClr val="002060"/>
                </a:solidFill>
                <a:latin typeface="Monotype Corsiva" panose="03010101010201010101" pitchFamily="66" charset="0"/>
              </a:rPr>
              <a:t>січня</a:t>
            </a:r>
            <a:r>
              <a:rPr lang="ru-RU" sz="2400" dirty="0">
                <a:solidFill>
                  <a:srgbClr val="002060"/>
                </a:solidFill>
                <a:latin typeface="Monotype Corsiva" panose="03010101010201010101" pitchFamily="66" charset="0"/>
              </a:rPr>
              <a:t> 1939-го </a:t>
            </a:r>
            <a:r>
              <a:rPr lang="ru-RU" sz="2400" dirty="0" err="1">
                <a:solidFill>
                  <a:srgbClr val="002060"/>
                </a:solidFill>
                <a:latin typeface="Monotype Corsiva" panose="03010101010201010101" pitchFamily="66" charset="0"/>
              </a:rPr>
              <a:t>було</a:t>
            </a:r>
            <a:r>
              <a:rPr lang="ru-RU" sz="2400" dirty="0">
                <a:solidFill>
                  <a:srgbClr val="002060"/>
                </a:solidFill>
                <a:latin typeface="Monotype Corsiva" panose="03010101010201010101" pitchFamily="66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Monotype Corsiva" panose="03010101010201010101" pitchFamily="66" charset="0"/>
              </a:rPr>
              <a:t>вперше</a:t>
            </a:r>
            <a:r>
              <a:rPr lang="ru-RU" sz="2400" dirty="0">
                <a:solidFill>
                  <a:srgbClr val="002060"/>
                </a:solidFill>
                <a:latin typeface="Monotype Corsiva" panose="03010101010201010101" pitchFamily="66" charset="0"/>
              </a:rPr>
              <a:t> за 20 </a:t>
            </a:r>
            <a:r>
              <a:rPr lang="ru-RU" sz="2400" dirty="0" err="1">
                <a:solidFill>
                  <a:srgbClr val="002060"/>
                </a:solidFill>
                <a:latin typeface="Monotype Corsiva" panose="03010101010201010101" pitchFamily="66" charset="0"/>
              </a:rPr>
              <a:t>років</a:t>
            </a:r>
            <a:r>
              <a:rPr lang="ru-RU" sz="2400" dirty="0">
                <a:solidFill>
                  <a:srgbClr val="002060"/>
                </a:solidFill>
                <a:latin typeface="Monotype Corsiva" panose="03010101010201010101" pitchFamily="66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Monotype Corsiva" panose="03010101010201010101" pitchFamily="66" charset="0"/>
              </a:rPr>
              <a:t>урочисто</a:t>
            </a:r>
            <a:r>
              <a:rPr lang="ru-RU" sz="2400" dirty="0">
                <a:solidFill>
                  <a:srgbClr val="002060"/>
                </a:solidFill>
                <a:latin typeface="Monotype Corsiva" panose="03010101010201010101" pitchFamily="66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Monotype Corsiva" panose="03010101010201010101" pitchFamily="66" charset="0"/>
              </a:rPr>
              <a:t>відзначено</a:t>
            </a:r>
            <a:r>
              <a:rPr lang="ru-RU" sz="2400" dirty="0">
                <a:solidFill>
                  <a:srgbClr val="002060"/>
                </a:solidFill>
                <a:latin typeface="Monotype Corsiva" panose="03010101010201010101" pitchFamily="66" charset="0"/>
              </a:rPr>
              <a:t> на </a:t>
            </a:r>
            <a:r>
              <a:rPr lang="ru-RU" sz="2400" dirty="0" err="1">
                <a:solidFill>
                  <a:srgbClr val="002060"/>
                </a:solidFill>
                <a:latin typeface="Monotype Corsiva" panose="03010101010201010101" pitchFamily="66" charset="0"/>
              </a:rPr>
              <a:t>офіційному</a:t>
            </a:r>
            <a:r>
              <a:rPr lang="ru-RU" sz="2400" dirty="0">
                <a:solidFill>
                  <a:srgbClr val="002060"/>
                </a:solidFill>
                <a:latin typeface="Monotype Corsiva" panose="03010101010201010101" pitchFamily="66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  <a:latin typeface="Monotype Corsiva" panose="03010101010201010101" pitchFamily="66" charset="0"/>
              </a:rPr>
              <a:t>рівні</a:t>
            </a:r>
            <a:r>
              <a:rPr lang="ru-RU" sz="24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, свято </a:t>
            </a:r>
            <a:r>
              <a:rPr lang="ru-RU" sz="2400" dirty="0" err="1">
                <a:solidFill>
                  <a:srgbClr val="002060"/>
                </a:solidFill>
                <a:latin typeface="Monotype Corsiva" panose="03010101010201010101" pitchFamily="66" charset="0"/>
              </a:rPr>
              <a:t>Соборності</a:t>
            </a:r>
            <a:r>
              <a:rPr lang="ru-RU" sz="2400" dirty="0">
                <a:solidFill>
                  <a:srgbClr val="002060"/>
                </a:solidFill>
                <a:latin typeface="Monotype Corsiva" panose="03010101010201010101" pitchFamily="66" charset="0"/>
              </a:rPr>
              <a:t>. </a:t>
            </a:r>
            <a:r>
              <a:rPr lang="ru-RU" sz="2400" dirty="0" err="1">
                <a:solidFill>
                  <a:srgbClr val="002060"/>
                </a:solidFill>
                <a:latin typeface="Monotype Corsiva" panose="03010101010201010101" pitchFamily="66" charset="0"/>
              </a:rPr>
              <a:t>Відбулось</a:t>
            </a:r>
            <a:r>
              <a:rPr lang="ru-RU" sz="2400" dirty="0">
                <a:solidFill>
                  <a:srgbClr val="002060"/>
                </a:solidFill>
                <a:latin typeface="Monotype Corsiva" panose="03010101010201010101" pitchFamily="66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Monotype Corsiva" panose="03010101010201010101" pitchFamily="66" charset="0"/>
              </a:rPr>
              <a:t>це</a:t>
            </a:r>
            <a:r>
              <a:rPr lang="ru-RU" sz="2400" dirty="0">
                <a:solidFill>
                  <a:srgbClr val="002060"/>
                </a:solidFill>
                <a:latin typeface="Monotype Corsiva" panose="03010101010201010101" pitchFamily="66" charset="0"/>
              </a:rPr>
              <a:t> у </a:t>
            </a:r>
            <a:r>
              <a:rPr lang="ru-RU" sz="2400" dirty="0" err="1">
                <a:solidFill>
                  <a:srgbClr val="002060"/>
                </a:solidFill>
                <a:latin typeface="Monotype Corsiva" panose="03010101010201010101" pitchFamily="66" charset="0"/>
              </a:rPr>
              <a:t>Карпатській</a:t>
            </a:r>
            <a:r>
              <a:rPr lang="ru-RU" sz="2400" dirty="0">
                <a:solidFill>
                  <a:srgbClr val="002060"/>
                </a:solidFill>
                <a:latin typeface="Monotype Corsiva" panose="03010101010201010101" pitchFamily="66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Monotype Corsiva" panose="03010101010201010101" pitchFamily="66" charset="0"/>
              </a:rPr>
              <a:t>Україні</a:t>
            </a:r>
            <a:r>
              <a:rPr lang="ru-RU" sz="2400" dirty="0">
                <a:solidFill>
                  <a:srgbClr val="002060"/>
                </a:solidFill>
                <a:latin typeface="Monotype Corsiva" panose="03010101010201010101" pitchFamily="66" charset="0"/>
              </a:rPr>
              <a:t> (м. Хуст), </a:t>
            </a:r>
            <a:r>
              <a:rPr lang="ru-RU" sz="24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за </a:t>
            </a:r>
            <a:r>
              <a:rPr lang="ru-RU" sz="2400" dirty="0" err="1">
                <a:solidFill>
                  <a:srgbClr val="002060"/>
                </a:solidFill>
                <a:latin typeface="Monotype Corsiva" panose="03010101010201010101" pitchFamily="66" charset="0"/>
              </a:rPr>
              <a:t>участю</a:t>
            </a:r>
            <a:r>
              <a:rPr lang="ru-RU" sz="2400" dirty="0">
                <a:solidFill>
                  <a:srgbClr val="002060"/>
                </a:solidFill>
                <a:latin typeface="Monotype Corsiva" panose="03010101010201010101" pitchFamily="66" charset="0"/>
              </a:rPr>
              <a:t> 30 тис. люду, яке </a:t>
            </a:r>
            <a:r>
              <a:rPr lang="ru-RU" sz="2400" dirty="0" err="1">
                <a:solidFill>
                  <a:srgbClr val="002060"/>
                </a:solidFill>
                <a:latin typeface="Monotype Corsiva" panose="03010101010201010101" pitchFamily="66" charset="0"/>
              </a:rPr>
              <a:t>з’їхалось</a:t>
            </a:r>
            <a:r>
              <a:rPr lang="ru-RU" sz="2400" dirty="0">
                <a:solidFill>
                  <a:srgbClr val="002060"/>
                </a:solidFill>
                <a:latin typeface="Monotype Corsiva" panose="03010101010201010101" pitchFamily="66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до </a:t>
            </a:r>
            <a:r>
              <a:rPr lang="ru-RU" sz="2400" dirty="0" err="1" smtClean="0">
                <a:solidFill>
                  <a:srgbClr val="002060"/>
                </a:solidFill>
                <a:latin typeface="Monotype Corsiva" panose="03010101010201010101" pitchFamily="66" charset="0"/>
              </a:rPr>
              <a:t>її</a:t>
            </a:r>
            <a:r>
              <a:rPr lang="ru-RU" sz="24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Monotype Corsiva" panose="03010101010201010101" pitchFamily="66" charset="0"/>
              </a:rPr>
              <a:t>столиці</a:t>
            </a:r>
            <a:r>
              <a:rPr lang="ru-RU" sz="2400" dirty="0">
                <a:solidFill>
                  <a:srgbClr val="002060"/>
                </a:solidFill>
                <a:latin typeface="Monotype Corsiva" panose="03010101010201010101" pitchFamily="66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з </a:t>
            </a:r>
            <a:r>
              <a:rPr lang="ru-RU" sz="2400" dirty="0" err="1">
                <a:solidFill>
                  <a:srgbClr val="002060"/>
                </a:solidFill>
                <a:latin typeface="Monotype Corsiva" panose="03010101010201010101" pitchFamily="66" charset="0"/>
              </a:rPr>
              <a:t>усіх</a:t>
            </a:r>
            <a:r>
              <a:rPr lang="ru-RU" sz="2400" dirty="0">
                <a:solidFill>
                  <a:srgbClr val="002060"/>
                </a:solidFill>
                <a:latin typeface="Monotype Corsiva" panose="03010101010201010101" pitchFamily="66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Monotype Corsiva" panose="03010101010201010101" pitchFamily="66" charset="0"/>
              </a:rPr>
              <a:t>куточків</a:t>
            </a:r>
            <a:r>
              <a:rPr lang="ru-RU" sz="2400" dirty="0">
                <a:solidFill>
                  <a:srgbClr val="002060"/>
                </a:solidFill>
                <a:latin typeface="Monotype Corsiva" panose="03010101010201010101" pitchFamily="66" charset="0"/>
              </a:rPr>
              <a:t> краю.</a:t>
            </a:r>
            <a:r>
              <a:rPr lang="ru-RU" sz="2400" dirty="0">
                <a:solidFill>
                  <a:srgbClr val="002060"/>
                </a:solidFill>
                <a:latin typeface="Calibri"/>
              </a:rPr>
              <a:t/>
            </a:r>
            <a:br>
              <a:rPr lang="ru-RU" sz="2400" dirty="0">
                <a:solidFill>
                  <a:srgbClr val="002060"/>
                </a:solidFill>
                <a:latin typeface="Calibri"/>
              </a:rPr>
            </a:b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252519" cy="4985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125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26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959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dirty="0" smtClean="0">
                <a:solidFill>
                  <a:srgbClr val="C00000"/>
                </a:solidFill>
                <a:latin typeface="Monotype Corsiva" pitchFamily="66" charset="0"/>
              </a:rPr>
              <a:t>22 січня 1990 року більше 1 млн. </a:t>
            </a:r>
            <a:r>
              <a:rPr lang="uk-UA" sz="3200" dirty="0">
                <a:solidFill>
                  <a:srgbClr val="C00000"/>
                </a:solidFill>
                <a:latin typeface="Monotype Corsiva" pitchFamily="66" charset="0"/>
              </a:rPr>
              <a:t>о</a:t>
            </a:r>
            <a:r>
              <a:rPr lang="uk-UA" sz="3200" dirty="0" smtClean="0">
                <a:solidFill>
                  <a:srgbClr val="C00000"/>
                </a:solidFill>
                <a:latin typeface="Monotype Corsiva" pitchFamily="66" charset="0"/>
              </a:rPr>
              <a:t>сіб узялися за руки, утворивши “живий ланцюг” від Києва до Львова, на згадку про проголошення Акту злуки. </a:t>
            </a:r>
          </a:p>
        </p:txBody>
      </p:sp>
      <p:pic>
        <p:nvPicPr>
          <p:cNvPr id="11266" name="Picture 2" descr="I:\худ лит\MDFgmhTDBX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1500174"/>
            <a:ext cx="4000496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7" name="Picture 3" descr="I:\худ лит\2S1h0lTbpRQ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00175"/>
            <a:ext cx="5143504" cy="5408018"/>
          </a:xfrm>
          <a:prstGeom prst="rect">
            <a:avLst/>
          </a:prstGeom>
          <a:noFill/>
        </p:spPr>
      </p:pic>
      <p:pic>
        <p:nvPicPr>
          <p:cNvPr id="11268" name="Picture 4" descr="I:\худ лит\Рисунок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4227038"/>
            <a:ext cx="4000496" cy="26309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5000"/>
    </mc:Choice>
    <mc:Fallback xmlns="">
      <p:transition advTm="1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332656"/>
            <a:ext cx="8458200" cy="6768752"/>
          </a:xfrm>
        </p:spPr>
        <p:txBody>
          <a:bodyPr>
            <a:normAutofit/>
          </a:bodyPr>
          <a:lstStyle/>
          <a:p>
            <a:r>
              <a:rPr lang="uk-UA" sz="32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21-го січня 1999-го року</a:t>
            </a:r>
            <a:r>
              <a:rPr lang="uk-UA" sz="3200" dirty="0">
                <a:solidFill>
                  <a:srgbClr val="7030A0"/>
                </a:solidFill>
                <a:latin typeface="Monotype Corsiva" panose="03010101010201010101" pitchFamily="66" charset="0"/>
              </a:rPr>
              <a:t> відповідно до </a:t>
            </a:r>
            <a:r>
              <a:rPr lang="uk-UA" sz="3200" b="1" i="1" dirty="0">
                <a:solidFill>
                  <a:srgbClr val="7030A0"/>
                </a:solidFill>
                <a:latin typeface="Monotype Corsiva" panose="03010101010201010101" pitchFamily="66" charset="0"/>
              </a:rPr>
              <a:t>Указу Президента України № 42/99</a:t>
            </a:r>
            <a:r>
              <a:rPr lang="uk-UA" sz="3200" dirty="0">
                <a:solidFill>
                  <a:srgbClr val="7030A0"/>
                </a:solidFill>
                <a:latin typeface="Monotype Corsiva" panose="03010101010201010101" pitchFamily="66" charset="0"/>
              </a:rPr>
              <a:t> День Соборності був закріплений на законодавчому рівні суверенної держави. Потім, 30-го грудня 2011-го року, відповідно до Указу Президента України № 1209/2011 День Свободи, який раніше відзначався 22-го листопада був об’єднаний з Днем Соборності і свято набуло свою нову назву - «День Соборності та Свободи України».</a:t>
            </a:r>
            <a:endParaRPr lang="ru-RU" sz="3200" dirty="0">
              <a:solidFill>
                <a:srgbClr val="7030A0"/>
              </a:solidFill>
              <a:latin typeface="Monotype Corsiva" panose="03010101010201010101" pitchFamily="66" charset="0"/>
            </a:endParaRPr>
          </a:p>
          <a:p>
            <a:r>
              <a:rPr lang="uk-UA" sz="3200" dirty="0">
                <a:solidFill>
                  <a:srgbClr val="7030A0"/>
                </a:solidFill>
                <a:latin typeface="Monotype Corsiva" panose="03010101010201010101" pitchFamily="66" charset="0"/>
              </a:rPr>
              <a:t>Після подій 2013-го - 2014-го року, революції Гідності </a:t>
            </a:r>
            <a:r>
              <a:rPr lang="uk-UA" sz="32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і початку </a:t>
            </a:r>
            <a:r>
              <a:rPr lang="uk-UA" sz="3200" dirty="0">
                <a:solidFill>
                  <a:srgbClr val="7030A0"/>
                </a:solidFill>
                <a:latin typeface="Monotype Corsiva" panose="03010101010201010101" pitchFamily="66" charset="0"/>
              </a:rPr>
              <a:t>неоголошеної війни Росії проти України, </a:t>
            </a:r>
            <a:r>
              <a:rPr lang="uk-UA" sz="32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відповідно </a:t>
            </a:r>
            <a:r>
              <a:rPr lang="uk-UA" sz="3200" dirty="0">
                <a:solidFill>
                  <a:srgbClr val="7030A0"/>
                </a:solidFill>
                <a:latin typeface="Monotype Corsiva" panose="03010101010201010101" pitchFamily="66" charset="0"/>
              </a:rPr>
              <a:t>до </a:t>
            </a:r>
            <a:r>
              <a:rPr lang="uk-UA" sz="32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Указу Президента України № 871 / 2014 від 13-го листопада 2014-го року, </a:t>
            </a:r>
            <a:r>
              <a:rPr lang="uk-UA" sz="3200" dirty="0">
                <a:solidFill>
                  <a:srgbClr val="7030A0"/>
                </a:solidFill>
                <a:latin typeface="Monotype Corsiva" panose="03010101010201010101" pitchFamily="66" charset="0"/>
              </a:rPr>
              <a:t>святу повернули колишню </a:t>
            </a:r>
            <a:r>
              <a:rPr lang="uk-UA" sz="32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назву.</a:t>
            </a:r>
            <a:endParaRPr lang="ru-RU" sz="3200" dirty="0">
              <a:solidFill>
                <a:srgbClr val="7030A0"/>
              </a:solidFill>
              <a:latin typeface="Monotype Corsiva" panose="03010101010201010101" pitchFamily="66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3611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I:\худ лит\iESO3CzRQY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215466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571472" y="714356"/>
            <a:ext cx="81439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Ми віримо, що територіальна цілісність України, скріплена кров’ю мільйонів незламних борців, навіки залишатиметься непорушною. Ми свідомі того, що лише в єдності дій та соборності душ можемо досягти величної мети – розбудови економічно й духовно багатої, вільної й демократичної України, забезпечення добробуту нинішніх і наступних поколінь українців. Ми переконані, що відзначення Дня Соборності, вшанування творців Акту Злуки – це не тільки суспільна потреба, а й моральний імператив берегти світлу пам’ять незліченних жертв, протягом віків принесених українським народом на вівтар незалежності, соборності, державності.</a:t>
            </a:r>
            <a:endParaRPr lang="uk-UA" sz="2800" b="1" dirty="0">
              <a:solidFill>
                <a:schemeClr val="bg1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0"/>
    </mc:Choice>
    <mc:Fallback xmlns="">
      <p:transition advTm="5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День Соборності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499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I:\худ лит\gvPUNUrns_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000760" cy="3500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87" name="Picture 3" descr="I:\худ лит\bvVp1HlerG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8892" y="0"/>
            <a:ext cx="3345108" cy="3500438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16388" name="Picture 4" descr="I:\худ лит\b28pLkiCKm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06259" y="3643314"/>
            <a:ext cx="5337741" cy="3214686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16389" name="Picture 5" descr="I:\худ лит\Рисунок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437024"/>
            <a:ext cx="4071935" cy="3420976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1000"/>
    </mc:Choice>
    <mc:Fallback xmlns="">
      <p:transition advTm="1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:\худ лит\HRz-dAj6Nm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70794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428596" y="285728"/>
            <a:ext cx="8143932" cy="2308324"/>
          </a:xfrm>
          <a:prstGeom prst="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День </a:t>
            </a:r>
            <a:r>
              <a:rPr lang="ru-RU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Соборності</a:t>
            </a: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 – </a:t>
            </a:r>
            <a:r>
              <a:rPr lang="ru-RU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це</a:t>
            </a: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нагадування</a:t>
            </a: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 про те, </a:t>
            </a:r>
            <a:r>
              <a:rPr lang="ru-RU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що</a:t>
            </a: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 сила </a:t>
            </a:r>
            <a:r>
              <a:rPr lang="ru-RU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нашої</a:t>
            </a: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держави</a:t>
            </a: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 – в </a:t>
            </a:r>
            <a:r>
              <a:rPr lang="ru-RU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єдності</a:t>
            </a: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українських</a:t>
            </a: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 земель.</a:t>
            </a:r>
            <a:endParaRPr lang="uk-UA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00100" y="4214818"/>
            <a:ext cx="74295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Соборність України - основа державності!</a:t>
            </a:r>
            <a:endParaRPr lang="uk-UA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2000"/>
    </mc:Choice>
    <mc:Fallback xmlns="">
      <p:transition advTm="1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:\худ лит\h1TZ42Hw3D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214290"/>
            <a:ext cx="914400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 smtClean="0">
                <a:solidFill>
                  <a:schemeClr val="accent2">
                    <a:lumMod val="75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Поняття </a:t>
            </a:r>
            <a:r>
              <a:rPr lang="uk-UA" sz="2800" dirty="0" err="1" smtClean="0">
                <a:solidFill>
                  <a:schemeClr val="accent2">
                    <a:lumMod val="75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“соборність”</a:t>
            </a:r>
            <a:r>
              <a:rPr lang="uk-UA" sz="2800" dirty="0" smtClean="0">
                <a:solidFill>
                  <a:schemeClr val="accent2">
                    <a:lumMod val="75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 з’явилось у нашому науковому й політичному лексиконі порівняно недавно. Це загальна, органічна ознака будь-якої нації, – неодмінна умова її розвитку й процвітання. Вона означає, по-перше, об’єднання в одне державне ціле всіх земель, які заселяє конкретна нація на суцільній території. Це – один з найзаповітніших ідеалів багатьох народів світу. По-друге, соборність не обмежується лише ідеєю збирання </a:t>
            </a:r>
            <a:r>
              <a:rPr lang="uk-UA" sz="2800" dirty="0" smtClean="0">
                <a:solidFill>
                  <a:srgbClr val="00206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етнічних земель у рамках національної держави, а передбачає також духовну консолідацію всього населення країни, єдність усіх її громадян, незалежно від їхньої національності. Нарешті, соборність невіддільна від досягнення реальної державності, забезпечення справжнього суверенітету і незалежності народу, побудови процвітаючої демократичної національної держави.</a:t>
            </a:r>
            <a:endParaRPr lang="uk-UA" sz="2800" dirty="0">
              <a:solidFill>
                <a:srgbClr val="00206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61000"/>
    </mc:Choice>
    <mc:Fallback xmlns="">
      <p:transition advTm="6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:\худ лит\-CgnzG-R78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79512" y="302359"/>
            <a:ext cx="8712968" cy="6309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dirty="0" smtClean="0">
                <a:solidFill>
                  <a:srgbClr val="FF0000"/>
                </a:solidFill>
                <a:latin typeface="Monotype Corsiva" pitchFamily="66" charset="0"/>
              </a:rPr>
              <a:t>Для українського народу, віками позбавленого своєї власної державності та розірваного на частини між сусідніми країнами, дана проблема завжди була особливо болючою і неймовірно складною. </a:t>
            </a:r>
          </a:p>
          <a:p>
            <a:pPr algn="ctr"/>
            <a:endParaRPr lang="uk-UA" sz="2800" dirty="0" smtClean="0">
              <a:latin typeface="Monotype Corsiva" pitchFamily="66" charset="0"/>
            </a:endParaRPr>
          </a:p>
          <a:p>
            <a:pPr algn="ctr"/>
            <a:endParaRPr lang="uk-UA" sz="2800" dirty="0" smtClean="0">
              <a:latin typeface="Monotype Corsiva" pitchFamily="66" charset="0"/>
            </a:endParaRPr>
          </a:p>
          <a:p>
            <a:pPr algn="ctr"/>
            <a:endParaRPr lang="uk-UA" sz="2800" dirty="0" smtClean="0">
              <a:latin typeface="Monotype Corsiva" pitchFamily="66" charset="0"/>
            </a:endParaRPr>
          </a:p>
          <a:p>
            <a:pPr algn="ctr"/>
            <a:endParaRPr lang="uk-UA" sz="3200" dirty="0" smtClean="0">
              <a:solidFill>
                <a:srgbClr val="FFFF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  <a:p>
            <a:pPr algn="ctr"/>
            <a:endParaRPr lang="uk-UA" sz="3200" dirty="0" smtClean="0">
              <a:solidFill>
                <a:srgbClr val="FFFF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  <a:p>
            <a:pPr algn="ctr"/>
            <a:r>
              <a:rPr lang="uk-UA" sz="3600" b="1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Соборність для України – це єдність багатоманітності, об’єднання навколо спільного стрижня, яким є українська державність.</a:t>
            </a:r>
            <a:r>
              <a:rPr lang="uk-UA" sz="3600" b="1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.</a:t>
            </a:r>
            <a:endParaRPr lang="uk-UA" sz="3600" b="1" dirty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slow" advTm="25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Ідея єдності українських земель – соборності України – сягає  глибини віків. </a:t>
            </a:r>
            <a:endParaRPr lang="uk-UA" sz="3200" dirty="0">
              <a:solidFill>
                <a:schemeClr val="accent1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86314" y="1225689"/>
            <a:ext cx="435768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dirty="0" smtClean="0">
                <a:solidFill>
                  <a:schemeClr val="accent5">
                    <a:lumMod val="50000"/>
                  </a:schemeClr>
                </a:solidFill>
                <a:latin typeface="Monotype Corsiva" pitchFamily="66" charset="0"/>
              </a:rPr>
              <a:t>Протягом століть втіленням ідеї соборності займались українські можновладці .На початку ХХ ст., коли українські землі були поділені між сусідніми державами: Австро-Угорщиною та Росією, ця ідея знайшла своє відображення в працях кращих вітчизняних мислителів, оскільки для боротьби за свої національні інтереси Україні була вкрай важливою територіальна єдність.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843" y="1375851"/>
            <a:ext cx="4535762" cy="42239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0"/>
    </mc:Choice>
    <mc:Fallback xmlns="">
      <p:transition advTm="5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0"/>
            <a:ext cx="8221348" cy="5558578"/>
          </a:xfrm>
          <a:prstGeom prst="rect">
            <a:avLst/>
          </a:prstGeom>
        </p:spPr>
      </p:pic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446716" y="5733256"/>
            <a:ext cx="8458200" cy="1008112"/>
          </a:xfrm>
        </p:spPr>
        <p:txBody>
          <a:bodyPr>
            <a:normAutofit fontScale="92500" lnSpcReduction="20000"/>
          </a:bodyPr>
          <a:lstStyle/>
          <a:p>
            <a:endParaRPr lang="uk-UA" dirty="0" smtClean="0">
              <a:solidFill>
                <a:schemeClr val="tx1"/>
              </a:solidFill>
              <a:latin typeface="Monotype Corsiva" pitchFamily="66" charset="0"/>
            </a:endParaRPr>
          </a:p>
          <a:p>
            <a:r>
              <a:rPr lang="uk-UA" dirty="0" smtClean="0">
                <a:solidFill>
                  <a:schemeClr val="tx1"/>
                </a:solidFill>
                <a:latin typeface="Monotype Corsiva" pitchFamily="66" charset="0"/>
              </a:rPr>
              <a:t>7 (20) листопада </a:t>
            </a:r>
            <a:r>
              <a:rPr lang="uk-UA" dirty="0">
                <a:solidFill>
                  <a:schemeClr val="tx1"/>
                </a:solidFill>
                <a:latin typeface="Monotype Corsiva" pitchFamily="66" charset="0"/>
              </a:rPr>
              <a:t>1917 р. </a:t>
            </a:r>
            <a:r>
              <a:rPr lang="uk-UA" dirty="0" smtClean="0">
                <a:solidFill>
                  <a:schemeClr val="tx1"/>
                </a:solidFill>
                <a:latin typeface="Monotype Corsiva" pitchFamily="66" charset="0"/>
              </a:rPr>
              <a:t>проголошен</a:t>
            </a:r>
            <a:r>
              <a:rPr lang="uk-UA" dirty="0">
                <a:solidFill>
                  <a:schemeClr val="tx1"/>
                </a:solidFill>
                <a:latin typeface="Monotype Corsiva" pitchFamily="66" charset="0"/>
              </a:rPr>
              <a:t>о</a:t>
            </a:r>
            <a:r>
              <a:rPr lang="uk-UA" dirty="0" smtClean="0">
                <a:solidFill>
                  <a:schemeClr val="tx1"/>
                </a:solidFill>
                <a:latin typeface="Monotype Corsiva" pitchFamily="66" charset="0"/>
              </a:rPr>
              <a:t> УНР</a:t>
            </a:r>
            <a:r>
              <a:rPr lang="en-US" dirty="0" smtClean="0">
                <a:solidFill>
                  <a:schemeClr val="tx1"/>
                </a:solidFill>
                <a:latin typeface="Monotype Corsiva" pitchFamily="66" charset="0"/>
              </a:rPr>
              <a:t>,</a:t>
            </a:r>
            <a:r>
              <a:rPr lang="uk-UA" dirty="0" smtClean="0">
                <a:solidFill>
                  <a:schemeClr val="tx1"/>
                </a:solidFill>
                <a:latin typeface="Monotype Corsiva" pitchFamily="66" charset="0"/>
              </a:rPr>
              <a:t> а 9 (22) </a:t>
            </a:r>
            <a:r>
              <a:rPr lang="uk-UA" dirty="0">
                <a:solidFill>
                  <a:schemeClr val="tx1"/>
                </a:solidFill>
                <a:latin typeface="Monotype Corsiva" pitchFamily="66" charset="0"/>
              </a:rPr>
              <a:t>січня </a:t>
            </a:r>
            <a:r>
              <a:rPr lang="uk-UA" dirty="0" smtClean="0">
                <a:solidFill>
                  <a:schemeClr val="tx1"/>
                </a:solidFill>
                <a:latin typeface="Monotype Corsiva" pitchFamily="66" charset="0"/>
              </a:rPr>
              <a:t>1918 р. її </a:t>
            </a:r>
            <a:r>
              <a:rPr lang="uk-UA" dirty="0">
                <a:solidFill>
                  <a:schemeClr val="tx1"/>
                </a:solidFill>
                <a:latin typeface="Monotype Corsiva" pitchFamily="66" charset="0"/>
              </a:rPr>
              <a:t>незалежність.</a:t>
            </a:r>
            <a:endParaRPr lang="ru-RU" dirty="0">
              <a:solidFill>
                <a:schemeClr val="tx1"/>
              </a:solidFill>
              <a:latin typeface="Monotype Corsiva" pitchFamily="66" charset="0"/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1749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36488"/>
          <a:stretch/>
        </p:blipFill>
        <p:spPr>
          <a:xfrm>
            <a:off x="15537" y="-99391"/>
            <a:ext cx="9144000" cy="6947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01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0197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713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1182</TotalTime>
  <Words>861</Words>
  <Application>Microsoft Office PowerPoint</Application>
  <PresentationFormat>Экран (4:3)</PresentationFormat>
  <Paragraphs>33</Paragraphs>
  <Slides>26</Slides>
  <Notes>2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Проголошення злуки було призначено на 12:00 годину 22 січня 1919 року, тобто першу річницю проголошення четвертого універсалу про незалежність УНР.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22 січня 1939-го було вперше за 20 років урочисто відзначено на офіційному рівні, свято Соборності. Відбулось це у Карпатській Україні (м. Хуст), за участю 30 тис. люду, яке з’їхалось до її столиці з усіх куточків краю.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Максим Опалюк</dc:creator>
  <cp:lastModifiedBy>Алексеенко</cp:lastModifiedBy>
  <cp:revision>81</cp:revision>
  <dcterms:modified xsi:type="dcterms:W3CDTF">2019-06-30T16:04:42Z</dcterms:modified>
</cp:coreProperties>
</file>