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660066"/>
    <a:srgbClr val="006600"/>
    <a:srgbClr val="003366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laycast.ru/uploads/2015/11/16/1589799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964488" cy="6673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060849"/>
            <a:ext cx="8062664" cy="1539602"/>
          </a:xfrm>
        </p:spPr>
        <p:txBody>
          <a:bodyPr>
            <a:noAutofit/>
          </a:bodyPr>
          <a:lstStyle/>
          <a:p>
            <a:r>
              <a:rPr lang="uk-UA" sz="660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Година</a:t>
            </a:r>
            <a:br>
              <a:rPr lang="uk-UA" sz="660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660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спілкування</a:t>
            </a:r>
            <a:br>
              <a:rPr lang="uk-UA" sz="660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6600" b="1" i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 гостях у тижня»</a:t>
            </a:r>
            <a:endParaRPr lang="ru-RU" sz="66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821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playcast.ru/uploads/2016/02/07/1720273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59811" y="-1404283"/>
            <a:ext cx="7096388" cy="9721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44824"/>
            <a:ext cx="8856984" cy="4525963"/>
          </a:xfrm>
        </p:spPr>
        <p:txBody>
          <a:bodyPr/>
          <a:lstStyle/>
          <a:p>
            <a:pPr marL="0" indent="0" algn="ctr">
              <a:spcAft>
                <a:spcPts val="0"/>
              </a:spcAft>
              <a:buNone/>
            </a:pP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 </a:t>
            </a: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світі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можна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втратити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багато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!</a:t>
            </a:r>
            <a:b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Найбільша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втрата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— </a:t>
            </a: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пам’ять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поколінь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b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Це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для народу </a:t>
            </a: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рівнозначно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страті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b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Минуле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невіддільне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</a:t>
            </a: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наче</a:t>
            </a:r>
            <a:r>
              <a:rPr lang="ru-RU" sz="36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тінь</a:t>
            </a:r>
            <a:endParaRPr lang="ru-RU" sz="3600" b="1" i="1" dirty="0">
              <a:solidFill>
                <a:srgbClr val="0000FF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</a:t>
            </a:r>
            <a:r>
              <a:rPr lang="uk-UA" b="1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Данило </a:t>
            </a:r>
            <a:r>
              <a:rPr lang="uk-UA" b="1" dirty="0" err="1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Кулиняк</a:t>
            </a:r>
            <a:endParaRPr lang="ru-RU" b="1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607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0585612-90A1-4AF7-A4A3-8D76C1011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23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412776"/>
            <a:ext cx="6552728" cy="4320480"/>
          </a:xfrm>
        </p:spPr>
        <p:txBody>
          <a:bodyPr>
            <a:noAutofit/>
          </a:bodyPr>
          <a:lstStyle/>
          <a:p>
            <a:pPr algn="l">
              <a:spcAft>
                <a:spcPts val="0"/>
              </a:spcAft>
            </a:pPr>
            <a:r>
              <a:rPr lang="ru-RU" sz="2800" b="1" dirty="0" err="1">
                <a:ln>
                  <a:solidFill>
                    <a:schemeClr val="tx1"/>
                  </a:solidFill>
                </a:ln>
                <a:solidFill>
                  <a:srgbClr val="6600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</a:t>
            </a:r>
            <a:r>
              <a:rPr lang="ru-RU" sz="3600" b="1" dirty="0" err="1">
                <a:ln>
                  <a:solidFill>
                    <a:schemeClr val="tx1"/>
                  </a:solidFill>
                </a:ln>
                <a:solidFill>
                  <a:srgbClr val="6600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неділок</a:t>
            </a:r>
            <a:r>
              <a:rPr lang="ru-RU" sz="3600" b="1" dirty="0">
                <a:ln>
                  <a:solidFill>
                    <a:schemeClr val="tx1"/>
                  </a:solidFill>
                </a:ln>
                <a:solidFill>
                  <a:srgbClr val="6600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— перший день по </a:t>
            </a:r>
            <a:b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неділі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(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що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приходить за 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неділею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);</a:t>
            </a:r>
            <a:b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3600" b="1" dirty="0" err="1">
                <a:ln>
                  <a:solidFill>
                    <a:schemeClr val="tx1"/>
                  </a:solidFill>
                </a:ln>
                <a:solidFill>
                  <a:srgbClr val="6600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вівторок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— 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другий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(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вторинний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);</a:t>
            </a:r>
            <a:b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3600" b="1" dirty="0">
                <a:ln>
                  <a:solidFill>
                    <a:schemeClr val="tx1"/>
                  </a:solidFill>
                </a:ln>
                <a:solidFill>
                  <a:srgbClr val="6600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середа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— середина 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тижня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;</a:t>
            </a:r>
            <a:b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3600" b="1" dirty="0" err="1">
                <a:ln>
                  <a:solidFill>
                    <a:schemeClr val="tx1"/>
                  </a:solidFill>
                </a:ln>
                <a:solidFill>
                  <a:srgbClr val="6600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четвер</a:t>
            </a:r>
            <a:r>
              <a:rPr lang="ru-RU" sz="3600" b="1" dirty="0">
                <a:ln>
                  <a:solidFill>
                    <a:schemeClr val="tx1"/>
                  </a:solidFill>
                </a:ln>
                <a:solidFill>
                  <a:srgbClr val="6600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і </a:t>
            </a:r>
            <a:r>
              <a:rPr lang="ru-RU" sz="3600" b="1" dirty="0" err="1">
                <a:ln>
                  <a:solidFill>
                    <a:schemeClr val="tx1"/>
                  </a:solidFill>
                </a:ln>
                <a:solidFill>
                  <a:srgbClr val="6600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п’ятниця</a:t>
            </a:r>
            <a:r>
              <a:rPr lang="ru-RU" sz="3600" b="1" dirty="0">
                <a:ln>
                  <a:solidFill>
                    <a:schemeClr val="tx1"/>
                  </a:solidFill>
                </a:ln>
                <a:solidFill>
                  <a:srgbClr val="6600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— 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відповідно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четвертий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та 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п’ятий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дні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;</a:t>
            </a:r>
            <a:b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3600" b="1" dirty="0" err="1">
                <a:ln>
                  <a:solidFill>
                    <a:schemeClr val="tx1"/>
                  </a:solidFill>
                </a:ln>
                <a:solidFill>
                  <a:srgbClr val="6600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субота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— 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від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єврейського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слова «шаббат» — «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нетрудовий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день»;</a:t>
            </a:r>
            <a:b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3600" b="1" dirty="0" err="1">
                <a:ln>
                  <a:solidFill>
                    <a:schemeClr val="tx1"/>
                  </a:solidFill>
                </a:ln>
                <a:solidFill>
                  <a:srgbClr val="6600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неділя</a:t>
            </a:r>
            <a:r>
              <a:rPr lang="ru-RU" sz="3600" b="1" dirty="0">
                <a:ln>
                  <a:solidFill>
                    <a:schemeClr val="tx1"/>
                  </a:solidFill>
                </a:ln>
                <a:solidFill>
                  <a:srgbClr val="660066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— «нема </a:t>
            </a:r>
            <a:r>
              <a:rPr lang="ru-RU" sz="28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діла</a:t>
            </a:r>
            <a:r>
              <a:rPr lang="ru-RU" sz="2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».</a:t>
            </a:r>
            <a:br>
              <a:rPr lang="ru-RU" sz="2800" b="1" dirty="0">
                <a:ea typeface="Calibri"/>
                <a:cs typeface="Times New Roman"/>
              </a:rPr>
            </a:b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366122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89981" y="-1196019"/>
            <a:ext cx="6858000" cy="925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Aft>
                <a:spcPts val="0"/>
              </a:spcAft>
              <a:buNone/>
            </a:pPr>
            <a:r>
              <a:rPr lang="uk-UA" sz="6000" b="1" i="1" u="sng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ПОНЕДІЛОК</a:t>
            </a:r>
            <a:endParaRPr lang="ru-RU" sz="6000" i="1" dirty="0">
              <a:solidFill>
                <a:srgbClr val="660066"/>
              </a:solidFill>
              <a:ea typeface="Calibri"/>
              <a:cs typeface="Times New Roman"/>
            </a:endParaRPr>
          </a:p>
          <a:p>
            <a:pPr marL="0" indent="0" algn="ctr">
              <a:buNone/>
            </a:pPr>
            <a:endParaRPr lang="ru-RU" b="1" dirty="0">
              <a:latin typeface="Times New Roman"/>
              <a:ea typeface="Calibri"/>
            </a:endParaRPr>
          </a:p>
          <a:p>
            <a:pPr marL="0" indent="0" algn="ctr">
              <a:buNone/>
            </a:pPr>
            <a:r>
              <a:rPr lang="ru-RU" b="1" dirty="0">
                <a:latin typeface="Times New Roman"/>
                <a:ea typeface="Calibri"/>
              </a:rPr>
              <a:t>У </a:t>
            </a:r>
            <a:r>
              <a:rPr lang="ru-RU" b="1" dirty="0" err="1">
                <a:latin typeface="Times New Roman"/>
                <a:ea typeface="Calibri"/>
              </a:rPr>
              <a:t>понеділок</a:t>
            </a:r>
            <a:r>
              <a:rPr lang="ru-RU" b="1" dirty="0">
                <a:latin typeface="Times New Roman"/>
                <a:ea typeface="Calibri"/>
              </a:rPr>
              <a:t> </a:t>
            </a:r>
            <a:r>
              <a:rPr lang="ru-RU" b="1" dirty="0" err="1">
                <a:latin typeface="Times New Roman"/>
                <a:ea typeface="Calibri"/>
              </a:rPr>
              <a:t>роботи</a:t>
            </a:r>
            <a:r>
              <a:rPr lang="ru-RU" b="1" dirty="0">
                <a:latin typeface="Times New Roman"/>
                <a:ea typeface="Calibri"/>
              </a:rPr>
              <a:t> не </a:t>
            </a:r>
            <a:r>
              <a:rPr lang="ru-RU" b="1" dirty="0" err="1">
                <a:latin typeface="Times New Roman"/>
                <a:ea typeface="Calibri"/>
              </a:rPr>
              <a:t>розпочинай</a:t>
            </a:r>
            <a:endParaRPr lang="ru-RU" b="1" dirty="0">
              <a:latin typeface="Times New Roman"/>
              <a:ea typeface="Calibri"/>
            </a:endParaRPr>
          </a:p>
          <a:p>
            <a:pPr marL="0" indent="0" algn="ctr">
              <a:buNone/>
            </a:pPr>
            <a:r>
              <a:rPr lang="uk-UA" b="1" dirty="0">
                <a:latin typeface="Times New Roman"/>
              </a:rPr>
              <a:t>                          Народна мудрість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23582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373178" y="-968514"/>
            <a:ext cx="6397645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indent="0" algn="ctr">
              <a:spcAft>
                <a:spcPts val="0"/>
              </a:spcAft>
              <a:buNone/>
            </a:pPr>
            <a:r>
              <a:rPr lang="uk-UA" sz="6000" b="1" i="1" u="sng" dirty="0">
                <a:solidFill>
                  <a:srgbClr val="006600"/>
                </a:solidFill>
                <a:latin typeface="Times New Roman"/>
                <a:ea typeface="Calibri"/>
                <a:cs typeface="Times New Roman"/>
              </a:rPr>
              <a:t>ВІВТОРОК</a:t>
            </a:r>
            <a:endParaRPr lang="ru-RU" sz="6000" b="1" i="1" u="sng" dirty="0">
              <a:solidFill>
                <a:srgbClr val="006600"/>
              </a:solidFill>
              <a:latin typeface="Times New Roman"/>
              <a:ea typeface="Calibri"/>
              <a:cs typeface="Times New Roman"/>
            </a:endParaRPr>
          </a:p>
          <a:p>
            <a:pPr marL="0" indent="0" algn="ctr">
              <a:buNone/>
            </a:pPr>
            <a:endParaRPr lang="ru-RU" b="1" dirty="0">
              <a:latin typeface="Times New Roman"/>
              <a:ea typeface="Calibri"/>
            </a:endParaRPr>
          </a:p>
          <a:p>
            <a:pPr marL="0" indent="0" algn="ctr">
              <a:buNone/>
            </a:pPr>
            <a:r>
              <a:rPr lang="ru-RU" b="1" dirty="0">
                <a:latin typeface="Times New Roman"/>
                <a:ea typeface="Calibri"/>
              </a:rPr>
              <a:t>У </a:t>
            </a:r>
            <a:r>
              <a:rPr lang="ru-RU" b="1" dirty="0" err="1">
                <a:latin typeface="Times New Roman"/>
                <a:ea typeface="Calibri"/>
              </a:rPr>
              <a:t>вівторок</a:t>
            </a:r>
            <a:r>
              <a:rPr lang="ru-RU" b="1" dirty="0">
                <a:latin typeface="Times New Roman"/>
                <a:ea typeface="Calibri"/>
              </a:rPr>
              <a:t> — </a:t>
            </a:r>
            <a:r>
              <a:rPr lang="ru-RU" b="1" dirty="0" err="1">
                <a:latin typeface="Times New Roman"/>
                <a:ea typeface="Calibri"/>
              </a:rPr>
              <a:t>початків</a:t>
            </a:r>
            <a:r>
              <a:rPr lang="ru-RU" b="1" dirty="0">
                <a:latin typeface="Times New Roman"/>
                <a:ea typeface="Calibri"/>
              </a:rPr>
              <a:t> сорок</a:t>
            </a:r>
          </a:p>
          <a:p>
            <a:pPr marL="0" indent="0" algn="ctr">
              <a:buNone/>
            </a:pPr>
            <a:r>
              <a:rPr lang="ru-RU" b="1" dirty="0">
                <a:latin typeface="Times New Roman"/>
                <a:ea typeface="Calibri"/>
              </a:rPr>
              <a:t>                  </a:t>
            </a:r>
            <a:r>
              <a:rPr lang="uk-UA" b="1" dirty="0">
                <a:latin typeface="Times New Roman"/>
                <a:ea typeface="Calibri"/>
              </a:rPr>
              <a:t>Народна мудрість</a:t>
            </a:r>
            <a:endParaRPr lang="ru-RU" b="1" dirty="0"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17557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0"/>
            <a:ext cx="924877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 algn="ctr">
              <a:spcAft>
                <a:spcPts val="0"/>
              </a:spcAft>
              <a:buNone/>
            </a:pPr>
            <a:r>
              <a:rPr lang="uk-UA" sz="6000" b="1" i="1" u="sng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СЕРЕДА</a:t>
            </a:r>
            <a:endParaRPr lang="ru-RU" sz="6000" b="1" i="1" u="sng" dirty="0">
              <a:solidFill>
                <a:srgbClr val="0000FF"/>
              </a:solidFill>
              <a:latin typeface="Times New Roman"/>
              <a:ea typeface="Calibri"/>
              <a:cs typeface="Times New Roman"/>
            </a:endParaRPr>
          </a:p>
          <a:p>
            <a:pPr marL="0" indent="0" algn="ctr">
              <a:buNone/>
            </a:pPr>
            <a:endParaRPr lang="ru-RU" b="1" dirty="0">
              <a:solidFill>
                <a:prstClr val="black"/>
              </a:solidFill>
              <a:latin typeface="Times New Roman"/>
            </a:endParaRPr>
          </a:p>
          <a:p>
            <a:pPr marL="0" indent="0" algn="ctr">
              <a:buNone/>
            </a:pPr>
            <a:r>
              <a:rPr lang="ru-RU" b="1" dirty="0" err="1">
                <a:solidFill>
                  <a:prstClr val="black"/>
                </a:solidFill>
                <a:latin typeface="Times New Roman"/>
              </a:rPr>
              <a:t>Добрі</a:t>
            </a:r>
            <a:r>
              <a:rPr lang="ru-RU" b="1" dirty="0">
                <a:solidFill>
                  <a:prstClr val="black"/>
                </a:solidFill>
                <a:latin typeface="Times New Roman"/>
              </a:rPr>
              <a:t> </a:t>
            </a:r>
            <a:r>
              <a:rPr lang="ru-RU" b="1" dirty="0" err="1">
                <a:solidFill>
                  <a:prstClr val="black"/>
                </a:solidFill>
                <a:latin typeface="Times New Roman"/>
              </a:rPr>
              <a:t>ви</a:t>
            </a:r>
            <a:r>
              <a:rPr lang="ru-RU" b="1" dirty="0">
                <a:solidFill>
                  <a:prstClr val="black"/>
                </a:solidFill>
                <a:latin typeface="Times New Roman"/>
              </a:rPr>
              <a:t> </a:t>
            </a:r>
            <a:r>
              <a:rPr lang="ru-RU" b="1" dirty="0" err="1">
                <a:solidFill>
                  <a:prstClr val="black"/>
                </a:solidFill>
                <a:latin typeface="Times New Roman"/>
              </a:rPr>
              <a:t>гості</a:t>
            </a:r>
            <a:r>
              <a:rPr lang="ru-RU" b="1" dirty="0">
                <a:solidFill>
                  <a:prstClr val="black"/>
                </a:solidFill>
                <a:latin typeface="Times New Roman"/>
              </a:rPr>
              <a:t>, та в середу </a:t>
            </a:r>
            <a:r>
              <a:rPr lang="ru-RU" b="1" dirty="0" err="1">
                <a:solidFill>
                  <a:prstClr val="black"/>
                </a:solidFill>
                <a:latin typeface="Times New Roman"/>
              </a:rPr>
              <a:t>трапились</a:t>
            </a:r>
            <a:endParaRPr lang="ru-RU" b="1" dirty="0">
              <a:solidFill>
                <a:prstClr val="black"/>
              </a:solidFill>
              <a:latin typeface="Times New Roman"/>
            </a:endParaRPr>
          </a:p>
          <a:p>
            <a:pPr marL="0" lvl="0" indent="0" algn="ctr">
              <a:buNone/>
            </a:pPr>
            <a:r>
              <a:rPr lang="uk-UA" b="1" dirty="0">
                <a:solidFill>
                  <a:prstClr val="black"/>
                </a:solidFill>
                <a:latin typeface="Times New Roman"/>
              </a:rPr>
              <a:t>                             Народна мудрість</a:t>
            </a:r>
            <a:endParaRPr lang="ru-RU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060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51"/>
            <a:ext cx="9152993" cy="6835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8229600" cy="3672408"/>
          </a:xfrm>
        </p:spPr>
        <p:txBody>
          <a:bodyPr>
            <a:normAutofit fontScale="90000"/>
          </a:bodyPr>
          <a:lstStyle/>
          <a:p>
            <a:pPr algn="l">
              <a:spcAft>
                <a:spcPts val="0"/>
              </a:spcAft>
            </a:pPr>
            <a:br>
              <a:rPr lang="uk-UA" sz="6000" b="1" i="1" u="sng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</a:br>
            <a:r>
              <a:rPr lang="uk-UA" sz="6000" b="1" i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     </a:t>
            </a:r>
            <a:r>
              <a:rPr lang="uk-UA" sz="6000" b="1" i="1" u="sng" dirty="0">
                <a:solidFill>
                  <a:srgbClr val="008000"/>
                </a:solidFill>
                <a:latin typeface="Times New Roman"/>
                <a:ea typeface="Calibri"/>
                <a:cs typeface="Times New Roman"/>
              </a:rPr>
              <a:t>ЧЕТВЕР</a:t>
            </a:r>
            <a:br>
              <a:rPr lang="ru-RU" sz="3600" dirty="0">
                <a:solidFill>
                  <a:srgbClr val="008000"/>
                </a:solidFill>
                <a:ea typeface="Calibri"/>
                <a:cs typeface="Times New Roman"/>
              </a:rPr>
            </a:br>
            <a:br>
              <a:rPr lang="ru-RU" sz="3600" dirty="0">
                <a:ea typeface="Calibri"/>
                <a:cs typeface="Times New Roman"/>
              </a:rPr>
            </a:br>
            <a:r>
              <a:rPr lang="ru-RU" sz="3200" b="1" dirty="0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У </a:t>
            </a:r>
            <a:r>
              <a:rPr lang="ru-RU" sz="3200" b="1" dirty="0" err="1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четвер</a:t>
            </a:r>
            <a:r>
              <a:rPr lang="ru-RU" sz="3200" b="1" dirty="0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 </a:t>
            </a:r>
            <a:r>
              <a:rPr lang="ru-RU" sz="3200" b="1" dirty="0" err="1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пішла</a:t>
            </a:r>
            <a:r>
              <a:rPr lang="ru-RU" sz="3200" b="1" dirty="0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, </a:t>
            </a:r>
            <a:br>
              <a:rPr lang="ru-RU" sz="3200" b="1" dirty="0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</a:br>
            <a:r>
              <a:rPr lang="ru-RU" sz="3200" b="1" dirty="0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то й </a:t>
            </a:r>
            <a:r>
              <a:rPr lang="ru-RU" sz="3200" b="1" dirty="0" err="1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гриби</a:t>
            </a:r>
            <a:r>
              <a:rPr lang="ru-RU" sz="3200" b="1" dirty="0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 </a:t>
            </a:r>
            <a:r>
              <a:rPr lang="ru-RU" sz="3200" b="1" dirty="0" err="1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знайшла</a:t>
            </a:r>
            <a:br>
              <a:rPr lang="ru-RU" dirty="0">
                <a:latin typeface="Times New Roman"/>
                <a:ea typeface="Calibri"/>
              </a:rPr>
            </a:br>
            <a:r>
              <a:rPr lang="uk-UA" sz="3200" b="1" dirty="0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                     Народна мудрість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5271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18458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uk-UA" b="1" i="1" u="sng" dirty="0">
                <a:solidFill>
                  <a:srgbClr val="008000"/>
                </a:solidFill>
                <a:latin typeface="Times New Roman"/>
                <a:ea typeface="Calibri"/>
                <a:cs typeface="Times New Roman"/>
              </a:rPr>
              <a:t>П</a:t>
            </a:r>
            <a:r>
              <a:rPr lang="ru-RU" b="1" i="1" u="sng" dirty="0">
                <a:solidFill>
                  <a:srgbClr val="008000"/>
                </a:solidFill>
                <a:latin typeface="Times New Roman"/>
                <a:ea typeface="Calibri"/>
                <a:cs typeface="Times New Roman"/>
              </a:rPr>
              <a:t>`</a:t>
            </a:r>
            <a:r>
              <a:rPr lang="uk-UA" b="1" i="1" u="sng" dirty="0">
                <a:solidFill>
                  <a:srgbClr val="008000"/>
                </a:solidFill>
                <a:latin typeface="Times New Roman"/>
                <a:ea typeface="Calibri"/>
                <a:cs typeface="Times New Roman"/>
              </a:rPr>
              <a:t>ЯТНИЦЯ</a:t>
            </a:r>
            <a:br>
              <a:rPr lang="ru-RU" sz="3600" dirty="0">
                <a:solidFill>
                  <a:srgbClr val="008000"/>
                </a:solidFill>
                <a:ea typeface="Calibri"/>
                <a:cs typeface="Times New Roman"/>
              </a:rPr>
            </a:br>
            <a:br>
              <a:rPr lang="ru-RU" sz="3600" dirty="0">
                <a:ea typeface="Calibri"/>
                <a:cs typeface="Times New Roman"/>
              </a:rPr>
            </a:br>
            <a:r>
              <a:rPr lang="ru-RU" sz="2900" b="1" dirty="0" err="1">
                <a:solidFill>
                  <a:prstClr val="black"/>
                </a:solidFill>
                <a:latin typeface="Times New Roman"/>
              </a:rPr>
              <a:t>Хто</a:t>
            </a:r>
            <a:r>
              <a:rPr lang="ru-RU" sz="2900" b="1" dirty="0">
                <a:solidFill>
                  <a:prstClr val="black"/>
                </a:solidFill>
                <a:latin typeface="Times New Roman"/>
              </a:rPr>
              <a:t> в </a:t>
            </a:r>
            <a:r>
              <a:rPr lang="ru-RU" sz="2900" b="1" dirty="0" err="1">
                <a:solidFill>
                  <a:prstClr val="black"/>
                </a:solidFill>
                <a:latin typeface="Times New Roman"/>
              </a:rPr>
              <a:t>п’ятницю</a:t>
            </a:r>
            <a:r>
              <a:rPr lang="ru-RU" sz="2900" b="1" dirty="0">
                <a:solidFill>
                  <a:prstClr val="black"/>
                </a:solidFill>
                <a:latin typeface="Times New Roman"/>
              </a:rPr>
              <a:t> </a:t>
            </a:r>
            <a:r>
              <a:rPr lang="ru-RU" sz="2900" b="1" dirty="0" err="1">
                <a:solidFill>
                  <a:prstClr val="black"/>
                </a:solidFill>
                <a:latin typeface="Times New Roman"/>
              </a:rPr>
              <a:t>скаче</a:t>
            </a:r>
            <a:r>
              <a:rPr lang="ru-RU" sz="2900" b="1" dirty="0">
                <a:solidFill>
                  <a:prstClr val="black"/>
                </a:solidFill>
                <a:latin typeface="Times New Roman"/>
              </a:rPr>
              <a:t>, той у </a:t>
            </a:r>
            <a:r>
              <a:rPr lang="ru-RU" sz="2900" b="1" dirty="0" err="1">
                <a:solidFill>
                  <a:prstClr val="black"/>
                </a:solidFill>
                <a:latin typeface="Times New Roman"/>
              </a:rPr>
              <a:t>неділю</a:t>
            </a:r>
            <a:r>
              <a:rPr lang="ru-RU" sz="2900" b="1" dirty="0">
                <a:solidFill>
                  <a:prstClr val="black"/>
                </a:solidFill>
                <a:latin typeface="Times New Roman"/>
              </a:rPr>
              <a:t> плаче</a:t>
            </a:r>
            <a:br>
              <a:rPr lang="ru-RU" dirty="0">
                <a:latin typeface="Times New Roman"/>
                <a:ea typeface="Calibri"/>
              </a:rPr>
            </a:br>
            <a:r>
              <a:rPr lang="ru-RU" dirty="0">
                <a:latin typeface="Times New Roman"/>
                <a:ea typeface="Calibri"/>
              </a:rPr>
              <a:t> </a:t>
            </a:r>
            <a:r>
              <a:rPr lang="uk-UA" sz="2900" b="1" dirty="0">
                <a:solidFill>
                  <a:prstClr val="black"/>
                </a:solidFill>
                <a:latin typeface="Times New Roman"/>
              </a:rPr>
              <a:t>Народна мудрість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uk-UA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2484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11113"/>
            <a:ext cx="9150350" cy="683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uk-UA" sz="4400" b="1" i="1" dirty="0">
                <a:solidFill>
                  <a:srgbClr val="008000"/>
                </a:solidFill>
                <a:latin typeface="Times New Roman"/>
                <a:ea typeface="Calibri"/>
                <a:cs typeface="Times New Roman"/>
              </a:rPr>
              <a:t>   </a:t>
            </a:r>
            <a:r>
              <a:rPr lang="uk-UA" sz="4400" b="1" i="1" u="sng" dirty="0">
                <a:solidFill>
                  <a:srgbClr val="008000"/>
                </a:solidFill>
                <a:latin typeface="Times New Roman"/>
                <a:ea typeface="Calibri"/>
                <a:cs typeface="Times New Roman"/>
              </a:rPr>
              <a:t> СУБОТА</a:t>
            </a:r>
            <a:endParaRPr lang="ru-RU" sz="4400" b="1" i="1" u="sng" dirty="0">
              <a:solidFill>
                <a:srgbClr val="008000"/>
              </a:solidFill>
              <a:latin typeface="Times New Roman"/>
              <a:ea typeface="Calibri"/>
              <a:cs typeface="Times New Roman"/>
            </a:endParaRPr>
          </a:p>
          <a:p>
            <a:pPr marL="0" indent="0" algn="ctr">
              <a:buNone/>
            </a:pPr>
            <a:endParaRPr lang="ru-RU" sz="2900" b="1" dirty="0">
              <a:solidFill>
                <a:prstClr val="black"/>
              </a:solidFill>
              <a:latin typeface="Times New Roman"/>
              <a:ea typeface="+mj-ea"/>
              <a:cs typeface="+mj-cs"/>
            </a:endParaRPr>
          </a:p>
          <a:p>
            <a:pPr marL="0" indent="0">
              <a:buNone/>
            </a:pPr>
            <a:r>
              <a:rPr lang="ru-RU" sz="2900" b="1" dirty="0" err="1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Субота</a:t>
            </a:r>
            <a:r>
              <a:rPr lang="ru-RU" sz="2900" b="1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 — </a:t>
            </a:r>
            <a:r>
              <a:rPr lang="ru-RU" sz="2900" b="1" dirty="0" err="1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кінчається</a:t>
            </a:r>
            <a:r>
              <a:rPr lang="ru-RU" sz="2900" b="1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 робота</a:t>
            </a:r>
          </a:p>
          <a:p>
            <a:pPr marL="0" indent="0">
              <a:buNone/>
            </a:pPr>
            <a:r>
              <a:rPr lang="ru-RU" sz="4400" dirty="0">
                <a:solidFill>
                  <a:prstClr val="black"/>
                </a:solidFill>
                <a:latin typeface="Times New Roman"/>
                <a:ea typeface="Calibri"/>
                <a:cs typeface="+mj-cs"/>
              </a:rPr>
              <a:t>          </a:t>
            </a:r>
            <a:r>
              <a:rPr lang="uk-UA" sz="2900" b="1" dirty="0">
                <a:solidFill>
                  <a:prstClr val="black"/>
                </a:solidFill>
                <a:latin typeface="Times New Roman"/>
                <a:ea typeface="+mj-ea"/>
                <a:cs typeface="+mj-cs"/>
              </a:rPr>
              <a:t>Народна мудрість</a:t>
            </a:r>
            <a:endParaRPr lang="ru-RU" dirty="0">
              <a:latin typeface="Times New Roman"/>
              <a:ea typeface="Calibri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1454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0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uk-UA" sz="4400" b="1" i="1" u="sng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НЕДІЛЯ</a:t>
            </a:r>
            <a:endParaRPr lang="ru-RU" sz="4400" b="1" i="1" u="sng" dirty="0">
              <a:solidFill>
                <a:srgbClr val="0000FF"/>
              </a:solidFill>
              <a:latin typeface="Times New Roman"/>
              <a:ea typeface="Calibri"/>
              <a:cs typeface="Times New Roman"/>
            </a:endParaRPr>
          </a:p>
          <a:p>
            <a:pPr marL="0" indent="0" algn="ctr">
              <a:buNone/>
            </a:pPr>
            <a:endParaRPr lang="ru-RU" sz="2900" b="1" dirty="0">
              <a:solidFill>
                <a:prstClr val="black"/>
              </a:solidFill>
              <a:latin typeface="Times New Roman"/>
            </a:endParaRPr>
          </a:p>
          <a:p>
            <a:pPr marL="0" indent="0" algn="ctr">
              <a:buNone/>
            </a:pPr>
            <a:r>
              <a:rPr lang="ru-RU" sz="2900" b="1" dirty="0">
                <a:solidFill>
                  <a:prstClr val="black"/>
                </a:solidFill>
                <a:latin typeface="Times New Roman"/>
              </a:rPr>
              <a:t>Як </a:t>
            </a:r>
            <a:r>
              <a:rPr lang="ru-RU" sz="2900" b="1" dirty="0" err="1">
                <a:solidFill>
                  <a:prstClr val="black"/>
                </a:solidFill>
                <a:latin typeface="Times New Roman"/>
              </a:rPr>
              <a:t>неділя</a:t>
            </a:r>
            <a:r>
              <a:rPr lang="ru-RU" sz="2900" b="1" dirty="0">
                <a:solidFill>
                  <a:prstClr val="black"/>
                </a:solidFill>
                <a:latin typeface="Times New Roman"/>
              </a:rPr>
              <a:t>, то й сорочка </a:t>
            </a:r>
            <a:r>
              <a:rPr lang="ru-RU" sz="2900" b="1" dirty="0" err="1">
                <a:solidFill>
                  <a:prstClr val="black"/>
                </a:solidFill>
                <a:latin typeface="Times New Roman"/>
              </a:rPr>
              <a:t>біла</a:t>
            </a:r>
            <a:endParaRPr lang="ru-RU" sz="2900" b="1" dirty="0">
              <a:solidFill>
                <a:prstClr val="black"/>
              </a:solidFill>
              <a:latin typeface="Times New Roman"/>
            </a:endParaRPr>
          </a:p>
          <a:p>
            <a:pPr marL="0" indent="0" algn="ctr">
              <a:buNone/>
            </a:pPr>
            <a:r>
              <a:rPr lang="uk-UA" sz="2900" b="1" dirty="0">
                <a:solidFill>
                  <a:prstClr val="black"/>
                </a:solidFill>
                <a:latin typeface="Times New Roman"/>
              </a:rPr>
              <a:t>                Народна мудрість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08867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2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30426"/>
          </a:xfrm>
        </p:spPr>
        <p:txBody>
          <a:bodyPr>
            <a:normAutofit/>
          </a:bodyPr>
          <a:lstStyle/>
          <a:p>
            <a:r>
              <a:rPr lang="uk-UA" sz="6000" dirty="0">
                <a:latin typeface="Times New Roman" pitchFamily="18" charset="0"/>
                <a:cs typeface="Times New Roman" pitchFamily="18" charset="0"/>
              </a:rPr>
              <a:t>Дякую за увагу!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98632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189</Words>
  <Application>Microsoft Office PowerPoint</Application>
  <PresentationFormat>Экран (4:3)</PresentationFormat>
  <Paragraphs>28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Година  спілкування «В гостях у тижня»</vt:lpstr>
      <vt:lpstr>Презентация PowerPoint</vt:lpstr>
      <vt:lpstr>ПОнеділок — перший день по  неділі (що приходить за неділею); вівторок — другий (вторинний); середа — середина тижня; четвер і п’ятниця — відповідно четвертий та п’ятий дні; субота — від єврейського слова «шаббат» — «нетрудовий день»; неділя — «нема діла». </vt:lpstr>
      <vt:lpstr>Презентация PowerPoint</vt:lpstr>
      <vt:lpstr>Презентация PowerPoint</vt:lpstr>
      <vt:lpstr>Презентация PowerPoint</vt:lpstr>
      <vt:lpstr>       ЧЕТВЕР  У четвер пішла,  то й гриби знайшла                      Народна мудрість</vt:lpstr>
      <vt:lpstr>П`ЯТНИЦЯ  Хто в п’ятницю скаче, той у неділю плаче  Народна мудрість</vt:lpstr>
      <vt:lpstr>Презентация PowerPoint</vt:lpstr>
      <vt:lpstr>Презентация PowerPoint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Година  спілкування «В гостях у тижня»</dc:title>
  <dc:creator>вадим</dc:creator>
  <cp:lastModifiedBy>Елена Морозова</cp:lastModifiedBy>
  <cp:revision>10</cp:revision>
  <dcterms:created xsi:type="dcterms:W3CDTF">2016-03-05T16:28:36Z</dcterms:created>
  <dcterms:modified xsi:type="dcterms:W3CDTF">2022-01-12T17:16:58Z</dcterms:modified>
</cp:coreProperties>
</file>