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5" r:id="rId2"/>
    <p:sldId id="276" r:id="rId3"/>
    <p:sldId id="277" r:id="rId4"/>
    <p:sldId id="278" r:id="rId5"/>
    <p:sldId id="280" r:id="rId6"/>
    <p:sldId id="269" r:id="rId7"/>
    <p:sldId id="262" r:id="rId8"/>
    <p:sldId id="263" r:id="rId9"/>
    <p:sldId id="265" r:id="rId10"/>
    <p:sldId id="266" r:id="rId11"/>
    <p:sldId id="270" r:id="rId12"/>
    <p:sldId id="281"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p:cViewPr varScale="1">
        <p:scale>
          <a:sx n="110" d="100"/>
          <a:sy n="110" d="100"/>
        </p:scale>
        <p:origin x="1662"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8F3C89E5-BA73-42DE-A6E9-BCFD3BC34057}" type="datetimeFigureOut">
              <a:rPr lang="ru-RU" smtClean="0"/>
              <a:t>18.12.2023</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1891976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F3C89E5-BA73-42DE-A6E9-BCFD3BC34057}" type="datetimeFigureOut">
              <a:rPr lang="ru-RU" smtClean="0"/>
              <a:t>18.12.2023</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387927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F3C89E5-BA73-42DE-A6E9-BCFD3BC34057}" type="datetimeFigureOut">
              <a:rPr lang="ru-RU" smtClean="0"/>
              <a:t>18.12.2023</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3510700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8F3C89E5-BA73-42DE-A6E9-BCFD3BC34057}" type="datetimeFigureOut">
              <a:rPr lang="ru-RU" smtClean="0"/>
              <a:t>18.12.2023</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3076552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8F3C89E5-BA73-42DE-A6E9-BCFD3BC34057}" type="datetimeFigureOut">
              <a:rPr lang="ru-RU" smtClean="0"/>
              <a:t>18.12.2023</a:t>
            </a:fld>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144951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8F3C89E5-BA73-42DE-A6E9-BCFD3BC34057}" type="datetimeFigureOut">
              <a:rPr lang="ru-RU" smtClean="0"/>
              <a:t>18.12.2023</a:t>
            </a:fld>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8818664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3C89E5-BA73-42DE-A6E9-BCFD3BC34057}" type="datetimeFigureOut">
              <a:rPr lang="ru-RU" smtClean="0"/>
              <a:t>18.12.2023</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4000069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8F3C89E5-BA73-42DE-A6E9-BCFD3BC34057}" type="datetimeFigureOut">
              <a:rPr lang="ru-RU" smtClean="0"/>
              <a:t>18.12.2023</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1467944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8F3C89E5-BA73-42DE-A6E9-BCFD3BC34057}" type="datetimeFigureOut">
              <a:rPr lang="ru-RU" smtClean="0"/>
              <a:t>18.12.2023</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3625598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F3C89E5-BA73-42DE-A6E9-BCFD3BC34057}" type="datetimeFigureOut">
              <a:rPr lang="ru-RU" smtClean="0"/>
              <a:t>18.12.2023</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12383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F3C89E5-BA73-42DE-A6E9-BCFD3BC34057}" type="datetimeFigureOut">
              <a:rPr lang="ru-RU" smtClean="0"/>
              <a:t>18.12.2023</a:t>
            </a:fld>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BF5F0A0-A148-48ED-81EF-A14F191B89AE}" type="slidenum">
              <a:rPr lang="ru-RU" smtClean="0"/>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66202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8F3C89E5-BA73-42DE-A6E9-BCFD3BC34057}" type="datetimeFigureOut">
              <a:rPr lang="ru-RU" smtClean="0"/>
              <a:t>18.12.2023</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15721121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8F3C89E5-BA73-42DE-A6E9-BCFD3BC34057}" type="datetimeFigureOut">
              <a:rPr lang="ru-RU" smtClean="0"/>
              <a:t>18.12.2023</a:t>
            </a:fld>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BF5F0A0-A148-48ED-81EF-A14F191B89AE}" type="slidenum">
              <a:rPr lang="ru-RU" smtClean="0"/>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265653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8F3C89E5-BA73-42DE-A6E9-BCFD3BC34057}" type="datetimeFigureOut">
              <a:rPr lang="ru-RU" smtClean="0"/>
              <a:t>18.12.2023</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13062843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F3C89E5-BA73-42DE-A6E9-BCFD3BC34057}" type="datetimeFigureOut">
              <a:rPr lang="ru-RU" smtClean="0"/>
              <a:t>18.12.2023</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4057028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F3C89E5-BA73-42DE-A6E9-BCFD3BC34057}" type="datetimeFigureOut">
              <a:rPr lang="ru-RU" smtClean="0"/>
              <a:t>18.12.2023</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BF5F0A0-A148-48ED-81EF-A14F191B89AE}" type="slidenum">
              <a:rPr lang="ru-RU" smtClean="0"/>
              <a:t>‹#›</a:t>
            </a:fld>
            <a:endParaRPr lang="ru-RU"/>
          </a:p>
        </p:txBody>
      </p:sp>
    </p:spTree>
    <p:extLst>
      <p:ext uri="{BB962C8B-B14F-4D97-AF65-F5344CB8AC3E}">
        <p14:creationId xmlns:p14="http://schemas.microsoft.com/office/powerpoint/2010/main" val="3575002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8F3C89E5-BA73-42DE-A6E9-BCFD3BC34057}" type="datetimeFigureOut">
              <a:rPr lang="ru-RU" smtClean="0"/>
              <a:t>18.12.2023</a:t>
            </a:fld>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BF5F0A0-A148-48ED-81EF-A14F191B89AE}" type="slidenum">
              <a:rPr lang="ru-RU" smtClean="0"/>
              <a:t>‹#›</a:t>
            </a:fld>
            <a:endParaRPr lang="ru-RU"/>
          </a:p>
        </p:txBody>
      </p:sp>
    </p:spTree>
    <p:extLst>
      <p:ext uri="{BB962C8B-B14F-4D97-AF65-F5344CB8AC3E}">
        <p14:creationId xmlns:p14="http://schemas.microsoft.com/office/powerpoint/2010/main" val="8649190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233199"/>
            <a:ext cx="8064896" cy="369332"/>
          </a:xfrm>
          <a:prstGeom prst="rect">
            <a:avLst/>
          </a:prstGeom>
        </p:spPr>
        <p:txBody>
          <a:bodyPr wrap="square">
            <a:spAutoFit/>
          </a:bodyPr>
          <a:lstStyle/>
          <a:p>
            <a:pPr lvl="0" algn="ctr" defTabSz="914400" fontAlgn="base">
              <a:spcBef>
                <a:spcPct val="0"/>
              </a:spcBef>
              <a:spcAft>
                <a:spcPct val="0"/>
              </a:spcAft>
            </a:pPr>
            <a:r>
              <a:rPr lang="uk-UA" altLang="ru-RU" dirty="0">
                <a:solidFill>
                  <a:prstClr val="black"/>
                </a:solidFill>
                <a:latin typeface="Times New Roman" panose="02020603050405020304" pitchFamily="18" charset="0"/>
                <a:cs typeface="Times New Roman" panose="02020603050405020304" pitchFamily="18" charset="0"/>
              </a:rPr>
              <a:t> </a:t>
            </a:r>
          </a:p>
        </p:txBody>
      </p:sp>
      <p:sp>
        <p:nvSpPr>
          <p:cNvPr id="5" name="Прямоугольник 4"/>
          <p:cNvSpPr/>
          <p:nvPr/>
        </p:nvSpPr>
        <p:spPr>
          <a:xfrm>
            <a:off x="-1548680" y="233199"/>
            <a:ext cx="12889432" cy="646331"/>
          </a:xfrm>
          <a:prstGeom prst="rect">
            <a:avLst/>
          </a:prstGeom>
        </p:spPr>
        <p:txBody>
          <a:bodyPr wrap="square">
            <a:spAutoFit/>
          </a:bodyPr>
          <a:lstStyle/>
          <a:p>
            <a:pPr algn="ctr"/>
            <a:endParaRPr lang="ru-RU" dirty="0">
              <a:latin typeface="Times New Roman" panose="02020603050405020304" pitchFamily="18" charset="0"/>
            </a:endParaRPr>
          </a:p>
          <a:p>
            <a:pPr algn="ctr"/>
            <a:endParaRPr lang="ru-RU" dirty="0"/>
          </a:p>
        </p:txBody>
      </p:sp>
      <p:pic>
        <p:nvPicPr>
          <p:cNvPr id="10" name="Рисунок 9">
            <a:extLst>
              <a:ext uri="{FF2B5EF4-FFF2-40B4-BE49-F238E27FC236}">
                <a16:creationId xmlns:a16="http://schemas.microsoft.com/office/drawing/2014/main" id="{28AB3E88-1FF7-B3D2-E506-D69696E88B29}"/>
              </a:ext>
            </a:extLst>
          </p:cNvPr>
          <p:cNvPicPr>
            <a:picLocks noChangeAspect="1"/>
          </p:cNvPicPr>
          <p:nvPr/>
        </p:nvPicPr>
        <p:blipFill>
          <a:blip r:embed="rId2"/>
          <a:stretch>
            <a:fillRect/>
          </a:stretch>
        </p:blipFill>
        <p:spPr>
          <a:xfrm>
            <a:off x="1792468" y="1484784"/>
            <a:ext cx="5652120" cy="844912"/>
          </a:xfrm>
          <a:prstGeom prst="rect">
            <a:avLst/>
          </a:prstGeom>
        </p:spPr>
      </p:pic>
      <p:pic>
        <p:nvPicPr>
          <p:cNvPr id="12" name="Рисунок 11">
            <a:extLst>
              <a:ext uri="{FF2B5EF4-FFF2-40B4-BE49-F238E27FC236}">
                <a16:creationId xmlns:a16="http://schemas.microsoft.com/office/drawing/2014/main" id="{A5D94AE7-B89E-5FC3-61D3-AB582CFE37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8672" y="2493233"/>
            <a:ext cx="6819712" cy="3447328"/>
          </a:xfrm>
          <a:prstGeom prst="rect">
            <a:avLst/>
          </a:prstGeom>
          <a:ln>
            <a:noFill/>
          </a:ln>
          <a:effectLst>
            <a:softEdge rad="112500"/>
          </a:effectLst>
        </p:spPr>
      </p:pic>
    </p:spTree>
    <p:extLst>
      <p:ext uri="{BB962C8B-B14F-4D97-AF65-F5344CB8AC3E}">
        <p14:creationId xmlns:p14="http://schemas.microsoft.com/office/powerpoint/2010/main" val="31963356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3FE5C4A7-DDAA-8BBC-119B-E5133D6855CA}"/>
              </a:ext>
            </a:extLst>
          </p:cNvPr>
          <p:cNvSpPr>
            <a:spLocks noGrp="1"/>
          </p:cNvSpPr>
          <p:nvPr>
            <p:ph idx="1"/>
          </p:nvPr>
        </p:nvSpPr>
        <p:spPr>
          <a:xfrm>
            <a:off x="1115616" y="260648"/>
            <a:ext cx="7528089" cy="5472608"/>
          </a:xfrm>
        </p:spPr>
        <p:txBody>
          <a:bodyPr>
            <a:normAutofit/>
          </a:bodyPr>
          <a:lstStyle/>
          <a:p>
            <a:pPr algn="just"/>
            <a:r>
              <a:rPr lang="ru-RU" sz="2000" noProof="1">
                <a:solidFill>
                  <a:schemeClr val="tx1"/>
                </a:solidFill>
                <a:latin typeface="Times New Roman" panose="02020603050405020304" pitchFamily="18" charset="0"/>
                <a:cs typeface="Times New Roman" panose="02020603050405020304" pitchFamily="18" charset="0"/>
              </a:rPr>
              <a:t>Хліб супроводжував людей від народження до смерті, в буденному житті та в свято, у праці та відпочинку, в горі й радощах.  </a:t>
            </a:r>
          </a:p>
          <a:p>
            <a:pPr algn="just"/>
            <a:r>
              <a:rPr lang="ru-RU" sz="2000" noProof="1">
                <a:solidFill>
                  <a:schemeClr val="tx1"/>
                </a:solidFill>
                <a:latin typeface="Times New Roman" panose="02020603050405020304" pitchFamily="18" charset="0"/>
                <a:cs typeface="Times New Roman" panose="02020603050405020304" pitchFamily="18" charset="0"/>
              </a:rPr>
              <a:t>Хлібом – сіллю, як символом достатку і щирості, зустрічали гостей. Цей  ритуал  мав дуже велику очисну силу.</a:t>
            </a:r>
            <a:endParaRPr lang="uk-UA" sz="2000" noProof="1">
              <a:solidFill>
                <a:schemeClr val="tx1"/>
              </a:solidFill>
              <a:latin typeface="Times New Roman" panose="02020603050405020304" pitchFamily="18" charset="0"/>
              <a:cs typeface="Times New Roman" panose="02020603050405020304" pitchFamily="18" charset="0"/>
            </a:endParaRPr>
          </a:p>
          <a:p>
            <a:pPr algn="just"/>
            <a:r>
              <a:rPr lang="uk-UA" sz="2000" noProof="1">
                <a:solidFill>
                  <a:schemeClr val="tx1"/>
                </a:solidFill>
                <a:latin typeface="Times New Roman" panose="02020603050405020304" pitchFamily="18" charset="0"/>
                <a:cs typeface="Times New Roman" panose="02020603050405020304" pitchFamily="18" charset="0"/>
              </a:rPr>
              <a:t>Хліб українці називають «святим», «Божим даром», «батьком», «годувальником», «головою», «розпорядником». Без хліба в Україні не обходиться жодна важлива подія. В обрядах та звичаях хліб символізує життя.</a:t>
            </a:r>
          </a:p>
          <a:p>
            <a:pPr algn="just"/>
            <a:r>
              <a:rPr lang="uk-UA" sz="2000" noProof="1">
                <a:solidFill>
                  <a:schemeClr val="tx1"/>
                </a:solidFill>
                <a:latin typeface="Times New Roman" panose="02020603050405020304" pitchFamily="18" charset="0"/>
                <a:cs typeface="Times New Roman" panose="02020603050405020304" pitchFamily="18" charset="0"/>
              </a:rPr>
              <a:t>Традиційно хліб поділяли на повсякденний та обрядовий. Обрядовий мав ритуальне застосування.Його випікали до календарних свят (паски, калита) або дійств сімейної обрядовості (коровай, калач, дивень).</a:t>
            </a:r>
          </a:p>
          <a:p>
            <a:pPr algn="just"/>
            <a:endParaRPr lang="uk-UA" noProof="1">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EE55D0C6-EC95-A3AE-4E04-65B497A77260}"/>
              </a:ext>
            </a:extLst>
          </p:cNvPr>
          <p:cNvPicPr>
            <a:picLocks noChangeAspect="1"/>
          </p:cNvPicPr>
          <p:nvPr/>
        </p:nvPicPr>
        <p:blipFill>
          <a:blip r:embed="rId2"/>
          <a:stretch>
            <a:fillRect/>
          </a:stretch>
        </p:blipFill>
        <p:spPr>
          <a:xfrm>
            <a:off x="1331640" y="4822625"/>
            <a:ext cx="2952328" cy="1964640"/>
          </a:xfrm>
          <a:prstGeom prst="rect">
            <a:avLst/>
          </a:prstGeom>
          <a:ln>
            <a:noFill/>
          </a:ln>
          <a:effectLst>
            <a:softEdge rad="112500"/>
          </a:effectLst>
        </p:spPr>
      </p:pic>
      <p:pic>
        <p:nvPicPr>
          <p:cNvPr id="5" name="Рисунок 4">
            <a:extLst>
              <a:ext uri="{FF2B5EF4-FFF2-40B4-BE49-F238E27FC236}">
                <a16:creationId xmlns:a16="http://schemas.microsoft.com/office/drawing/2014/main" id="{2A35C538-5DB8-0592-3620-D1371D63F305}"/>
              </a:ext>
            </a:extLst>
          </p:cNvPr>
          <p:cNvPicPr>
            <a:picLocks noChangeAspect="1"/>
          </p:cNvPicPr>
          <p:nvPr/>
        </p:nvPicPr>
        <p:blipFill>
          <a:blip r:embed="rId3"/>
          <a:stretch>
            <a:fillRect/>
          </a:stretch>
        </p:blipFill>
        <p:spPr>
          <a:xfrm>
            <a:off x="5498297" y="4742895"/>
            <a:ext cx="2952328" cy="2026321"/>
          </a:xfrm>
          <a:prstGeom prst="rect">
            <a:avLst/>
          </a:prstGeom>
          <a:ln>
            <a:noFill/>
          </a:ln>
          <a:effectLst>
            <a:softEdge rad="112500"/>
          </a:effectLst>
        </p:spPr>
      </p:pic>
    </p:spTree>
    <p:extLst>
      <p:ext uri="{BB962C8B-B14F-4D97-AF65-F5344CB8AC3E}">
        <p14:creationId xmlns:p14="http://schemas.microsoft.com/office/powerpoint/2010/main" val="3456241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FFAC35E-8D4C-8638-EBD6-C4BA9DFCE94E}"/>
              </a:ext>
            </a:extLst>
          </p:cNvPr>
          <p:cNvPicPr>
            <a:picLocks noChangeAspect="1"/>
          </p:cNvPicPr>
          <p:nvPr/>
        </p:nvPicPr>
        <p:blipFill>
          <a:blip r:embed="rId2"/>
          <a:stretch>
            <a:fillRect/>
          </a:stretch>
        </p:blipFill>
        <p:spPr>
          <a:xfrm>
            <a:off x="6735172" y="5229200"/>
            <a:ext cx="2351377" cy="1581231"/>
          </a:xfrm>
          <a:prstGeom prst="rect">
            <a:avLst/>
          </a:prstGeom>
          <a:ln>
            <a:noFill/>
          </a:ln>
          <a:effectLst>
            <a:softEdge rad="112500"/>
          </a:effectLst>
        </p:spPr>
      </p:pic>
      <p:sp>
        <p:nvSpPr>
          <p:cNvPr id="3" name="Объект 2">
            <a:extLst>
              <a:ext uri="{FF2B5EF4-FFF2-40B4-BE49-F238E27FC236}">
                <a16:creationId xmlns:a16="http://schemas.microsoft.com/office/drawing/2014/main" id="{18CDE2D4-14F9-96FB-A308-9F32CFD4D4ED}"/>
              </a:ext>
            </a:extLst>
          </p:cNvPr>
          <p:cNvSpPr>
            <a:spLocks noGrp="1"/>
          </p:cNvSpPr>
          <p:nvPr>
            <p:ph idx="1"/>
          </p:nvPr>
        </p:nvSpPr>
        <p:spPr>
          <a:xfrm>
            <a:off x="395536" y="746702"/>
            <a:ext cx="8457586" cy="5364596"/>
          </a:xfrm>
        </p:spPr>
        <p:txBody>
          <a:bodyPr>
            <a:noAutofit/>
          </a:bodyPr>
          <a:lstStyle/>
          <a:p>
            <a:pPr algn="just"/>
            <a:r>
              <a:rPr lang="uk-UA" sz="2000" noProof="1">
                <a:solidFill>
                  <a:schemeClr val="tx1"/>
                </a:solidFill>
                <a:latin typeface="Times New Roman" panose="02020603050405020304" pitchFamily="18" charset="0"/>
                <a:cs typeface="Times New Roman" panose="02020603050405020304" pitchFamily="18" charset="0"/>
              </a:rPr>
              <a:t>                    Саме з вчиненим тістом, повязано важливі ритуали.</a:t>
            </a:r>
          </a:p>
          <a:p>
            <a:pPr algn="just"/>
            <a:r>
              <a:rPr lang="uk-UA" sz="2000" noProof="1">
                <a:solidFill>
                  <a:schemeClr val="tx1"/>
                </a:solidFill>
                <a:latin typeface="Times New Roman" panose="02020603050405020304" pitchFamily="18" charset="0"/>
                <a:cs typeface="Times New Roman" panose="02020603050405020304" pitchFamily="18" charset="0"/>
              </a:rPr>
              <a:t>Основний інгредієнт була </a:t>
            </a:r>
            <a:r>
              <a:rPr lang="uk-UA" sz="2000" b="1" noProof="1">
                <a:solidFill>
                  <a:schemeClr val="tx1"/>
                </a:solidFill>
                <a:latin typeface="Times New Roman" panose="02020603050405020304" pitchFamily="18" charset="0"/>
                <a:cs typeface="Times New Roman" panose="02020603050405020304" pitchFamily="18" charset="0"/>
              </a:rPr>
              <a:t>вода. </a:t>
            </a:r>
          </a:p>
          <a:p>
            <a:pPr algn="just"/>
            <a:r>
              <a:rPr lang="uk-UA" sz="2000" noProof="1">
                <a:solidFill>
                  <a:schemeClr val="tx1"/>
                </a:solidFill>
                <a:latin typeface="Times New Roman" panose="02020603050405020304" pitchFamily="18" charset="0"/>
                <a:cs typeface="Times New Roman" panose="02020603050405020304" pitchFamily="18" charset="0"/>
              </a:rPr>
              <a:t>До її набирання ставилися прискіпливо та уважно. Вода мала бути ритуальна «чистою», адже її активно використовували як протягом усього процесу хлібопечення, так і після нього.</a:t>
            </a:r>
          </a:p>
          <a:p>
            <a:pPr algn="just"/>
            <a:r>
              <a:rPr lang="uk-UA" sz="2000" noProof="1">
                <a:solidFill>
                  <a:schemeClr val="tx1"/>
                </a:solidFill>
                <a:latin typeface="Times New Roman" panose="02020603050405020304" pitchFamily="18" charset="0"/>
                <a:cs typeface="Times New Roman" panose="02020603050405020304" pitchFamily="18" charset="0"/>
              </a:rPr>
              <a:t>Воду слід було зберігати в закритій ємності, особливо якщо вона стояла в хаті протягом ночі. Вірили, що вночі «сатана з відра напяється».</a:t>
            </a:r>
          </a:p>
          <a:p>
            <a:pPr algn="just"/>
            <a:r>
              <a:rPr lang="uk-UA" sz="2000" noProof="1">
                <a:solidFill>
                  <a:schemeClr val="tx1"/>
                </a:solidFill>
                <a:latin typeface="Times New Roman" panose="02020603050405020304" pitchFamily="18" charset="0"/>
                <a:cs typeface="Times New Roman" panose="02020603050405020304" pitchFamily="18" charset="0"/>
              </a:rPr>
              <a:t>Під час розчинення тіста слід було вдягнути чисте вбрання, мати гарний настрій і добрі помисли, особливо якщо це стосувалося виготовлення ритуального хліба.</a:t>
            </a:r>
          </a:p>
          <a:p>
            <a:pPr algn="just"/>
            <a:r>
              <a:rPr lang="uk-UA" sz="2000" noProof="1">
                <a:solidFill>
                  <a:schemeClr val="tx1"/>
                </a:solidFill>
                <a:latin typeface="Times New Roman" panose="02020603050405020304" pitchFamily="18" charset="0"/>
                <a:cs typeface="Times New Roman" panose="02020603050405020304" pitchFamily="18" charset="0"/>
              </a:rPr>
              <a:t>Готуючи тісто, обовязково примовляли: «Господи, допоможи в добрий час зачати», «Бог на поміч», «Господи поможи».</a:t>
            </a:r>
          </a:p>
          <a:p>
            <a:pPr algn="just"/>
            <a:r>
              <a:rPr lang="uk-UA" sz="2000" noProof="1">
                <a:solidFill>
                  <a:schemeClr val="tx1"/>
                </a:solidFill>
                <a:latin typeface="Times New Roman" panose="02020603050405020304" pitchFamily="18" charset="0"/>
                <a:cs typeface="Times New Roman" panose="02020603050405020304" pitchFamily="18" charset="0"/>
              </a:rPr>
              <a:t>Подекуди радили на діжу класти чоловічу шапку. Вважали закваску як чоловіче начало. </a:t>
            </a:r>
          </a:p>
          <a:p>
            <a:pPr algn="just"/>
            <a:r>
              <a:rPr lang="uk-UA" sz="2000" noProof="1">
                <a:solidFill>
                  <a:schemeClr val="tx1"/>
                </a:solidFill>
                <a:latin typeface="Times New Roman" panose="02020603050405020304" pitchFamily="18" charset="0"/>
                <a:cs typeface="Times New Roman" panose="02020603050405020304" pitchFamily="18" charset="0"/>
              </a:rPr>
              <a:t>А сама діжка ставала «вагітною». Саме шапка </a:t>
            </a:r>
          </a:p>
          <a:p>
            <a:pPr marL="0" indent="0" algn="just">
              <a:buNone/>
            </a:pPr>
            <a:r>
              <a:rPr lang="uk-UA" sz="2000" noProof="1">
                <a:solidFill>
                  <a:schemeClr val="tx1"/>
                </a:solidFill>
                <a:latin typeface="Times New Roman" panose="02020603050405020304" pitchFamily="18" charset="0"/>
                <a:cs typeface="Times New Roman" panose="02020603050405020304" pitchFamily="18" charset="0"/>
              </a:rPr>
              <a:t>«допомагала» тісту добре піднятися.</a:t>
            </a:r>
          </a:p>
        </p:txBody>
      </p:sp>
      <p:sp>
        <p:nvSpPr>
          <p:cNvPr id="4" name="Заголовок 1">
            <a:extLst>
              <a:ext uri="{FF2B5EF4-FFF2-40B4-BE49-F238E27FC236}">
                <a16:creationId xmlns:a16="http://schemas.microsoft.com/office/drawing/2014/main" id="{EE6C24C6-6D5C-9C86-57A1-A91DB589CFBD}"/>
              </a:ext>
            </a:extLst>
          </p:cNvPr>
          <p:cNvSpPr>
            <a:spLocks noGrp="1"/>
          </p:cNvSpPr>
          <p:nvPr>
            <p:ph type="title"/>
          </p:nvPr>
        </p:nvSpPr>
        <p:spPr>
          <a:xfrm>
            <a:off x="1096859" y="188640"/>
            <a:ext cx="7756263" cy="698604"/>
          </a:xfrm>
        </p:spPr>
        <p:txBody>
          <a:bodyPr/>
          <a:lstStyle/>
          <a:p>
            <a:r>
              <a:rPr lang="uk-UA" b="1" dirty="0"/>
              <a:t>ТРАДИЦІЯ ПРИГОТУВАННЯ ТІСТА</a:t>
            </a:r>
            <a:endParaRPr lang="ru-RU" b="1" dirty="0"/>
          </a:p>
        </p:txBody>
      </p:sp>
    </p:spTree>
    <p:extLst>
      <p:ext uri="{BB962C8B-B14F-4D97-AF65-F5344CB8AC3E}">
        <p14:creationId xmlns:p14="http://schemas.microsoft.com/office/powerpoint/2010/main" val="3674511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D2AEEE6E-23D4-83FA-6C07-5E8C32C7B718}"/>
              </a:ext>
            </a:extLst>
          </p:cNvPr>
          <p:cNvSpPr>
            <a:spLocks noGrp="1"/>
          </p:cNvSpPr>
          <p:nvPr>
            <p:ph idx="1"/>
          </p:nvPr>
        </p:nvSpPr>
        <p:spPr>
          <a:xfrm>
            <a:off x="596999" y="1196752"/>
            <a:ext cx="8151465" cy="4104456"/>
          </a:xfrm>
        </p:spPr>
        <p:txBody>
          <a:bodyPr>
            <a:normAutofit fontScale="92500" lnSpcReduction="10000"/>
          </a:bodyPr>
          <a:lstStyle/>
          <a:p>
            <a:pPr algn="just"/>
            <a:r>
              <a:rPr lang="uk-UA" sz="2000" dirty="0">
                <a:solidFill>
                  <a:schemeClr val="tx1"/>
                </a:solidFill>
                <a:latin typeface="Times New Roman" panose="02020603050405020304" pitchFamily="18" charset="0"/>
                <a:cs typeface="Times New Roman" panose="02020603050405020304" pitchFamily="18" charset="0"/>
              </a:rPr>
              <a:t>Цікава була традиція підстеляти під хліб капустяні листки, що запобігало підгорянню та забрудненню низу паляниці. </a:t>
            </a:r>
          </a:p>
          <a:p>
            <a:pPr algn="just"/>
            <a:r>
              <a:rPr lang="uk-UA" sz="2000" dirty="0">
                <a:solidFill>
                  <a:schemeClr val="tx1"/>
                </a:solidFill>
                <a:latin typeface="Times New Roman" panose="02020603050405020304" pitchFamily="18" charset="0"/>
                <a:cs typeface="Times New Roman" panose="02020603050405020304" pitchFamily="18" charset="0"/>
              </a:rPr>
              <a:t>Також могли листки засушувати на зиму, а потім розпарювали окропом. Інколи листя капусти заміняли на листя з горіха, винограду, </a:t>
            </a:r>
            <a:r>
              <a:rPr lang="uk-UA" sz="2000" dirty="0" err="1">
                <a:solidFill>
                  <a:schemeClr val="tx1"/>
                </a:solidFill>
                <a:latin typeface="Times New Roman" panose="02020603050405020304" pitchFamily="18" charset="0"/>
                <a:cs typeface="Times New Roman" panose="02020603050405020304" pitchFamily="18" charset="0"/>
              </a:rPr>
              <a:t>дуба</a:t>
            </a:r>
            <a:r>
              <a:rPr lang="uk-UA" sz="2000" dirty="0">
                <a:solidFill>
                  <a:schemeClr val="tx1"/>
                </a:solidFill>
                <a:latin typeface="Times New Roman" panose="02020603050405020304" pitchFamily="18" charset="0"/>
                <a:cs typeface="Times New Roman" panose="02020603050405020304" pitchFamily="18" charset="0"/>
              </a:rPr>
              <a:t> та липи.</a:t>
            </a:r>
          </a:p>
          <a:p>
            <a:pPr algn="just"/>
            <a:r>
              <a:rPr lang="uk-UA" sz="2000" noProof="1">
                <a:solidFill>
                  <a:schemeClr val="tx1"/>
                </a:solidFill>
                <a:latin typeface="Times New Roman" panose="02020603050405020304" pitchFamily="18" charset="0"/>
                <a:cs typeface="Times New Roman" panose="02020603050405020304" pitchFamily="18" charset="0"/>
              </a:rPr>
              <a:t>Окрім води дрова відігравали також ритуальну «чистоту». Особливо ті, якими натоплювали піч перед випіканням.</a:t>
            </a:r>
          </a:p>
          <a:p>
            <a:pPr algn="just"/>
            <a:r>
              <a:rPr lang="uk-UA" sz="2000" noProof="1">
                <a:solidFill>
                  <a:schemeClr val="tx1"/>
                </a:solidFill>
                <a:latin typeface="Times New Roman" panose="02020603050405020304" pitchFamily="18" charset="0"/>
                <a:cs typeface="Times New Roman" panose="02020603050405020304" pitchFamily="18" charset="0"/>
              </a:rPr>
              <a:t>Вибирали такі дрова з дерев, які не були завалені буревієм чи підпалені блискавкою, не мали природних чи набутих аномалій.</a:t>
            </a:r>
          </a:p>
          <a:p>
            <a:pPr algn="just"/>
            <a:r>
              <a:rPr lang="uk-UA" sz="2000" noProof="1">
                <a:solidFill>
                  <a:schemeClr val="tx1"/>
                </a:solidFill>
                <a:latin typeface="Times New Roman" panose="02020603050405020304" pitchFamily="18" charset="0"/>
                <a:cs typeface="Times New Roman" panose="02020603050405020304" pitchFamily="18" charset="0"/>
              </a:rPr>
              <a:t>Вірили, що такі дрова порушують процес випікання та призведуть до отримання неякісної випічки.</a:t>
            </a:r>
          </a:p>
          <a:p>
            <a:pPr algn="just"/>
            <a:r>
              <a:rPr lang="uk-UA" sz="2000" noProof="1">
                <a:solidFill>
                  <a:schemeClr val="tx1"/>
                </a:solidFill>
                <a:latin typeface="Times New Roman" panose="02020603050405020304" pitchFamily="18" charset="0"/>
                <a:cs typeface="Times New Roman" panose="02020603050405020304" pitchFamily="18" charset="0"/>
              </a:rPr>
              <a:t>Не розпалювали піч дровами з верби, смереки, сосни та осики.</a:t>
            </a:r>
          </a:p>
          <a:p>
            <a:pPr algn="just"/>
            <a:r>
              <a:rPr lang="uk-UA" sz="2000" noProof="1">
                <a:solidFill>
                  <a:schemeClr val="tx1"/>
                </a:solidFill>
                <a:latin typeface="Times New Roman" panose="02020603050405020304" pitchFamily="18" charset="0"/>
                <a:cs typeface="Times New Roman" panose="02020603050405020304" pitchFamily="18" charset="0"/>
              </a:rPr>
              <a:t>Частіше застосовували дрова з дуба, ясеня, буку, ліщини.</a:t>
            </a:r>
          </a:p>
          <a:p>
            <a:pPr algn="just"/>
            <a:endParaRPr lang="LID4096" sz="2000" dirty="0">
              <a:solidFill>
                <a:schemeClr val="tx1"/>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35A8AF14-EB21-FBF1-220E-B5197E1CB482}"/>
              </a:ext>
            </a:extLst>
          </p:cNvPr>
          <p:cNvPicPr>
            <a:picLocks noChangeAspect="1"/>
          </p:cNvPicPr>
          <p:nvPr/>
        </p:nvPicPr>
        <p:blipFill>
          <a:blip r:embed="rId2"/>
          <a:stretch>
            <a:fillRect/>
          </a:stretch>
        </p:blipFill>
        <p:spPr>
          <a:xfrm>
            <a:off x="1154084" y="218586"/>
            <a:ext cx="6835832" cy="834150"/>
          </a:xfrm>
          <a:prstGeom prst="rect">
            <a:avLst/>
          </a:prstGeom>
        </p:spPr>
      </p:pic>
      <p:pic>
        <p:nvPicPr>
          <p:cNvPr id="5" name="Объект 3">
            <a:extLst>
              <a:ext uri="{FF2B5EF4-FFF2-40B4-BE49-F238E27FC236}">
                <a16:creationId xmlns:a16="http://schemas.microsoft.com/office/drawing/2014/main" id="{F76856AA-651E-A169-FBC2-C707045284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1496" y="4941168"/>
            <a:ext cx="2732504" cy="1916832"/>
          </a:xfrm>
          <a:prstGeom prst="rect">
            <a:avLst/>
          </a:prstGeom>
          <a:ln>
            <a:noFill/>
          </a:ln>
          <a:effectLst>
            <a:softEdge rad="112500"/>
          </a:effectLst>
        </p:spPr>
      </p:pic>
    </p:spTree>
    <p:extLst>
      <p:ext uri="{BB962C8B-B14F-4D97-AF65-F5344CB8AC3E}">
        <p14:creationId xmlns:p14="http://schemas.microsoft.com/office/powerpoint/2010/main" val="4148245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2DF0CAEA-FAA1-9A76-71DF-CD13F1D893B9}"/>
              </a:ext>
            </a:extLst>
          </p:cNvPr>
          <p:cNvSpPr>
            <a:spLocks noGrp="1"/>
          </p:cNvSpPr>
          <p:nvPr>
            <p:ph idx="1"/>
          </p:nvPr>
        </p:nvSpPr>
        <p:spPr>
          <a:xfrm>
            <a:off x="395536" y="1196752"/>
            <a:ext cx="8457585" cy="4714470"/>
          </a:xfrm>
        </p:spPr>
        <p:txBody>
          <a:bodyPr>
            <a:noAutofit/>
          </a:bodyPr>
          <a:lstStyle/>
          <a:p>
            <a:pPr algn="just"/>
            <a:r>
              <a:rPr lang="uk-UA" sz="2000" noProof="1">
                <a:solidFill>
                  <a:schemeClr val="tx1"/>
                </a:solidFill>
                <a:latin typeface="Times New Roman" panose="02020603050405020304" pitchFamily="18" charset="0"/>
                <a:cs typeface="Times New Roman" panose="02020603050405020304" pitchFamily="18" charset="0"/>
              </a:rPr>
              <a:t>Шана до хліба закріпилась у народних звичаях українців. На покуті під образами, що здавна в хаті вважалася священним місцем, завжди лежала на столі покрита рушником паляниця.</a:t>
            </a:r>
          </a:p>
          <a:p>
            <a:pPr algn="just"/>
            <a:r>
              <a:rPr lang="uk-UA" sz="2000" noProof="1">
                <a:solidFill>
                  <a:schemeClr val="tx1"/>
                </a:solidFill>
                <a:latin typeface="Times New Roman" panose="02020603050405020304" pitchFamily="18" charset="0"/>
                <a:cs typeface="Times New Roman" panose="02020603050405020304" pitchFamily="18" charset="0"/>
              </a:rPr>
              <a:t>Кожен шматочок хліба з'їдали повністю, не залишаючи куснів, щоб силу не залишити. </a:t>
            </a:r>
          </a:p>
          <a:p>
            <a:pPr algn="just"/>
            <a:r>
              <a:rPr lang="uk-UA" sz="2000" noProof="1">
                <a:solidFill>
                  <a:schemeClr val="tx1"/>
                </a:solidFill>
                <a:latin typeface="Times New Roman" panose="02020603050405020304" pitchFamily="18" charset="0"/>
                <a:cs typeface="Times New Roman" panose="02020603050405020304" pitchFamily="18" charset="0"/>
              </a:rPr>
              <a:t>Хліб не можна викидати у сміття, навіть хлібні крихти слід зібрати у долоню і з'їсти, або ж віддати худобі чи птиці. </a:t>
            </a:r>
          </a:p>
          <a:p>
            <a:pPr algn="just"/>
            <a:r>
              <a:rPr lang="uk-UA" sz="2000" noProof="1">
                <a:solidFill>
                  <a:schemeClr val="tx1"/>
                </a:solidFill>
                <a:latin typeface="Times New Roman" panose="02020603050405020304" pitchFamily="18" charset="0"/>
                <a:cs typeface="Times New Roman" panose="02020603050405020304" pitchFamily="18" charset="0"/>
              </a:rPr>
              <a:t>Знайдений на дорозі окраєць хліба потрібно обтрусити і покласти на високому місці для пташок. </a:t>
            </a:r>
          </a:p>
          <a:p>
            <a:pPr algn="just"/>
            <a:r>
              <a:rPr lang="uk-UA" sz="2000" noProof="1">
                <a:solidFill>
                  <a:schemeClr val="tx1"/>
                </a:solidFill>
                <a:latin typeface="Times New Roman" panose="02020603050405020304" pitchFamily="18" charset="0"/>
                <a:cs typeface="Times New Roman" panose="02020603050405020304" pitchFamily="18" charset="0"/>
              </a:rPr>
              <a:t>Коли випадково кусень хліба упаде на підлогу, селяни його піднімають і цілують — перепрошують, у хліба ж бо ніжки короткі, впаде зі столу і може ніколи більше туди не повернутися. </a:t>
            </a:r>
          </a:p>
          <a:p>
            <a:pPr algn="just"/>
            <a:r>
              <a:rPr lang="uk-UA" sz="2000" noProof="1">
                <a:solidFill>
                  <a:schemeClr val="tx1"/>
                </a:solidFill>
                <a:latin typeface="Times New Roman" panose="02020603050405020304" pitchFamily="18" charset="0"/>
                <a:cs typeface="Times New Roman" panose="02020603050405020304" pitchFamily="18" charset="0"/>
              </a:rPr>
              <a:t>Про хліб не можна казати, що він поганий, він може бути лише невипечений, глевкий, сирий, підгорілий, зачерствілий.</a:t>
            </a:r>
          </a:p>
        </p:txBody>
      </p:sp>
      <p:sp>
        <p:nvSpPr>
          <p:cNvPr id="4" name="Заголовок 1">
            <a:extLst>
              <a:ext uri="{FF2B5EF4-FFF2-40B4-BE49-F238E27FC236}">
                <a16:creationId xmlns:a16="http://schemas.microsoft.com/office/drawing/2014/main" id="{EA1B9648-FD88-0FFE-128E-FF5DB493F01A}"/>
              </a:ext>
            </a:extLst>
          </p:cNvPr>
          <p:cNvSpPr txBox="1">
            <a:spLocks/>
          </p:cNvSpPr>
          <p:nvPr/>
        </p:nvSpPr>
        <p:spPr>
          <a:xfrm>
            <a:off x="1096859" y="188640"/>
            <a:ext cx="7756263" cy="698604"/>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uk-UA" b="1" dirty="0"/>
              <a:t>ОБРЯДИ, ПРИКМЕТИ, ЗАБОРОНИ</a:t>
            </a:r>
            <a:endParaRPr lang="ru-RU" b="1" dirty="0"/>
          </a:p>
        </p:txBody>
      </p:sp>
    </p:spTree>
    <p:extLst>
      <p:ext uri="{BB962C8B-B14F-4D97-AF65-F5344CB8AC3E}">
        <p14:creationId xmlns:p14="http://schemas.microsoft.com/office/powerpoint/2010/main" val="1839601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7624" y="154062"/>
            <a:ext cx="7848872" cy="4211042"/>
          </a:xfrm>
        </p:spPr>
        <p:txBody>
          <a:bodyPr>
            <a:noAutofit/>
          </a:bodyPr>
          <a:lstStyle/>
          <a:p>
            <a:pPr algn="just"/>
            <a:r>
              <a:rPr lang="uk-UA" sz="2000" noProof="1">
                <a:latin typeface="Cambria" panose="02040503050406030204" pitchFamily="18" charset="0"/>
              </a:rPr>
              <a:t>	Всі народні свята супроводжувались споживання ритуального хліба. Це такі своєрідні сліди колишніх жертвоприношень наших предків вищим силам. Різдво збігається з святом дохристиянських часів – зимового сонцевороту, на це свято їдять кутю. Це спеціальна страва, що виготовляється з вареної пшениці (можна замінити на ячмінь), горіхів, маку, меду. </a:t>
            </a:r>
            <a:br>
              <a:rPr lang="uk-UA" sz="2000" noProof="1">
                <a:latin typeface="Cambria" panose="02040503050406030204" pitchFamily="18" charset="0"/>
              </a:rPr>
            </a:br>
            <a:r>
              <a:rPr lang="uk-UA" sz="2000" noProof="1">
                <a:latin typeface="Cambria" panose="02040503050406030204" pitchFamily="18" charset="0"/>
              </a:rPr>
              <a:t>	Хліб іде в цей день тільки як доповнення до основної страви –куті. </a:t>
            </a:r>
            <a:br>
              <a:rPr lang="uk-UA" sz="2000" noProof="1">
                <a:latin typeface="Cambria" panose="02040503050406030204" pitchFamily="18" charset="0"/>
              </a:rPr>
            </a:br>
            <a:r>
              <a:rPr lang="uk-UA" sz="2000" noProof="1">
                <a:latin typeface="Cambria" panose="02040503050406030204" pitchFamily="18" charset="0"/>
              </a:rPr>
              <a:t>	Цим хлібом селянин перед Святою вечерею благословляє худобу, приказуючи ритуальні слова про закликання добра та обминання нечистої сили та лихих чар.</a:t>
            </a:r>
            <a:br>
              <a:rPr lang="uk-UA" sz="2000" noProof="1">
                <a:latin typeface="Cambria" panose="02040503050406030204" pitchFamily="18" charset="0"/>
              </a:rPr>
            </a:br>
            <a:r>
              <a:rPr lang="uk-UA" sz="2000" noProof="1">
                <a:latin typeface="Cambria" panose="02040503050406030204" pitchFamily="18" charset="0"/>
              </a:rPr>
              <a:t>	Потім кожній тварині дають шматочок хліба із сумішшю різних страв свята – щоб худобі було добро та ситість в новому році.</a:t>
            </a:r>
            <a:r>
              <a:rPr lang="ru-RU" sz="2000" dirty="0">
                <a:latin typeface="Cambria" panose="02040503050406030204" pitchFamily="18" charset="0"/>
              </a:rPr>
              <a:t/>
            </a:r>
            <a:br>
              <a:rPr lang="ru-RU" sz="2000" dirty="0">
                <a:latin typeface="Cambria" panose="02040503050406030204" pitchFamily="18" charset="0"/>
              </a:rPr>
            </a:br>
            <a:endParaRPr lang="ru-RU" sz="2000" dirty="0">
              <a:latin typeface="Cambria" panose="020405030504060302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491880" y="4725144"/>
            <a:ext cx="3392218" cy="1978794"/>
          </a:xfrm>
          <a:prstGeom prst="rect">
            <a:avLst/>
          </a:prstGeom>
          <a:ln>
            <a:noFill/>
          </a:ln>
          <a:effectLst>
            <a:softEdge rad="112500"/>
          </a:effectLst>
        </p:spPr>
      </p:pic>
    </p:spTree>
    <p:extLst>
      <p:ext uri="{BB962C8B-B14F-4D97-AF65-F5344CB8AC3E}">
        <p14:creationId xmlns:p14="http://schemas.microsoft.com/office/powerpoint/2010/main" val="3040391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23528" y="4525982"/>
            <a:ext cx="3711906" cy="2302757"/>
          </a:xfrm>
          <a:prstGeom prst="rect">
            <a:avLst/>
          </a:prstGeom>
          <a:ln>
            <a:noFill/>
          </a:ln>
          <a:effectLst>
            <a:softEdge rad="112500"/>
          </a:effectLst>
        </p:spPr>
      </p:pic>
      <p:sp>
        <p:nvSpPr>
          <p:cNvPr id="5" name="Объект 2">
            <a:extLst>
              <a:ext uri="{FF2B5EF4-FFF2-40B4-BE49-F238E27FC236}">
                <a16:creationId xmlns:a16="http://schemas.microsoft.com/office/drawing/2014/main" id="{57FE79D2-35EC-5390-35C1-FDA9E34E3ADA}"/>
              </a:ext>
            </a:extLst>
          </p:cNvPr>
          <p:cNvSpPr txBox="1">
            <a:spLocks/>
          </p:cNvSpPr>
          <p:nvPr/>
        </p:nvSpPr>
        <p:spPr>
          <a:xfrm>
            <a:off x="1403648" y="188640"/>
            <a:ext cx="7416824" cy="6336704"/>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just">
              <a:buNone/>
            </a:pPr>
            <a:endParaRPr lang="uk-UA" sz="2000" dirty="0">
              <a:latin typeface="Times New Roman" panose="02020603050405020304" pitchFamily="18" charset="0"/>
              <a:cs typeface="Times New Roman" panose="02020603050405020304" pitchFamily="18" charset="0"/>
            </a:endParaRPr>
          </a:p>
          <a:p>
            <a:pPr algn="just"/>
            <a:r>
              <a:rPr lang="uk-UA" sz="2000" dirty="0">
                <a:latin typeface="Times New Roman" panose="02020603050405020304" pitchFamily="18" charset="0"/>
                <a:cs typeface="Times New Roman" panose="02020603050405020304" pitchFamily="18" charset="0"/>
              </a:rPr>
              <a:t>Народ поважає та шанує хліб, і так і каже про нього – «святий хліб». Він вважається за святиню і великий гріх є, якщо людина грається ним або викидає бодай найменший його шматочок.</a:t>
            </a:r>
          </a:p>
          <a:p>
            <a:pPr algn="just"/>
            <a:r>
              <a:rPr lang="uk-UA" sz="2000" dirty="0">
                <a:latin typeface="Times New Roman" panose="02020603050405020304" pitchFamily="18" charset="0"/>
                <a:cs typeface="Times New Roman" panose="02020603050405020304" pitchFamily="18" charset="0"/>
              </a:rPr>
              <a:t> Існували вірування, що людина, яка ставиться неналежним чином до хліба, на тому світі буде весь час збирати ті крихти, що викинула в своєму земному житті. </a:t>
            </a:r>
          </a:p>
          <a:p>
            <a:pPr algn="just"/>
            <a:r>
              <a:rPr lang="uk-UA" sz="2000" dirty="0">
                <a:latin typeface="Times New Roman" panose="02020603050405020304" pitchFamily="18" charset="0"/>
                <a:cs typeface="Times New Roman" panose="02020603050405020304" pitchFamily="18" charset="0"/>
              </a:rPr>
              <a:t>Решту хліба завжди згодовували свійським тваринам, іноді спалювали в печі.. </a:t>
            </a:r>
          </a:p>
          <a:p>
            <a:pPr algn="just"/>
            <a:r>
              <a:rPr lang="ru-RU" sz="2000" dirty="0">
                <a:latin typeface="Times New Roman" panose="02020603050405020304" pitchFamily="18" charset="0"/>
                <a:cs typeface="Times New Roman" panose="02020603050405020304" pitchFamily="18" charset="0"/>
              </a:rPr>
              <a:t>Народні повір’я протиставляли хліб та нечисту силу, розводили ї</a:t>
            </a:r>
            <a:r>
              <a:rPr lang="uk-UA" sz="2000" noProof="1">
                <a:latin typeface="Times New Roman" panose="02020603050405020304" pitchFamily="18" charset="0"/>
                <a:cs typeface="Times New Roman" panose="02020603050405020304" pitchFamily="18" charset="0"/>
              </a:rPr>
              <a:t>х на різні полюси. </a:t>
            </a:r>
          </a:p>
          <a:p>
            <a:pPr algn="just"/>
            <a:r>
              <a:rPr lang="uk-UA" sz="2000" noProof="1">
                <a:latin typeface="Times New Roman" panose="02020603050405020304" pitchFamily="18" charset="0"/>
                <a:cs typeface="Times New Roman" panose="02020603050405020304" pitchFamily="18" charset="0"/>
              </a:rPr>
              <a:t>                                  Наприклад, щоб гадюка, що</a:t>
            </a:r>
          </a:p>
          <a:p>
            <a:pPr marL="0" indent="0" algn="just">
              <a:buNone/>
            </a:pPr>
            <a:r>
              <a:rPr lang="uk-UA" sz="2000" noProof="1">
                <a:latin typeface="Times New Roman" panose="02020603050405020304" pitchFamily="18" charset="0"/>
                <a:cs typeface="Times New Roman" panose="02020603050405020304" pitchFamily="18" charset="0"/>
              </a:rPr>
              <a:t>                                       уособлювала нечисту силу, не напала,</a:t>
            </a:r>
          </a:p>
          <a:p>
            <a:pPr marL="0" indent="0" algn="just">
              <a:buNone/>
            </a:pPr>
            <a:r>
              <a:rPr lang="uk-UA" sz="2000" noProof="1">
                <a:latin typeface="Times New Roman" panose="02020603050405020304" pitchFamily="18" charset="0"/>
                <a:cs typeface="Times New Roman" panose="02020603050405020304" pitchFamily="18" charset="0"/>
              </a:rPr>
              <a:t>                                       в ліс з собою також брали шматок</a:t>
            </a:r>
          </a:p>
          <a:p>
            <a:pPr algn="just"/>
            <a:r>
              <a:rPr lang="uk-UA" sz="2000" noProof="1">
                <a:latin typeface="Times New Roman" panose="02020603050405020304" pitchFamily="18" charset="0"/>
                <a:cs typeface="Times New Roman" panose="02020603050405020304" pitchFamily="18" charset="0"/>
              </a:rPr>
              <a:t>                                   хліба – як запоруку </a:t>
            </a:r>
            <a:r>
              <a:rPr lang="ru-RU" sz="2000" dirty="0">
                <a:latin typeface="Times New Roman" panose="02020603050405020304" pitchFamily="18" charset="0"/>
                <a:cs typeface="Times New Roman" panose="02020603050405020304" pitchFamily="18" charset="0"/>
              </a:rPr>
              <a:t>добра.</a:t>
            </a:r>
            <a:endParaRPr lang="LID4096"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03467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20072" y="4361296"/>
            <a:ext cx="3245846" cy="2115210"/>
          </a:xfrm>
        </p:spPr>
      </p:pic>
      <p:sp>
        <p:nvSpPr>
          <p:cNvPr id="3" name="Объект 2">
            <a:extLst>
              <a:ext uri="{FF2B5EF4-FFF2-40B4-BE49-F238E27FC236}">
                <a16:creationId xmlns:a16="http://schemas.microsoft.com/office/drawing/2014/main" id="{F3593D4B-8A79-40ED-D0F9-09D2CBAD1153}"/>
              </a:ext>
            </a:extLst>
          </p:cNvPr>
          <p:cNvSpPr txBox="1">
            <a:spLocks/>
          </p:cNvSpPr>
          <p:nvPr/>
        </p:nvSpPr>
        <p:spPr>
          <a:xfrm>
            <a:off x="1511660" y="-17831"/>
            <a:ext cx="7416824" cy="6336704"/>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just">
              <a:buNone/>
            </a:pPr>
            <a:endParaRPr lang="uk-UA" sz="2000" dirty="0">
              <a:latin typeface="Times New Roman" panose="02020603050405020304" pitchFamily="18" charset="0"/>
              <a:cs typeface="Times New Roman" panose="02020603050405020304" pitchFamily="18" charset="0"/>
            </a:endParaRPr>
          </a:p>
          <a:p>
            <a:pPr algn="just"/>
            <a:r>
              <a:rPr lang="uk-UA" sz="2000" noProof="1">
                <a:latin typeface="Times New Roman" panose="02020603050405020304" pitchFamily="18" charset="0"/>
                <a:cs typeface="Times New Roman" panose="02020603050405020304" pitchFamily="18" charset="0"/>
              </a:rPr>
              <a:t>Хліб завжди уособлював добробут, статок. </a:t>
            </a:r>
          </a:p>
          <a:p>
            <a:pPr algn="just"/>
            <a:r>
              <a:rPr lang="uk-UA" sz="2000" noProof="1">
                <a:latin typeface="Times New Roman" panose="02020603050405020304" pitchFamily="18" charset="0"/>
                <a:cs typeface="Times New Roman" panose="02020603050405020304" pitchFamily="18" charset="0"/>
              </a:rPr>
              <a:t>Коли люди казали «хліб та сіль», цим вони звали до оселі багатство. Хатнім духам також приносили жертви з хліба, так свій шматочок отримував домовик, духи землі – на добрий врожай, духу води – водянику – приносили, щоб задобрити його і щоб він не топив людей та худобу.</a:t>
            </a:r>
          </a:p>
          <a:p>
            <a:pPr algn="just"/>
            <a:r>
              <a:rPr lang="ru-RU" sz="2000" noProof="1">
                <a:latin typeface="Times New Roman" panose="02020603050405020304" pitchFamily="18" charset="0"/>
                <a:cs typeface="Times New Roman" panose="02020603050405020304" pitchFamily="18" charset="0"/>
              </a:rPr>
              <a:t>Скріплену хлібом обіцянку не можна ніколи порушити. </a:t>
            </a:r>
          </a:p>
          <a:p>
            <a:pPr algn="just"/>
            <a:r>
              <a:rPr lang="ru-RU" sz="2000" noProof="1">
                <a:latin typeface="Times New Roman" panose="02020603050405020304" pitchFamily="18" charset="0"/>
                <a:cs typeface="Times New Roman" panose="02020603050405020304" pitchFamily="18" charset="0"/>
              </a:rPr>
              <a:t>При укладанні важливих угод, торговельних чи земельних, обмінювалися хлібинами. </a:t>
            </a:r>
          </a:p>
          <a:p>
            <a:pPr algn="just"/>
            <a:endParaRPr lang="uk-UA" sz="2000" noProof="1">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96134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442094"/>
            <a:ext cx="6984776" cy="3202930"/>
          </a:xfrm>
        </p:spPr>
        <p:txBody>
          <a:bodyPr>
            <a:normAutofit/>
          </a:bodyPr>
          <a:lstStyle/>
          <a:p>
            <a:pPr algn="just"/>
            <a:r>
              <a:rPr lang="uk-UA" sz="2000" noProof="1">
                <a:solidFill>
                  <a:schemeClr val="tx1"/>
                </a:solidFill>
                <a:latin typeface="Times New Roman" panose="02020603050405020304" pitchFamily="18" charset="0"/>
                <a:cs typeface="Times New Roman" panose="02020603050405020304" pitchFamily="18" charset="0"/>
              </a:rPr>
              <a:t>Проводили в далеку путь, зустрічали хлібом-сіллю, цей ритуал взагалі мав дуже велику очисну силу. Приходячи з далекої чужини, людина могла принести з собою щось лихе, вороже, щось недобре, і тільки хліб міг відвести чужу силу та наміри. Люди вірили, що навіть пожежу може зупинити хліб, варто його обнести навколо будівлі, що горить</a:t>
            </a:r>
            <a:r>
              <a:rPr lang="ru-RU" sz="2000" dirty="0">
                <a:solidFill>
                  <a:schemeClr val="tx1"/>
                </a:solidFill>
                <a:latin typeface="Times New Roman" panose="02020603050405020304" pitchFamily="18" charset="0"/>
                <a:cs typeface="Times New Roman" panose="02020603050405020304" pitchFamily="18" charset="0"/>
              </a:rPr>
              <a:t>.</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9592" y="3933056"/>
            <a:ext cx="3891614" cy="2482850"/>
          </a:xfrm>
        </p:spPr>
      </p:pic>
      <p:pic>
        <p:nvPicPr>
          <p:cNvPr id="5" name="Рисунок 4">
            <a:extLst>
              <a:ext uri="{FF2B5EF4-FFF2-40B4-BE49-F238E27FC236}">
                <a16:creationId xmlns:a16="http://schemas.microsoft.com/office/drawing/2014/main" id="{1F85F160-8019-D215-4173-9CA4C5B915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68144" y="4149080"/>
            <a:ext cx="2201891" cy="1978794"/>
          </a:xfrm>
          <a:prstGeom prst="rect">
            <a:avLst/>
          </a:prstGeom>
          <a:ln>
            <a:noFill/>
          </a:ln>
          <a:effectLst>
            <a:softEdge rad="112500"/>
          </a:effectLst>
        </p:spPr>
      </p:pic>
    </p:spTree>
    <p:extLst>
      <p:ext uri="{BB962C8B-B14F-4D97-AF65-F5344CB8AC3E}">
        <p14:creationId xmlns:p14="http://schemas.microsoft.com/office/powerpoint/2010/main" val="727417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02154" y="5059745"/>
            <a:ext cx="2718318" cy="1772816"/>
          </a:xfrm>
          <a:prstGeom prst="rect">
            <a:avLst/>
          </a:prstGeom>
          <a:ln>
            <a:noFill/>
          </a:ln>
          <a:effectLst>
            <a:softEdge rad="112500"/>
          </a:effectLst>
        </p:spPr>
      </p:pic>
      <p:sp>
        <p:nvSpPr>
          <p:cNvPr id="3" name="Объект 2">
            <a:extLst>
              <a:ext uri="{FF2B5EF4-FFF2-40B4-BE49-F238E27FC236}">
                <a16:creationId xmlns:a16="http://schemas.microsoft.com/office/drawing/2014/main" id="{6087D505-586C-550C-3024-754430008F4D}"/>
              </a:ext>
            </a:extLst>
          </p:cNvPr>
          <p:cNvSpPr txBox="1">
            <a:spLocks/>
          </p:cNvSpPr>
          <p:nvPr/>
        </p:nvSpPr>
        <p:spPr>
          <a:xfrm>
            <a:off x="1259632" y="-99391"/>
            <a:ext cx="7560840" cy="459912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just">
              <a:buNone/>
            </a:pPr>
            <a:endParaRPr lang="uk-UA" sz="2000" dirty="0">
              <a:latin typeface="Times New Roman" panose="02020603050405020304" pitchFamily="18" charset="0"/>
              <a:cs typeface="Times New Roman" panose="02020603050405020304" pitchFamily="18" charset="0"/>
            </a:endParaRPr>
          </a:p>
          <a:p>
            <a:pPr algn="just"/>
            <a:r>
              <a:rPr lang="ru-RU" sz="2000" noProof="1">
                <a:latin typeface="Times New Roman" panose="02020603050405020304" pitchFamily="18" charset="0"/>
                <a:cs typeface="Times New Roman" panose="02020603050405020304" pitchFamily="18" charset="0"/>
              </a:rPr>
              <a:t>При сватанні свати заносили до хати, де чекала дівчина, свою хлібину, а отримували замість неї, коли була згода дівчини на шлюб, паляницю. </a:t>
            </a:r>
          </a:p>
          <a:p>
            <a:pPr algn="just"/>
            <a:r>
              <a:rPr lang="ru-RU" sz="2000" noProof="1">
                <a:latin typeface="Times New Roman" panose="02020603050405020304" pitchFamily="18" charset="0"/>
                <a:cs typeface="Times New Roman" panose="02020603050405020304" pitchFamily="18" charset="0"/>
              </a:rPr>
              <a:t>В деяких регіонах для сватання випікали спеціальний пиріг, який під час самого сватання ділили навпіл: одну половину отримували представники молодого, другу – залишали у батьків молодої. Цей ритуал нагадує причастя. </a:t>
            </a:r>
          </a:p>
          <a:p>
            <a:pPr algn="just"/>
            <a:r>
              <a:rPr lang="ru-RU" sz="2000" noProof="1">
                <a:latin typeface="Times New Roman" panose="02020603050405020304" pitchFamily="18" charset="0"/>
                <a:cs typeface="Times New Roman" panose="02020603050405020304" pitchFamily="18" charset="0"/>
              </a:rPr>
              <a:t>В давнину всі люди, що їли за одним ритуальним столом ритуальну їжу, після цього вважалися спільниками в тій справі, що мусила бути. Раніше це був лише обряд, але пізніше він переріс у сталу традицію будь-яку важливу роботу завершувати великим багатим застіллям, з великою кількістю страв. </a:t>
            </a:r>
          </a:p>
          <a:p>
            <a:pPr algn="just"/>
            <a:r>
              <a:rPr lang="ru-RU" sz="2000" noProof="1">
                <a:latin typeface="Times New Roman" panose="02020603050405020304" pitchFamily="18" charset="0"/>
                <a:cs typeface="Times New Roman" panose="02020603050405020304" pitchFamily="18" charset="0"/>
              </a:rPr>
              <a:t>На чолі такого столу повинна була бути одна найголовніша «хлібна» страва, яка мала тільки ритуальний характер і не споживалась.</a:t>
            </a:r>
            <a:endParaRPr lang="uk-UA" sz="2000" noProof="1">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9255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32386" y="1034148"/>
            <a:ext cx="7488832" cy="3672408"/>
          </a:xfrm>
        </p:spPr>
        <p:txBody>
          <a:bodyPr>
            <a:noAutofit/>
          </a:bodyPr>
          <a:lstStyle/>
          <a:p>
            <a:pPr algn="just"/>
            <a:r>
              <a:rPr lang="uk-UA" sz="2000" noProof="1">
                <a:solidFill>
                  <a:schemeClr val="tx1"/>
                </a:solidFill>
                <a:latin typeface="Times New Roman" panose="02020603050405020304" pitchFamily="18" charset="0"/>
                <a:cs typeface="Times New Roman" panose="02020603050405020304" pitchFamily="18" charset="0"/>
              </a:rPr>
              <a:t>Дуже цікавий обряд виконується на Щедрий вечір, який показує сакральне значення хліба. Відбувалась святкова вечеря, після якої господар давав худобині «пиріг», тобто хлібину з хрестом поверху. При цьому він приказував, що йде Бог та несе пиріг. Потім благословляв тварин хлібиною, поділену між усією домашньою худобою.</a:t>
            </a: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31118" y="3645024"/>
            <a:ext cx="3458051" cy="2999346"/>
          </a:xfrm>
          <a:prstGeom prst="rect">
            <a:avLst/>
          </a:prstGeom>
          <a:ln>
            <a:noFill/>
          </a:ln>
          <a:effectLst>
            <a:softEdge rad="112500"/>
          </a:effectLst>
        </p:spPr>
      </p:pic>
      <p:pic>
        <p:nvPicPr>
          <p:cNvPr id="3" name="Рисунок 2">
            <a:extLst>
              <a:ext uri="{FF2B5EF4-FFF2-40B4-BE49-F238E27FC236}">
                <a16:creationId xmlns:a16="http://schemas.microsoft.com/office/drawing/2014/main" id="{E074720B-473B-A22D-ADC6-07299FBEDB70}"/>
              </a:ext>
            </a:extLst>
          </p:cNvPr>
          <p:cNvPicPr>
            <a:picLocks noChangeAspect="1"/>
          </p:cNvPicPr>
          <p:nvPr/>
        </p:nvPicPr>
        <p:blipFill>
          <a:blip r:embed="rId3"/>
          <a:stretch>
            <a:fillRect/>
          </a:stretch>
        </p:blipFill>
        <p:spPr>
          <a:xfrm>
            <a:off x="1043608" y="4030215"/>
            <a:ext cx="3827345" cy="2537696"/>
          </a:xfrm>
          <a:prstGeom prst="rect">
            <a:avLst/>
          </a:prstGeom>
          <a:ln>
            <a:noFill/>
          </a:ln>
          <a:effectLst>
            <a:softEdge rad="112500"/>
          </a:effectLst>
        </p:spPr>
      </p:pic>
    </p:spTree>
    <p:extLst>
      <p:ext uri="{BB962C8B-B14F-4D97-AF65-F5344CB8AC3E}">
        <p14:creationId xmlns:p14="http://schemas.microsoft.com/office/powerpoint/2010/main" val="2086442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C79E752-82A8-26C3-E44B-449EE02A6E5F}"/>
              </a:ext>
            </a:extLst>
          </p:cNvPr>
          <p:cNvSpPr>
            <a:spLocks noGrp="1"/>
          </p:cNvSpPr>
          <p:nvPr>
            <p:ph type="title"/>
          </p:nvPr>
        </p:nvSpPr>
        <p:spPr>
          <a:xfrm>
            <a:off x="1763689" y="116632"/>
            <a:ext cx="3312368" cy="576064"/>
          </a:xfrm>
        </p:spPr>
        <p:txBody>
          <a:bodyPr>
            <a:normAutofit fontScale="90000"/>
          </a:bodyPr>
          <a:lstStyle/>
          <a:p>
            <a:pPr algn="ctr"/>
            <a:r>
              <a:rPr lang="uk-UA" b="1" dirty="0"/>
              <a:t>ВИСНОВОК</a:t>
            </a:r>
            <a:br>
              <a:rPr lang="uk-UA" b="1" dirty="0"/>
            </a:br>
            <a:endParaRPr lang="LID4096" b="1" dirty="0"/>
          </a:p>
        </p:txBody>
      </p:sp>
      <p:sp>
        <p:nvSpPr>
          <p:cNvPr id="3" name="Объект 2">
            <a:extLst>
              <a:ext uri="{FF2B5EF4-FFF2-40B4-BE49-F238E27FC236}">
                <a16:creationId xmlns:a16="http://schemas.microsoft.com/office/drawing/2014/main" id="{B770802C-5B44-A6B5-0E58-66B4B7632E53}"/>
              </a:ext>
            </a:extLst>
          </p:cNvPr>
          <p:cNvSpPr>
            <a:spLocks noGrp="1"/>
          </p:cNvSpPr>
          <p:nvPr>
            <p:ph idx="1"/>
          </p:nvPr>
        </p:nvSpPr>
        <p:spPr>
          <a:xfrm>
            <a:off x="827584" y="692696"/>
            <a:ext cx="8136904" cy="5472608"/>
          </a:xfrm>
        </p:spPr>
        <p:txBody>
          <a:bodyPr>
            <a:normAutofit fontScale="47500" lnSpcReduction="20000"/>
          </a:bodyPr>
          <a:lstStyle/>
          <a:p>
            <a:pPr algn="just"/>
            <a:endParaRPr lang="ru-RU" sz="4200" noProof="1">
              <a:solidFill>
                <a:schemeClr val="tx1"/>
              </a:solidFill>
              <a:latin typeface="Times New Roman" panose="02020603050405020304" pitchFamily="18" charset="0"/>
              <a:cs typeface="Times New Roman" panose="02020603050405020304" pitchFamily="18" charset="0"/>
            </a:endParaRPr>
          </a:p>
          <a:p>
            <a:pPr algn="just"/>
            <a:endParaRPr lang="ru-RU" sz="4200" noProof="1">
              <a:solidFill>
                <a:schemeClr val="tx1"/>
              </a:solidFill>
              <a:latin typeface="Times New Roman" panose="02020603050405020304" pitchFamily="18" charset="0"/>
              <a:cs typeface="Times New Roman" panose="02020603050405020304" pitchFamily="18" charset="0"/>
            </a:endParaRPr>
          </a:p>
          <a:p>
            <a:pPr algn="just"/>
            <a:r>
              <a:rPr lang="ru-RU" sz="4200" noProof="1">
                <a:solidFill>
                  <a:schemeClr val="tx1"/>
                </a:solidFill>
                <a:latin typeface="Times New Roman" panose="02020603050405020304" pitchFamily="18" charset="0"/>
                <a:cs typeface="Times New Roman" panose="02020603050405020304" pitchFamily="18" charset="0"/>
              </a:rPr>
              <a:t>Таким чином, в </a:t>
            </a:r>
            <a:r>
              <a:rPr lang="uk-UA" sz="4200" noProof="1">
                <a:solidFill>
                  <a:schemeClr val="tx1"/>
                </a:solidFill>
                <a:latin typeface="Times New Roman" panose="02020603050405020304" pitchFamily="18" charset="0"/>
                <a:cs typeface="Times New Roman" panose="02020603050405020304" pitchFamily="18" charset="0"/>
              </a:rPr>
              <a:t>Україні хліб був символом добра, знаком самого життя, хліборобської удачі. Він є головним атрибутом обрядів, пов’язаних із життєвими циклами. </a:t>
            </a:r>
          </a:p>
          <a:p>
            <a:pPr algn="just"/>
            <a:r>
              <a:rPr lang="uk-UA" sz="4200" noProof="1">
                <a:solidFill>
                  <a:schemeClr val="tx1"/>
                </a:solidFill>
                <a:latin typeface="Times New Roman" panose="02020603050405020304" pitchFamily="18" charset="0"/>
                <a:cs typeface="Times New Roman" panose="02020603050405020304" pitchFamily="18" charset="0"/>
              </a:rPr>
              <a:t> Обрядове значення багатьох видів хліба забулося, хоча на побутовому рівні давні форми, види, назви хліба продовжують існувати й досі.</a:t>
            </a:r>
          </a:p>
          <a:p>
            <a:pPr algn="just"/>
            <a:r>
              <a:rPr lang="uk-UA" sz="4200" noProof="1">
                <a:solidFill>
                  <a:schemeClr val="tx1"/>
                </a:solidFill>
                <a:latin typeface="Times New Roman" panose="02020603050405020304" pitchFamily="18" charset="0"/>
                <a:cs typeface="Times New Roman" panose="02020603050405020304" pitchFamily="18" charset="0"/>
              </a:rPr>
              <a:t>Обрядовий хліб, такий як Великодній хліб, коровай, весняний хліб у формі пташок — це були справжні витвори мистецтва, які мали не стільки харчове, скільки ритуальне призначення.</a:t>
            </a:r>
          </a:p>
          <a:p>
            <a:pPr algn="just"/>
            <a:r>
              <a:rPr lang="uk-UA" sz="4200" noProof="1">
                <a:solidFill>
                  <a:schemeClr val="tx1"/>
                </a:solidFill>
                <a:latin typeface="Times New Roman" panose="02020603050405020304" pitchFamily="18" charset="0"/>
                <a:cs typeface="Times New Roman" panose="02020603050405020304" pitchFamily="18" charset="0"/>
              </a:rPr>
              <a:t>Ми повинні відновити не тільки в пам’яті, але у повсякденному побуті все те краще, що лишили нам у спадок наші пращури.  </a:t>
            </a:r>
          </a:p>
          <a:p>
            <a:pPr algn="just"/>
            <a:r>
              <a:rPr lang="uk-UA" sz="4200" noProof="1">
                <a:solidFill>
                  <a:schemeClr val="tx1"/>
                </a:solidFill>
                <a:latin typeface="Times New Roman" panose="02020603050405020304" pitchFamily="18" charset="0"/>
                <a:cs typeface="Times New Roman" panose="02020603050405020304" pitchFamily="18" charset="0"/>
              </a:rPr>
              <a:t>Від того, як ми шануватимемо своїх предків, свої кращі традиції і звичаї, залежатиме наша духовність, наша цивілізованість і майбутнє нашої рідної України.</a:t>
            </a:r>
          </a:p>
        </p:txBody>
      </p:sp>
      <p:pic>
        <p:nvPicPr>
          <p:cNvPr id="4" name="Рисунок 3">
            <a:extLst>
              <a:ext uri="{FF2B5EF4-FFF2-40B4-BE49-F238E27FC236}">
                <a16:creationId xmlns:a16="http://schemas.microsoft.com/office/drawing/2014/main" id="{85296F3D-9DEE-872B-38DA-306A7FB6F212}"/>
              </a:ext>
            </a:extLst>
          </p:cNvPr>
          <p:cNvPicPr>
            <a:picLocks noChangeAspect="1"/>
          </p:cNvPicPr>
          <p:nvPr/>
        </p:nvPicPr>
        <p:blipFill>
          <a:blip r:embed="rId2"/>
          <a:stretch>
            <a:fillRect/>
          </a:stretch>
        </p:blipFill>
        <p:spPr>
          <a:xfrm>
            <a:off x="3779912" y="5077314"/>
            <a:ext cx="4365365" cy="1780686"/>
          </a:xfrm>
          <a:prstGeom prst="rect">
            <a:avLst/>
          </a:prstGeom>
          <a:ln>
            <a:noFill/>
          </a:ln>
          <a:effectLst>
            <a:softEdge rad="112500"/>
          </a:effectLst>
        </p:spPr>
      </p:pic>
    </p:spTree>
    <p:extLst>
      <p:ext uri="{BB962C8B-B14F-4D97-AF65-F5344CB8AC3E}">
        <p14:creationId xmlns:p14="http://schemas.microsoft.com/office/powerpoint/2010/main" val="1745143303"/>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570</TotalTime>
  <Words>1144</Words>
  <Application>Microsoft Office PowerPoint</Application>
  <PresentationFormat>Экран (4:3)</PresentationFormat>
  <Paragraphs>59</Paragraphs>
  <Slides>12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12</vt:i4>
      </vt:variant>
    </vt:vector>
  </HeadingPairs>
  <TitlesOfParts>
    <vt:vector size="18" baseType="lpstr">
      <vt:lpstr>Arial</vt:lpstr>
      <vt:lpstr>Cambria</vt:lpstr>
      <vt:lpstr>Century Gothic</vt:lpstr>
      <vt:lpstr>Times New Roman</vt:lpstr>
      <vt:lpstr>Wingdings 3</vt:lpstr>
      <vt:lpstr>Легкий дым</vt:lpstr>
      <vt:lpstr>Презентация PowerPoint</vt:lpstr>
      <vt:lpstr>Презентация PowerPoint</vt:lpstr>
      <vt:lpstr>ТРАДИЦІЯ ПРИГОТУВАННЯ ТІСТА</vt:lpstr>
      <vt:lpstr>Презентация PowerPoint</vt:lpstr>
      <vt:lpstr>Презентация PowerPoint</vt:lpstr>
      <vt:lpstr> Всі народні свята супроводжувались споживання ритуального хліба. Це такі своєрідні сліди колишніх жертвоприношень наших предків вищим силам. Різдво збігається з святом дохристиянських часів – зимового сонцевороту, на це свято їдять кутю. Це спеціальна страва, що виготовляється з вареної пшениці (можна замінити на ячмінь), горіхів, маку, меду.   Хліб іде в цей день тільки як доповнення до основної страви –куті.   Цим хлібом селянин перед Святою вечерею благословляє худобу, приказуючи ритуальні слова про закликання добра та обминання нечистої сили та лихих чар.  Потім кожній тварині дають шматочок хліба із сумішшю різних страв свята – щоб худобі було добро та ситість в новому році. </vt:lpstr>
      <vt:lpstr>Презентация PowerPoint</vt:lpstr>
      <vt:lpstr>Презентация PowerPoint</vt:lpstr>
      <vt:lpstr>Проводили в далеку путь, зустрічали хлібом-сіллю, цей ритуал взагалі мав дуже велику очисну силу. Приходячи з далекої чужини, людина могла принести з собою щось лихе, вороже, щось недобре, і тільки хліб міг відвести чужу силу та наміри. Люди вірили, що навіть пожежу може зупинити хліб, варто його обнести навколо будівлі, що горить.</vt:lpstr>
      <vt:lpstr>Презентация PowerPoint</vt:lpstr>
      <vt:lpstr>Дуже цікавий обряд виконується на Щедрий вечір, який показує сакральне значення хліба. Відбувалась святкова вечеря, після якої господар давав худобині «пиріг», тобто хлібину з хрестом поверху. При цьому він приказував, що йде Бог та несе пиріг. Потім благословляв тварин хлібиною, поділену між усією домашньою худобою.</vt:lpstr>
      <vt:lpstr>ВИСНОВОК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Хліб в обрядах і звичаях українців</dc:title>
  <dc:creator>Police</dc:creator>
  <cp:lastModifiedBy>Вчитель</cp:lastModifiedBy>
  <cp:revision>11</cp:revision>
  <dcterms:created xsi:type="dcterms:W3CDTF">2021-07-09T09:21:54Z</dcterms:created>
  <dcterms:modified xsi:type="dcterms:W3CDTF">2023-12-18T12:27:22Z</dcterms:modified>
</cp:coreProperties>
</file>