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2CB1437-CBD2-49BE-AE08-840ED5F58E8D}" type="datetimeFigureOut">
              <a:rPr lang="ru-RU" smtClean="0"/>
              <a:pPr/>
              <a:t>02.03.2021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1878BA-2D56-4F31-BC25-5D3DEB16E63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CB1437-CBD2-49BE-AE08-840ED5F58E8D}" type="datetimeFigureOut">
              <a:rPr lang="ru-RU" smtClean="0"/>
              <a:pPr/>
              <a:t>02.03.2021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1878BA-2D56-4F31-BC25-5D3DEB16E63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bit.ly/2qDlElb" TargetMode="External"/><Relationship Id="rId2" Type="http://schemas.openxmlformats.org/officeDocument/2006/relationships/hyperlink" Target="http://bit.ly/35NO2A3"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ЧІПка 1.jpg"/>
          <p:cNvPicPr>
            <a:picLocks noChangeAspect="1"/>
          </p:cNvPicPr>
          <p:nvPr/>
        </p:nvPicPr>
        <p:blipFill>
          <a:blip r:embed="rId2"/>
          <a:stretch>
            <a:fillRect/>
          </a:stretch>
        </p:blipFill>
        <p:spPr>
          <a:xfrm>
            <a:off x="0" y="0"/>
            <a:ext cx="3000364" cy="2928934"/>
          </a:xfrm>
          <a:prstGeom prst="rect">
            <a:avLst/>
          </a:prstGeom>
        </p:spPr>
      </p:pic>
      <p:pic>
        <p:nvPicPr>
          <p:cNvPr id="5" name="Рисунок 4" descr="Чіпка 2.jpg"/>
          <p:cNvPicPr>
            <a:picLocks noChangeAspect="1"/>
          </p:cNvPicPr>
          <p:nvPr/>
        </p:nvPicPr>
        <p:blipFill>
          <a:blip r:embed="rId3"/>
          <a:stretch>
            <a:fillRect/>
          </a:stretch>
        </p:blipFill>
        <p:spPr>
          <a:xfrm>
            <a:off x="2857488" y="0"/>
            <a:ext cx="2857520" cy="2928934"/>
          </a:xfrm>
          <a:prstGeom prst="rect">
            <a:avLst/>
          </a:prstGeom>
        </p:spPr>
      </p:pic>
      <p:pic>
        <p:nvPicPr>
          <p:cNvPr id="6" name="Рисунок 5" descr="Шевченко_Т._Г._Катерина._1842.jpg"/>
          <p:cNvPicPr>
            <a:picLocks noChangeAspect="1"/>
          </p:cNvPicPr>
          <p:nvPr/>
        </p:nvPicPr>
        <p:blipFill>
          <a:blip r:embed="rId4" cstate="print"/>
          <a:stretch>
            <a:fillRect/>
          </a:stretch>
        </p:blipFill>
        <p:spPr>
          <a:xfrm>
            <a:off x="5786382" y="0"/>
            <a:ext cx="3357618" cy="5429264"/>
          </a:xfrm>
          <a:prstGeom prst="rect">
            <a:avLst/>
          </a:prstGeom>
        </p:spPr>
      </p:pic>
      <p:pic>
        <p:nvPicPr>
          <p:cNvPr id="7" name="Рисунок 6" descr="грегор замза.jpg"/>
          <p:cNvPicPr>
            <a:picLocks noChangeAspect="1"/>
          </p:cNvPicPr>
          <p:nvPr/>
        </p:nvPicPr>
        <p:blipFill>
          <a:blip r:embed="rId5"/>
          <a:stretch>
            <a:fillRect/>
          </a:stretch>
        </p:blipFill>
        <p:spPr>
          <a:xfrm>
            <a:off x="214282" y="3357562"/>
            <a:ext cx="4786346" cy="328614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26196"/>
          </a:xfrm>
        </p:spPr>
        <p:txBody>
          <a:bodyPr>
            <a:normAutofit fontScale="90000"/>
          </a:bodyPr>
          <a:lstStyle/>
          <a:p>
            <a:r>
              <a:rPr lang="uk-UA" sz="3600" b="1" dirty="0" err="1" smtClean="0"/>
              <a:t>Булінг</a:t>
            </a:r>
            <a:r>
              <a:rPr lang="en-US" sz="3600" dirty="0" smtClean="0"/>
              <a:t> </a:t>
            </a:r>
            <a:r>
              <a:rPr lang="uk-UA" sz="3600" dirty="0" smtClean="0"/>
              <a:t>- це</a:t>
            </a:r>
            <a:r>
              <a:rPr lang="en-US" sz="3600" dirty="0" smtClean="0"/>
              <a:t> </a:t>
            </a:r>
            <a:r>
              <a:rPr lang="uk-UA" sz="3600" dirty="0" smtClean="0"/>
              <a:t> діяння (дії або бездіяльність) учасників освітнього процесу, які полягають у психологічному, фізичному, економічному, сексуальному насильстві, у тому числі із застосуванням засобів електронних комунікацій, що вчиняються стосовно малолітньої чи неповнолітньої особи та (або) такою особою стосовно інших учасників освітнього процесу, внаслідок чого могла бути чи була заподіяна шкода психічному або фізичному здоров’ю потерпілого.</a:t>
            </a:r>
            <a:r>
              <a:rPr lang="ru-RU" sz="3600" dirty="0" smtClean="0"/>
              <a:t/>
            </a:r>
            <a:br>
              <a:rPr lang="ru-RU" sz="3600" dirty="0" smtClean="0"/>
            </a:b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8571064" cy="526297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lang="en-US" sz="2800" b="1" dirty="0" smtClean="0">
              <a:latin typeface="Calibri" pitchFamily="34"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Які</a:t>
            </a: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ознаки</a:t>
            </a: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булінгу</a:t>
            </a: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Типовими</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ознаками</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булінгу</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є:</a:t>
            </a: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систематичність</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повторюваність</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діяння</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наявність</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сторін</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кривдник</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булер</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потерпілий</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(жертва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булінгу</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спостерігачі</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наслідки</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у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вигляді</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психічної</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та/</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або</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фізичної</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шкоди</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приниження</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страх,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тривога</a:t>
            </a:r>
            <a:endParaRPr kumimoji="0" lang="en-US"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підпорядкування</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потерпілого</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інтересам</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кривдника</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US"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та/</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або</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спричинення</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соціальної</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ізоляції</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потерпілого</a:t>
            </a: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77500" lnSpcReduction="20000"/>
          </a:bodyPr>
          <a:lstStyle/>
          <a:p>
            <a:r>
              <a:rPr lang="ru-RU" dirty="0" smtClean="0"/>
              <a:t> </a:t>
            </a:r>
            <a:r>
              <a:rPr lang="ru-RU" b="1" dirty="0" err="1" smtClean="0"/>
              <a:t>Які</a:t>
            </a:r>
            <a:r>
              <a:rPr lang="ru-RU" b="1" dirty="0" smtClean="0"/>
              <a:t>  </a:t>
            </a:r>
            <a:r>
              <a:rPr lang="ru-RU" b="1" dirty="0" err="1" smtClean="0"/>
              <a:t>є</a:t>
            </a:r>
            <a:r>
              <a:rPr lang="ru-RU" b="1" dirty="0" smtClean="0"/>
              <a:t> </a:t>
            </a:r>
            <a:r>
              <a:rPr lang="ru-RU" b="1" dirty="0" err="1" smtClean="0"/>
              <a:t>види</a:t>
            </a:r>
            <a:r>
              <a:rPr lang="ru-RU" b="1" dirty="0" smtClean="0"/>
              <a:t> </a:t>
            </a:r>
            <a:r>
              <a:rPr lang="ru-RU" b="1" dirty="0" err="1" smtClean="0"/>
              <a:t>булінгу</a:t>
            </a:r>
            <a:r>
              <a:rPr lang="ru-RU" b="1" dirty="0" smtClean="0"/>
              <a:t> ?</a:t>
            </a:r>
            <a:endParaRPr lang="ru-RU" dirty="0" smtClean="0"/>
          </a:p>
          <a:p>
            <a:r>
              <a:rPr lang="ru-RU" dirty="0" smtClean="0"/>
              <a:t> </a:t>
            </a:r>
            <a:r>
              <a:rPr lang="ru-RU" dirty="0" err="1" smtClean="0"/>
              <a:t>Виділяють</a:t>
            </a:r>
            <a:r>
              <a:rPr lang="ru-RU" dirty="0" smtClean="0"/>
              <a:t> </a:t>
            </a:r>
            <a:r>
              <a:rPr lang="ru-RU" dirty="0" err="1" smtClean="0"/>
              <a:t>такі</a:t>
            </a:r>
            <a:r>
              <a:rPr lang="ru-RU" dirty="0" smtClean="0"/>
              <a:t> </a:t>
            </a:r>
            <a:r>
              <a:rPr lang="ru-RU" dirty="0" err="1" smtClean="0"/>
              <a:t>види</a:t>
            </a:r>
            <a:r>
              <a:rPr lang="ru-RU" dirty="0" smtClean="0"/>
              <a:t> </a:t>
            </a:r>
            <a:r>
              <a:rPr lang="ru-RU" dirty="0" err="1" smtClean="0"/>
              <a:t>булінгу</a:t>
            </a:r>
            <a:r>
              <a:rPr lang="ru-RU" dirty="0" smtClean="0"/>
              <a:t>:</a:t>
            </a:r>
          </a:p>
          <a:p>
            <a:pPr lvl="0"/>
            <a:r>
              <a:rPr lang="ru-RU" b="1" dirty="0" err="1" smtClean="0"/>
              <a:t>фізичний</a:t>
            </a:r>
            <a:r>
              <a:rPr lang="ru-RU" dirty="0" smtClean="0"/>
              <a:t> (</a:t>
            </a:r>
            <a:r>
              <a:rPr lang="ru-RU" dirty="0" err="1" smtClean="0"/>
              <a:t>штовхання</a:t>
            </a:r>
            <a:r>
              <a:rPr lang="ru-RU" dirty="0" smtClean="0"/>
              <a:t>, </a:t>
            </a:r>
            <a:r>
              <a:rPr lang="ru-RU" dirty="0" err="1" smtClean="0"/>
              <a:t>підніжки</a:t>
            </a:r>
            <a:r>
              <a:rPr lang="ru-RU" dirty="0" smtClean="0"/>
              <a:t>, </a:t>
            </a:r>
            <a:r>
              <a:rPr lang="ru-RU" dirty="0" err="1" smtClean="0"/>
              <a:t>зачіпання</a:t>
            </a:r>
            <a:r>
              <a:rPr lang="ru-RU" dirty="0" smtClean="0"/>
              <a:t>, </a:t>
            </a:r>
            <a:r>
              <a:rPr lang="ru-RU" dirty="0" err="1" smtClean="0"/>
              <a:t>бійки</a:t>
            </a:r>
            <a:r>
              <a:rPr lang="ru-RU" dirty="0" smtClean="0"/>
              <a:t>, </a:t>
            </a:r>
            <a:r>
              <a:rPr lang="ru-RU" dirty="0" err="1" smtClean="0"/>
              <a:t>стусани</a:t>
            </a:r>
            <a:r>
              <a:rPr lang="ru-RU" dirty="0" smtClean="0"/>
              <a:t>, </a:t>
            </a:r>
            <a:r>
              <a:rPr lang="ru-RU" dirty="0" err="1" smtClean="0"/>
              <a:t>ляпаси</a:t>
            </a:r>
            <a:r>
              <a:rPr lang="ru-RU" dirty="0" smtClean="0"/>
              <a:t>, </a:t>
            </a:r>
            <a:r>
              <a:rPr lang="ru-RU" dirty="0" err="1" smtClean="0"/>
              <a:t>нанесення</a:t>
            </a:r>
            <a:r>
              <a:rPr lang="ru-RU" dirty="0" smtClean="0"/>
              <a:t> </a:t>
            </a:r>
            <a:r>
              <a:rPr lang="ru-RU" dirty="0" err="1" smtClean="0"/>
              <a:t>тілесних</a:t>
            </a:r>
            <a:r>
              <a:rPr lang="ru-RU" dirty="0" smtClean="0"/>
              <a:t> </a:t>
            </a:r>
            <a:r>
              <a:rPr lang="ru-RU" dirty="0" err="1" smtClean="0"/>
              <a:t>пошкоджень</a:t>
            </a:r>
            <a:r>
              <a:rPr lang="ru-RU" dirty="0" smtClean="0"/>
              <a:t>);</a:t>
            </a:r>
          </a:p>
          <a:p>
            <a:pPr lvl="0"/>
            <a:r>
              <a:rPr lang="ru-RU" b="1" dirty="0" err="1" smtClean="0"/>
              <a:t>психологічний</a:t>
            </a:r>
            <a:r>
              <a:rPr lang="ru-RU" dirty="0" smtClean="0"/>
              <a:t> (</a:t>
            </a:r>
            <a:r>
              <a:rPr lang="ru-RU" dirty="0" err="1" smtClean="0"/>
              <a:t>принизливі</a:t>
            </a:r>
            <a:r>
              <a:rPr lang="ru-RU" dirty="0" smtClean="0"/>
              <a:t> погляди, жести, </a:t>
            </a:r>
            <a:r>
              <a:rPr lang="ru-RU" dirty="0" err="1" smtClean="0"/>
              <a:t>образливі</a:t>
            </a:r>
            <a:r>
              <a:rPr lang="ru-RU" dirty="0" smtClean="0"/>
              <a:t> </a:t>
            </a:r>
            <a:r>
              <a:rPr lang="ru-RU" dirty="0" err="1" smtClean="0"/>
              <a:t>рухи</a:t>
            </a:r>
            <a:r>
              <a:rPr lang="ru-RU" dirty="0" smtClean="0"/>
              <a:t> </a:t>
            </a:r>
            <a:r>
              <a:rPr lang="ru-RU" dirty="0" err="1" smtClean="0"/>
              <a:t>тіла</a:t>
            </a:r>
            <a:r>
              <a:rPr lang="ru-RU" dirty="0" smtClean="0"/>
              <a:t>, </a:t>
            </a:r>
            <a:r>
              <a:rPr lang="ru-RU" dirty="0" err="1" smtClean="0"/>
              <a:t>міміка</a:t>
            </a:r>
            <a:r>
              <a:rPr lang="ru-RU" dirty="0" smtClean="0"/>
              <a:t> </a:t>
            </a:r>
            <a:r>
              <a:rPr lang="ru-RU" dirty="0" err="1" smtClean="0"/>
              <a:t>обличчя</a:t>
            </a:r>
            <a:r>
              <a:rPr lang="ru-RU" dirty="0" smtClean="0"/>
              <a:t>, </a:t>
            </a:r>
            <a:r>
              <a:rPr lang="ru-RU" dirty="0" err="1" smtClean="0"/>
              <a:t>поширення</a:t>
            </a:r>
            <a:r>
              <a:rPr lang="ru-RU" dirty="0" smtClean="0"/>
              <a:t> </a:t>
            </a:r>
            <a:r>
              <a:rPr lang="ru-RU" dirty="0" err="1" smtClean="0"/>
              <a:t>образливих</a:t>
            </a:r>
            <a:r>
              <a:rPr lang="ru-RU" dirty="0" smtClean="0"/>
              <a:t> чуток, </a:t>
            </a:r>
            <a:r>
              <a:rPr lang="ru-RU" dirty="0" err="1" smtClean="0"/>
              <a:t>ізоляція</a:t>
            </a:r>
            <a:r>
              <a:rPr lang="ru-RU" dirty="0" smtClean="0"/>
              <a:t>, </a:t>
            </a:r>
            <a:r>
              <a:rPr lang="ru-RU" dirty="0" err="1" smtClean="0"/>
              <a:t>ігнорування</a:t>
            </a:r>
            <a:r>
              <a:rPr lang="ru-RU" dirty="0" smtClean="0"/>
              <a:t>, погрози, </a:t>
            </a:r>
            <a:r>
              <a:rPr lang="ru-RU" dirty="0" err="1" smtClean="0"/>
              <a:t>жарти</a:t>
            </a:r>
            <a:r>
              <a:rPr lang="ru-RU" dirty="0" smtClean="0"/>
              <a:t>, </a:t>
            </a:r>
            <a:r>
              <a:rPr lang="ru-RU" dirty="0" err="1" smtClean="0"/>
              <a:t>маніпуляції</a:t>
            </a:r>
            <a:r>
              <a:rPr lang="ru-RU" dirty="0" smtClean="0"/>
              <a:t>, шантаж);</a:t>
            </a:r>
          </a:p>
          <a:p>
            <a:pPr lvl="0"/>
            <a:r>
              <a:rPr lang="ru-RU" b="1" dirty="0" err="1" smtClean="0"/>
              <a:t>економічний</a:t>
            </a:r>
            <a:r>
              <a:rPr lang="ru-RU" dirty="0" smtClean="0"/>
              <a:t> (</a:t>
            </a:r>
            <a:r>
              <a:rPr lang="ru-RU" dirty="0" err="1" smtClean="0"/>
              <a:t>крадіжки</a:t>
            </a:r>
            <a:r>
              <a:rPr lang="ru-RU" dirty="0" smtClean="0"/>
              <a:t>, </a:t>
            </a:r>
            <a:r>
              <a:rPr lang="ru-RU" dirty="0" err="1" smtClean="0"/>
              <a:t>пошкодження</a:t>
            </a:r>
            <a:r>
              <a:rPr lang="ru-RU" dirty="0" smtClean="0"/>
              <a:t> </a:t>
            </a:r>
            <a:r>
              <a:rPr lang="ru-RU" dirty="0" err="1" smtClean="0"/>
              <a:t>чи</a:t>
            </a:r>
            <a:r>
              <a:rPr lang="ru-RU" dirty="0" smtClean="0"/>
              <a:t> </a:t>
            </a:r>
            <a:r>
              <a:rPr lang="ru-RU" dirty="0" err="1" smtClean="0"/>
              <a:t>знищення</a:t>
            </a:r>
            <a:r>
              <a:rPr lang="ru-RU" dirty="0" smtClean="0"/>
              <a:t> </a:t>
            </a:r>
            <a:r>
              <a:rPr lang="ru-RU" dirty="0" err="1" smtClean="0"/>
              <a:t>одягу</a:t>
            </a:r>
            <a:r>
              <a:rPr lang="ru-RU" dirty="0" smtClean="0"/>
              <a:t> та </a:t>
            </a:r>
            <a:r>
              <a:rPr lang="ru-RU" dirty="0" err="1" smtClean="0"/>
              <a:t>інших</a:t>
            </a:r>
            <a:r>
              <a:rPr lang="ru-RU" dirty="0" smtClean="0"/>
              <a:t> </a:t>
            </a:r>
            <a:r>
              <a:rPr lang="ru-RU" dirty="0" err="1" smtClean="0"/>
              <a:t>особистих</a:t>
            </a:r>
            <a:r>
              <a:rPr lang="ru-RU" dirty="0" smtClean="0"/>
              <a:t> речей, </a:t>
            </a:r>
            <a:r>
              <a:rPr lang="ru-RU" dirty="0" err="1" smtClean="0"/>
              <a:t>вимагання</a:t>
            </a:r>
            <a:r>
              <a:rPr lang="ru-RU" dirty="0" smtClean="0"/>
              <a:t> грошей);</a:t>
            </a:r>
          </a:p>
          <a:p>
            <a:pPr lvl="0"/>
            <a:r>
              <a:rPr lang="ru-RU" b="1" dirty="0" err="1" smtClean="0"/>
              <a:t>сексуальний</a:t>
            </a:r>
            <a:r>
              <a:rPr lang="ru-RU" b="1" dirty="0" smtClean="0"/>
              <a:t> </a:t>
            </a:r>
            <a:r>
              <a:rPr lang="ru-RU" dirty="0" smtClean="0"/>
              <a:t>(</a:t>
            </a:r>
            <a:r>
              <a:rPr lang="ru-RU" dirty="0" err="1" smtClean="0"/>
              <a:t>принизливі</a:t>
            </a:r>
            <a:r>
              <a:rPr lang="ru-RU" dirty="0" smtClean="0"/>
              <a:t> погляди, жести, </a:t>
            </a:r>
            <a:r>
              <a:rPr lang="ru-RU" dirty="0" err="1" smtClean="0"/>
              <a:t>образливі</a:t>
            </a:r>
            <a:r>
              <a:rPr lang="ru-RU" dirty="0" smtClean="0"/>
              <a:t> </a:t>
            </a:r>
            <a:r>
              <a:rPr lang="ru-RU" dirty="0" err="1" smtClean="0"/>
              <a:t>рухи</a:t>
            </a:r>
            <a:r>
              <a:rPr lang="ru-RU" dirty="0" smtClean="0"/>
              <a:t> </a:t>
            </a:r>
            <a:r>
              <a:rPr lang="ru-RU" dirty="0" err="1" smtClean="0"/>
              <a:t>тіла</a:t>
            </a:r>
            <a:r>
              <a:rPr lang="ru-RU" dirty="0" smtClean="0"/>
              <a:t>, </a:t>
            </a:r>
            <a:r>
              <a:rPr lang="ru-RU" dirty="0" err="1" smtClean="0"/>
              <a:t>прізвиська</a:t>
            </a:r>
            <a:r>
              <a:rPr lang="ru-RU" dirty="0" smtClean="0"/>
              <a:t> та </a:t>
            </a:r>
            <a:r>
              <a:rPr lang="ru-RU" dirty="0" err="1" smtClean="0"/>
              <a:t>образи</a:t>
            </a:r>
            <a:r>
              <a:rPr lang="ru-RU" dirty="0" smtClean="0"/>
              <a:t> сексуального характеру, </a:t>
            </a:r>
            <a:r>
              <a:rPr lang="ru-RU" dirty="0" err="1" smtClean="0"/>
              <a:t>зйомки</a:t>
            </a:r>
            <a:r>
              <a:rPr lang="ru-RU" dirty="0" smtClean="0"/>
              <a:t> у </a:t>
            </a:r>
            <a:r>
              <a:rPr lang="ru-RU" dirty="0" err="1" smtClean="0"/>
              <a:t>переодягальнях</a:t>
            </a:r>
            <a:r>
              <a:rPr lang="ru-RU" dirty="0" smtClean="0"/>
              <a:t>, </a:t>
            </a:r>
            <a:r>
              <a:rPr lang="ru-RU" dirty="0" err="1" smtClean="0"/>
              <a:t>поширення</a:t>
            </a:r>
            <a:r>
              <a:rPr lang="ru-RU" dirty="0" smtClean="0"/>
              <a:t> </a:t>
            </a:r>
            <a:r>
              <a:rPr lang="ru-RU" dirty="0" err="1" smtClean="0"/>
              <a:t>образливих</a:t>
            </a:r>
            <a:r>
              <a:rPr lang="ru-RU" dirty="0" smtClean="0"/>
              <a:t> чуток, </a:t>
            </a:r>
            <a:r>
              <a:rPr lang="ru-RU" dirty="0" err="1" smtClean="0"/>
              <a:t>сексуальні</a:t>
            </a:r>
            <a:r>
              <a:rPr lang="ru-RU" dirty="0" smtClean="0"/>
              <a:t> погрози, </a:t>
            </a:r>
            <a:r>
              <a:rPr lang="ru-RU" dirty="0" err="1" smtClean="0"/>
              <a:t>жарти</a:t>
            </a:r>
            <a:r>
              <a:rPr lang="ru-RU" dirty="0" smtClean="0"/>
              <a:t>);</a:t>
            </a:r>
          </a:p>
          <a:p>
            <a:pPr lvl="0"/>
            <a:r>
              <a:rPr lang="ru-RU" b="1" dirty="0" err="1" smtClean="0"/>
              <a:t>кібербулінг</a:t>
            </a:r>
            <a:r>
              <a:rPr lang="ru-RU" dirty="0" smtClean="0"/>
              <a:t> (</a:t>
            </a:r>
            <a:r>
              <a:rPr lang="ru-RU" dirty="0" err="1" smtClean="0"/>
              <a:t>приниження</a:t>
            </a:r>
            <a:r>
              <a:rPr lang="ru-RU" dirty="0" smtClean="0"/>
              <a:t> за </a:t>
            </a:r>
            <a:r>
              <a:rPr lang="ru-RU" dirty="0" err="1" smtClean="0"/>
              <a:t>допомогою</a:t>
            </a:r>
            <a:r>
              <a:rPr lang="ru-RU" dirty="0" smtClean="0"/>
              <a:t> </a:t>
            </a:r>
            <a:r>
              <a:rPr lang="ru-RU" dirty="0" err="1" smtClean="0"/>
              <a:t>мобільних</a:t>
            </a:r>
            <a:r>
              <a:rPr lang="ru-RU" dirty="0" smtClean="0"/>
              <a:t> </a:t>
            </a:r>
            <a:r>
              <a:rPr lang="ru-RU" dirty="0" err="1" smtClean="0"/>
              <a:t>телефонів</a:t>
            </a:r>
            <a:r>
              <a:rPr lang="ru-RU" dirty="0" smtClean="0"/>
              <a:t>, </a:t>
            </a:r>
            <a:r>
              <a:rPr lang="ru-RU" dirty="0" err="1" smtClean="0"/>
              <a:t>Інтернету</a:t>
            </a:r>
            <a:r>
              <a:rPr lang="ru-RU" dirty="0" smtClean="0"/>
              <a:t>, </a:t>
            </a:r>
            <a:r>
              <a:rPr lang="ru-RU" dirty="0" err="1" smtClean="0"/>
              <a:t>інших</a:t>
            </a:r>
            <a:r>
              <a:rPr lang="ru-RU" dirty="0" smtClean="0"/>
              <a:t> </a:t>
            </a:r>
            <a:r>
              <a:rPr lang="ru-RU" dirty="0" err="1" smtClean="0"/>
              <a:t>електронних</a:t>
            </a:r>
            <a:r>
              <a:rPr lang="ru-RU" dirty="0" smtClean="0"/>
              <a:t> </a:t>
            </a:r>
            <a:r>
              <a:rPr lang="ru-RU" dirty="0" err="1" smtClean="0"/>
              <a:t>пристроїв</a:t>
            </a:r>
            <a:r>
              <a:rPr lang="ru-RU" dirty="0" smtClean="0"/>
              <a:t>).</a:t>
            </a:r>
            <a:endParaRPr lang="ru-RU"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28596" y="500042"/>
            <a:ext cx="8286808" cy="5786478"/>
          </a:xfrm>
        </p:spPr>
        <p:txBody>
          <a:bodyPr>
            <a:normAutofit fontScale="62500" lnSpcReduction="20000"/>
          </a:bodyPr>
          <a:lstStyle/>
          <a:p>
            <a:endParaRPr lang="ru-RU" sz="4400" dirty="0" smtClean="0"/>
          </a:p>
          <a:p>
            <a:pPr algn="l"/>
            <a:r>
              <a:rPr lang="uk-UA" sz="4000" b="1" dirty="0" smtClean="0">
                <a:solidFill>
                  <a:schemeClr val="tx1"/>
                </a:solidFill>
              </a:rPr>
              <a:t>Наслідки </a:t>
            </a:r>
            <a:r>
              <a:rPr lang="uk-UA" sz="4000" b="1" dirty="0" err="1" smtClean="0">
                <a:solidFill>
                  <a:schemeClr val="tx1"/>
                </a:solidFill>
              </a:rPr>
              <a:t>булінгу</a:t>
            </a:r>
            <a:r>
              <a:rPr lang="uk-UA" sz="4000" dirty="0" smtClean="0">
                <a:solidFill>
                  <a:schemeClr val="tx1"/>
                </a:solidFill>
              </a:rPr>
              <a:t> </a:t>
            </a:r>
            <a:endParaRPr lang="ru-RU" sz="4000" dirty="0" smtClean="0">
              <a:solidFill>
                <a:schemeClr val="tx1"/>
              </a:solidFill>
            </a:endParaRPr>
          </a:p>
          <a:p>
            <a:pPr algn="l"/>
            <a:r>
              <a:rPr lang="uk-UA" sz="4000" b="1" dirty="0" smtClean="0">
                <a:solidFill>
                  <a:schemeClr val="tx1"/>
                </a:solidFill>
              </a:rPr>
              <a:t>Потерпілий або потерпіла (жертва </a:t>
            </a:r>
            <a:r>
              <a:rPr lang="uk-UA" sz="4000" b="1" dirty="0" err="1" smtClean="0">
                <a:solidFill>
                  <a:schemeClr val="tx1"/>
                </a:solidFill>
              </a:rPr>
              <a:t>булінгу</a:t>
            </a:r>
            <a:r>
              <a:rPr lang="uk-UA" sz="4000" b="1" dirty="0" smtClean="0">
                <a:solidFill>
                  <a:schemeClr val="tx1"/>
                </a:solidFill>
              </a:rPr>
              <a:t>):</a:t>
            </a:r>
            <a:endParaRPr lang="ru-RU" sz="4000" dirty="0" smtClean="0">
              <a:solidFill>
                <a:schemeClr val="tx1"/>
              </a:solidFill>
            </a:endParaRPr>
          </a:p>
          <a:p>
            <a:pPr algn="l"/>
            <a:r>
              <a:rPr lang="uk-UA" sz="4000" dirty="0" smtClean="0">
                <a:solidFill>
                  <a:schemeClr val="tx1"/>
                </a:solidFill>
              </a:rPr>
              <a:t>- замкнутість; </a:t>
            </a:r>
            <a:endParaRPr lang="ru-RU" sz="4000" dirty="0" smtClean="0">
              <a:solidFill>
                <a:schemeClr val="tx1"/>
              </a:solidFill>
            </a:endParaRPr>
          </a:p>
          <a:p>
            <a:pPr algn="l"/>
            <a:r>
              <a:rPr lang="uk-UA" sz="4000" dirty="0" smtClean="0">
                <a:solidFill>
                  <a:schemeClr val="tx1"/>
                </a:solidFill>
              </a:rPr>
              <a:t>- страх; </a:t>
            </a:r>
            <a:endParaRPr lang="ru-RU" sz="4000" dirty="0" smtClean="0">
              <a:solidFill>
                <a:schemeClr val="tx1"/>
              </a:solidFill>
            </a:endParaRPr>
          </a:p>
          <a:p>
            <a:pPr algn="l"/>
            <a:r>
              <a:rPr lang="uk-UA" sz="4000" dirty="0" smtClean="0">
                <a:solidFill>
                  <a:schemeClr val="tx1"/>
                </a:solidFill>
              </a:rPr>
              <a:t>- безсоння;</a:t>
            </a:r>
            <a:endParaRPr lang="ru-RU" sz="4000" dirty="0" smtClean="0">
              <a:solidFill>
                <a:schemeClr val="tx1"/>
              </a:solidFill>
            </a:endParaRPr>
          </a:p>
          <a:p>
            <a:pPr algn="l"/>
            <a:r>
              <a:rPr lang="uk-UA" sz="4000" dirty="0" smtClean="0">
                <a:solidFill>
                  <a:schemeClr val="tx1"/>
                </a:solidFill>
              </a:rPr>
              <a:t>- низька самооцінка;</a:t>
            </a:r>
            <a:endParaRPr lang="ru-RU" sz="4000" dirty="0" smtClean="0">
              <a:solidFill>
                <a:schemeClr val="tx1"/>
              </a:solidFill>
            </a:endParaRPr>
          </a:p>
          <a:p>
            <a:pPr algn="l"/>
            <a:r>
              <a:rPr lang="uk-UA" sz="4000" dirty="0" smtClean="0">
                <a:solidFill>
                  <a:schemeClr val="tx1"/>
                </a:solidFill>
              </a:rPr>
              <a:t>- агресія;</a:t>
            </a:r>
            <a:endParaRPr lang="ru-RU" sz="4000" dirty="0" smtClean="0">
              <a:solidFill>
                <a:schemeClr val="tx1"/>
              </a:solidFill>
            </a:endParaRPr>
          </a:p>
          <a:p>
            <a:pPr algn="l"/>
            <a:r>
              <a:rPr lang="uk-UA" sz="4000" dirty="0" smtClean="0">
                <a:solidFill>
                  <a:schemeClr val="tx1"/>
                </a:solidFill>
              </a:rPr>
              <a:t>- погіршення здоров’я;</a:t>
            </a:r>
            <a:endParaRPr lang="ru-RU" sz="4000" dirty="0" smtClean="0">
              <a:solidFill>
                <a:schemeClr val="tx1"/>
              </a:solidFill>
            </a:endParaRPr>
          </a:p>
          <a:p>
            <a:pPr algn="l"/>
            <a:r>
              <a:rPr lang="uk-UA" sz="4000" dirty="0" smtClean="0">
                <a:solidFill>
                  <a:schemeClr val="tx1"/>
                </a:solidFill>
              </a:rPr>
              <a:t>- тривожність;</a:t>
            </a:r>
            <a:endParaRPr lang="ru-RU" sz="4000" dirty="0" smtClean="0">
              <a:solidFill>
                <a:schemeClr val="tx1"/>
              </a:solidFill>
            </a:endParaRPr>
          </a:p>
          <a:p>
            <a:pPr algn="l"/>
            <a:r>
              <a:rPr lang="uk-UA" sz="4000" dirty="0" smtClean="0">
                <a:solidFill>
                  <a:schemeClr val="tx1"/>
                </a:solidFill>
              </a:rPr>
              <a:t>- залежності;</a:t>
            </a:r>
            <a:endParaRPr lang="ru-RU" sz="4000" dirty="0" smtClean="0">
              <a:solidFill>
                <a:schemeClr val="tx1"/>
              </a:solidFill>
            </a:endParaRPr>
          </a:p>
          <a:p>
            <a:pPr algn="l"/>
            <a:r>
              <a:rPr lang="uk-UA" sz="4000" dirty="0" smtClean="0">
                <a:solidFill>
                  <a:schemeClr val="tx1"/>
                </a:solidFill>
              </a:rPr>
              <a:t>- потрапляння під вплив;</a:t>
            </a:r>
            <a:endParaRPr lang="ru-RU" sz="4000" dirty="0" smtClean="0">
              <a:solidFill>
                <a:schemeClr val="tx1"/>
              </a:solidFill>
            </a:endParaRPr>
          </a:p>
          <a:p>
            <a:pPr algn="l"/>
            <a:r>
              <a:rPr lang="uk-UA" sz="4000" dirty="0" smtClean="0">
                <a:solidFill>
                  <a:schemeClr val="tx1"/>
                </a:solidFill>
              </a:rPr>
              <a:t> - самотність;</a:t>
            </a:r>
            <a:endParaRPr lang="ru-RU" sz="4000" dirty="0" smtClean="0">
              <a:solidFill>
                <a:schemeClr val="tx1"/>
              </a:solidFill>
            </a:endParaRPr>
          </a:p>
          <a:p>
            <a:pPr algn="l"/>
            <a:r>
              <a:rPr lang="uk-UA" sz="4000" dirty="0" smtClean="0">
                <a:solidFill>
                  <a:schemeClr val="tx1"/>
                </a:solidFill>
              </a:rPr>
              <a:t>- </a:t>
            </a:r>
            <a:r>
              <a:rPr lang="uk-UA" sz="4000" dirty="0" err="1" smtClean="0">
                <a:solidFill>
                  <a:schemeClr val="tx1"/>
                </a:solidFill>
              </a:rPr>
              <a:t>суїцидальні</a:t>
            </a:r>
            <a:r>
              <a:rPr lang="uk-UA" sz="4000" dirty="0" smtClean="0">
                <a:solidFill>
                  <a:schemeClr val="tx1"/>
                </a:solidFill>
              </a:rPr>
              <a:t> настрої та інші негативні наслідки.</a:t>
            </a:r>
            <a:endParaRPr lang="ru-RU" sz="4000" dirty="0" smtClean="0">
              <a:solidFill>
                <a:schemeClr val="tx1"/>
              </a:solidFill>
            </a:endParaRPr>
          </a:p>
          <a:p>
            <a:pPr algn="l"/>
            <a:r>
              <a:rPr lang="uk-UA" sz="4000" dirty="0" smtClean="0"/>
              <a:t> </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Autofit/>
          </a:bodyPr>
          <a:lstStyle/>
          <a:p>
            <a:pPr lvl="0"/>
            <a:r>
              <a:rPr lang="uk-UA" sz="1600" b="1" dirty="0" smtClean="0"/>
              <a:t>Кривдник </a:t>
            </a:r>
            <a:r>
              <a:rPr lang="uk-UA" sz="1600" b="1" dirty="0" smtClean="0"/>
              <a:t>або кривдниця (</a:t>
            </a:r>
            <a:r>
              <a:rPr lang="uk-UA" sz="1600" b="1" dirty="0" err="1" smtClean="0"/>
              <a:t>булер</a:t>
            </a:r>
            <a:r>
              <a:rPr lang="uk-UA" sz="1600" b="1" dirty="0" smtClean="0"/>
              <a:t>):</a:t>
            </a:r>
            <a:endParaRPr lang="ru-RU" sz="1600" dirty="0" smtClean="0"/>
          </a:p>
          <a:p>
            <a:r>
              <a:rPr lang="uk-UA" sz="1600" dirty="0" smtClean="0"/>
              <a:t> - агресивна поведінка;</a:t>
            </a:r>
            <a:endParaRPr lang="ru-RU" sz="1600" dirty="0" smtClean="0"/>
          </a:p>
          <a:p>
            <a:r>
              <a:rPr lang="uk-UA" sz="1600" dirty="0" smtClean="0"/>
              <a:t>- прояви насильства;</a:t>
            </a:r>
            <a:endParaRPr lang="ru-RU" sz="1600" dirty="0" smtClean="0"/>
          </a:p>
          <a:p>
            <a:r>
              <a:rPr lang="uk-UA" sz="1600" dirty="0" smtClean="0"/>
              <a:t>- скоєння правопорушення;</a:t>
            </a:r>
            <a:endParaRPr lang="ru-RU" sz="1600" dirty="0" smtClean="0"/>
          </a:p>
          <a:p>
            <a:r>
              <a:rPr lang="uk-UA" sz="1600" dirty="0" smtClean="0"/>
              <a:t>- відторгнення колом друзів, однокласників;</a:t>
            </a:r>
            <a:endParaRPr lang="ru-RU" sz="1600" dirty="0" smtClean="0"/>
          </a:p>
          <a:p>
            <a:r>
              <a:rPr lang="uk-UA" sz="1600" dirty="0" smtClean="0"/>
              <a:t>- байдужість до почуттів інших;</a:t>
            </a:r>
            <a:endParaRPr lang="ru-RU" sz="1600" dirty="0" smtClean="0"/>
          </a:p>
          <a:p>
            <a:r>
              <a:rPr lang="uk-UA" sz="1600" dirty="0" smtClean="0"/>
              <a:t>- невміння спілкуватися спокійно;</a:t>
            </a:r>
            <a:endParaRPr lang="ru-RU" sz="1600" dirty="0" smtClean="0"/>
          </a:p>
          <a:p>
            <a:r>
              <a:rPr lang="uk-UA" sz="1600" dirty="0" smtClean="0"/>
              <a:t>- сприймається оточуючими, як агресор; </a:t>
            </a:r>
            <a:endParaRPr lang="ru-RU" sz="1600" dirty="0" smtClean="0"/>
          </a:p>
          <a:p>
            <a:r>
              <a:rPr lang="uk-UA" sz="1600" dirty="0" smtClean="0"/>
              <a:t>- постійне перебування в конфлікті;</a:t>
            </a:r>
            <a:endParaRPr lang="ru-RU" sz="1600" dirty="0" smtClean="0"/>
          </a:p>
          <a:p>
            <a:r>
              <a:rPr lang="uk-UA" sz="1600" dirty="0" smtClean="0"/>
              <a:t>- непорозуміння з батьками/педагогами;</a:t>
            </a:r>
            <a:endParaRPr lang="ru-RU" sz="1600" dirty="0" smtClean="0"/>
          </a:p>
          <a:p>
            <a:r>
              <a:rPr lang="uk-UA" sz="1600" dirty="0" smtClean="0"/>
              <a:t>- погіршення здоров’я та інші негативні наслідки.</a:t>
            </a:r>
            <a:endParaRPr lang="ru-RU" sz="1600" dirty="0" smtClean="0"/>
          </a:p>
          <a:p>
            <a:r>
              <a:rPr lang="uk-UA" sz="1600" dirty="0" smtClean="0"/>
              <a:t> Несе адміністративну відповідальність: </a:t>
            </a:r>
            <a:endParaRPr lang="ru-RU" sz="1600" dirty="0" smtClean="0"/>
          </a:p>
          <a:p>
            <a:r>
              <a:rPr lang="uk-UA" sz="1600" dirty="0" smtClean="0"/>
              <a:t>- Якщо є 16 років: - штраф від 50 до 200 мінімумів доходів громадян (від 850 до 3 400 грн.) або  громадські роботи від 20 до 60 годин. </a:t>
            </a:r>
            <a:endParaRPr lang="ru-RU" sz="1600" dirty="0" smtClean="0"/>
          </a:p>
          <a:p>
            <a:r>
              <a:rPr lang="uk-UA" sz="1600" dirty="0" smtClean="0"/>
              <a:t>- Якщо до 16 років відповідальність несуть батьки, або особи які їх замінюють, а саме: - штраф від 50 до 200 мінімумів доходів громадян (від 850 до 3 400 грн.) або громадські роботи від 20 до 60 годин. </a:t>
            </a:r>
            <a:endParaRPr lang="ru-RU" sz="1600" dirty="0" smtClean="0"/>
          </a:p>
          <a:p>
            <a:r>
              <a:rPr lang="ru-RU" sz="1600" dirty="0" smtClean="0"/>
              <a:t>У тих </a:t>
            </a:r>
            <a:r>
              <a:rPr lang="ru-RU" sz="1600" dirty="0" err="1" smtClean="0"/>
              <a:t>випадках</a:t>
            </a:r>
            <a:r>
              <a:rPr lang="ru-RU" sz="1600" dirty="0" smtClean="0"/>
              <a:t>, КОЛИ БУЛІНГ МАЄ ФІЗИЧНИЙ ХАРАКТЕР </a:t>
            </a:r>
            <a:r>
              <a:rPr lang="ru-RU" sz="1600" dirty="0" err="1" smtClean="0"/>
              <a:t>і</a:t>
            </a:r>
            <a:r>
              <a:rPr lang="ru-RU" sz="1600" dirty="0" smtClean="0"/>
              <a:t> </a:t>
            </a:r>
            <a:r>
              <a:rPr lang="ru-RU" sz="1600" dirty="0" err="1" smtClean="0"/>
              <a:t>завдає</a:t>
            </a:r>
            <a:r>
              <a:rPr lang="ru-RU" sz="1600" dirty="0" smtClean="0"/>
              <a:t> </a:t>
            </a:r>
            <a:r>
              <a:rPr lang="ru-RU" sz="1600" dirty="0" err="1" smtClean="0"/>
              <a:t>шкоди</a:t>
            </a:r>
            <a:r>
              <a:rPr lang="ru-RU" sz="1600" dirty="0" smtClean="0"/>
              <a:t> </a:t>
            </a:r>
            <a:r>
              <a:rPr lang="ru-RU" sz="1600" dirty="0" err="1" smtClean="0"/>
              <a:t>здоров’ю</a:t>
            </a:r>
            <a:r>
              <a:rPr lang="ru-RU" sz="1600" dirty="0" smtClean="0"/>
              <a:t> </a:t>
            </a:r>
            <a:r>
              <a:rPr lang="ru-RU" sz="1600" dirty="0" err="1" smtClean="0"/>
              <a:t>людини</a:t>
            </a:r>
            <a:r>
              <a:rPr lang="ru-RU" sz="1600" dirty="0" smtClean="0"/>
              <a:t>, </a:t>
            </a:r>
            <a:r>
              <a:rPr lang="ru-RU" sz="1600" dirty="0" err="1" smtClean="0"/>
              <a:t>окрім</a:t>
            </a:r>
            <a:r>
              <a:rPr lang="ru-RU" sz="1600" dirty="0" smtClean="0"/>
              <a:t> </a:t>
            </a:r>
            <a:r>
              <a:rPr lang="ru-RU" sz="1600" dirty="0" err="1" smtClean="0"/>
              <a:t>Адміністративного</a:t>
            </a:r>
            <a:r>
              <a:rPr lang="ru-RU" sz="1600" dirty="0" smtClean="0"/>
              <a:t> кодексу </a:t>
            </a:r>
            <a:r>
              <a:rPr lang="ru-RU" sz="1600" u="sng" dirty="0" smtClean="0">
                <a:hlinkClick r:id="rId2"/>
              </a:rPr>
              <a:t>http://bit.ly/35NO2A3</a:t>
            </a:r>
            <a:r>
              <a:rPr lang="ru-RU" sz="1600" dirty="0" smtClean="0"/>
              <a:t>, до </a:t>
            </a:r>
            <a:r>
              <a:rPr lang="ru-RU" sz="1600" dirty="0" err="1" smtClean="0"/>
              <a:t>кривдника</a:t>
            </a:r>
            <a:r>
              <a:rPr lang="ru-RU" sz="1600" dirty="0" smtClean="0"/>
              <a:t> </a:t>
            </a:r>
            <a:r>
              <a:rPr lang="ru-RU" sz="1600" dirty="0" err="1" smtClean="0"/>
              <a:t>застосовується</a:t>
            </a:r>
            <a:r>
              <a:rPr lang="ru-RU" sz="1600" dirty="0" smtClean="0"/>
              <a:t> </a:t>
            </a:r>
            <a:r>
              <a:rPr lang="ru-RU" sz="1600" dirty="0" err="1" smtClean="0"/>
              <a:t>Кримінальний</a:t>
            </a:r>
            <a:r>
              <a:rPr lang="ru-RU" sz="1600" dirty="0" smtClean="0"/>
              <a:t> кодекс </a:t>
            </a:r>
            <a:r>
              <a:rPr lang="ru-RU" sz="1600" dirty="0" err="1" smtClean="0"/>
              <a:t>України</a:t>
            </a:r>
            <a:r>
              <a:rPr lang="ru-RU" sz="1600" dirty="0" smtClean="0"/>
              <a:t> </a:t>
            </a:r>
            <a:r>
              <a:rPr lang="ru-RU" sz="1600" u="sng" dirty="0" smtClean="0">
                <a:hlinkClick r:id="rId3"/>
              </a:rPr>
              <a:t>http://bit.ly/2qDlEl</a:t>
            </a:r>
            <a:r>
              <a:rPr lang="ru-RU" sz="1600" dirty="0" smtClean="0"/>
              <a:t>, а </a:t>
            </a:r>
            <a:r>
              <a:rPr lang="ru-RU" sz="1600" dirty="0" err="1" smtClean="0"/>
              <a:t>саме</a:t>
            </a:r>
            <a:r>
              <a:rPr lang="ru-RU" sz="1600" dirty="0" smtClean="0"/>
              <a:t> </a:t>
            </a:r>
            <a:r>
              <a:rPr lang="ru-RU" sz="1600" dirty="0" err="1" smtClean="0"/>
              <a:t>статті</a:t>
            </a:r>
            <a:r>
              <a:rPr lang="ru-RU" sz="1600" dirty="0" smtClean="0"/>
              <a:t> 121, 122.</a:t>
            </a:r>
          </a:p>
          <a:p>
            <a:r>
              <a:rPr lang="uk-UA" sz="1600" dirty="0" smtClean="0"/>
              <a:t> </a:t>
            </a:r>
            <a:endParaRPr lang="ru-RU" sz="1600" dirty="0" smtClean="0"/>
          </a:p>
          <a:p>
            <a:r>
              <a:rPr lang="uk-UA" sz="1600" dirty="0" smtClean="0"/>
              <a:t> </a:t>
            </a:r>
            <a:endParaRPr lang="ru-RU"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92500" lnSpcReduction="20000"/>
          </a:bodyPr>
          <a:lstStyle/>
          <a:p>
            <a:r>
              <a:rPr lang="uk-UA" b="1" dirty="0" smtClean="0"/>
              <a:t>Спостерігачі: </a:t>
            </a:r>
            <a:endParaRPr lang="ru-RU" dirty="0" smtClean="0"/>
          </a:p>
          <a:p>
            <a:r>
              <a:rPr lang="uk-UA" dirty="0" smtClean="0"/>
              <a:t>- некомфортне оточуюче середовище;</a:t>
            </a:r>
            <a:endParaRPr lang="ru-RU" dirty="0" smtClean="0"/>
          </a:p>
          <a:p>
            <a:r>
              <a:rPr lang="uk-UA" dirty="0" smtClean="0"/>
              <a:t>- небезпечне освітнє середовище;</a:t>
            </a:r>
            <a:endParaRPr lang="ru-RU" dirty="0" smtClean="0"/>
          </a:p>
          <a:p>
            <a:r>
              <a:rPr lang="uk-UA" dirty="0" smtClean="0"/>
              <a:t>- втрата довіри;</a:t>
            </a:r>
            <a:endParaRPr lang="ru-RU" dirty="0" smtClean="0"/>
          </a:p>
          <a:p>
            <a:r>
              <a:rPr lang="uk-UA" dirty="0" smtClean="0"/>
              <a:t>- втягнення в ситуацію насильства;</a:t>
            </a:r>
            <a:endParaRPr lang="ru-RU" dirty="0" smtClean="0"/>
          </a:p>
          <a:p>
            <a:r>
              <a:rPr lang="uk-UA" dirty="0" smtClean="0"/>
              <a:t>- втягнення в ситуацію боулінгу;</a:t>
            </a:r>
            <a:endParaRPr lang="ru-RU" dirty="0" smtClean="0"/>
          </a:p>
          <a:p>
            <a:r>
              <a:rPr lang="uk-UA" dirty="0" smtClean="0"/>
              <a:t>- пригнічений стан;</a:t>
            </a:r>
            <a:endParaRPr lang="ru-RU" dirty="0" smtClean="0"/>
          </a:p>
          <a:p>
            <a:r>
              <a:rPr lang="uk-UA" dirty="0" smtClean="0"/>
              <a:t>- погіршення здоров’я та інші негативні наслідки;</a:t>
            </a:r>
            <a:endParaRPr lang="ru-RU" dirty="0" smtClean="0"/>
          </a:p>
          <a:p>
            <a:r>
              <a:rPr lang="uk-UA" dirty="0" smtClean="0"/>
              <a:t>- почуття провини;</a:t>
            </a:r>
            <a:endParaRPr lang="ru-RU" dirty="0" smtClean="0"/>
          </a:p>
          <a:p>
            <a:r>
              <a:rPr lang="uk-UA" dirty="0" smtClean="0"/>
              <a:t>- депресія. </a:t>
            </a:r>
            <a:endParaRPr lang="ru-RU" dirty="0" smtClean="0"/>
          </a:p>
          <a:p>
            <a:pPr>
              <a:buNone/>
            </a:pPr>
            <a:r>
              <a:rPr lang="uk-UA" dirty="0" smtClean="0"/>
              <a:t> </a:t>
            </a:r>
            <a:endParaRPr lang="ru-RU" dirty="0" smtClean="0"/>
          </a:p>
          <a:p>
            <a:endParaRPr lang="ru-RU" dirty="0" smtClean="0"/>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317</Words>
  <Application>Microsoft Office PowerPoint</Application>
  <PresentationFormat>Экран (4:3)</PresentationFormat>
  <Paragraphs>63</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Тема Office</vt:lpstr>
      <vt:lpstr>Слайд 1</vt:lpstr>
      <vt:lpstr>Булінг - це  діяння (дії або бездіяльність) учасників освітнього процесу, які полягають у психологічному, фізичному, економічному, сексуальному насильстві, у тому числі із застосуванням засобів електронних комунікацій, що вчиняються стосовно малолітньої чи неповнолітньої особи та (або) такою особою стосовно інших учасників освітнього процесу, внаслідок чого могла бути чи була заподіяна шкода психічному або фізичному здоров’ю потерпілого. </vt:lpstr>
      <vt:lpstr>Слайд 3</vt:lpstr>
      <vt:lpstr>Слайд 4</vt:lpstr>
      <vt:lpstr>Слайд 5</vt:lpstr>
      <vt:lpstr>Слайд 6</vt:lpstr>
      <vt:lpstr>Слайд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Lenovo</dc:creator>
  <cp:lastModifiedBy>Lenovo</cp:lastModifiedBy>
  <cp:revision>2</cp:revision>
  <dcterms:created xsi:type="dcterms:W3CDTF">2021-03-01T05:10:06Z</dcterms:created>
  <dcterms:modified xsi:type="dcterms:W3CDTF">2021-03-02T07:12:17Z</dcterms:modified>
</cp:coreProperties>
</file>