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2"/>
  </p:notesMasterIdLst>
  <p:sldIdLst>
    <p:sldId id="257" r:id="rId2"/>
    <p:sldId id="258" r:id="rId3"/>
    <p:sldId id="259" r:id="rId4"/>
    <p:sldId id="260" r:id="rId5"/>
    <p:sldId id="261" r:id="rId6"/>
    <p:sldId id="262" r:id="rId7"/>
    <p:sldId id="272" r:id="rId8"/>
    <p:sldId id="263" r:id="rId9"/>
    <p:sldId id="283" r:id="rId10"/>
    <p:sldId id="267" r:id="rId11"/>
    <p:sldId id="268" r:id="rId12"/>
    <p:sldId id="264" r:id="rId13"/>
    <p:sldId id="270" r:id="rId14"/>
    <p:sldId id="265" r:id="rId15"/>
    <p:sldId id="274" r:id="rId16"/>
    <p:sldId id="278" r:id="rId17"/>
    <p:sldId id="284" r:id="rId18"/>
    <p:sldId id="276" r:id="rId19"/>
    <p:sldId id="285" r:id="rId20"/>
    <p:sldId id="266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78" autoAdjust="0"/>
    <p:restoredTop sz="94660"/>
  </p:normalViewPr>
  <p:slideViewPr>
    <p:cSldViewPr snapToGrid="0">
      <p:cViewPr varScale="1">
        <p:scale>
          <a:sx n="86" d="100"/>
          <a:sy n="86" d="100"/>
        </p:scale>
        <p:origin x="124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6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t>2023/1/23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t>‹№›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7036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t>2023/1/23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t>‹№›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4072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t>2023/1/23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t>‹№›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4724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t>2023/1/23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t>‹№›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31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t>2023/1/23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t>‹№›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5745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t>2023/1/23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t>‹№›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2091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t>2023/1/23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t>‹№›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0278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t>2023/1/23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t>‹№›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92234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t>2023/1/23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t>‹№›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5009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t>2023/1/23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t>‹№›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353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t>2023/1/23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t>‹№›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717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465729"/>
            <a:ext cx="7869891" cy="47112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9C8F3-725A-4F9A-A507-94E9D5D4F6DB}" type="datetimeFigureOut">
              <a:rPr lang="zh-CN" altLang="en-US" smtClean="0"/>
              <a:t>2023/1/23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40409-DAE8-4674-9087-DC3CFB3688BD}" type="slidenum">
              <a:rPr lang="zh-CN" altLang="en-US" smtClean="0"/>
              <a:t>‹№›</a:t>
            </a:fld>
            <a:endParaRPr lang="zh-CN" alt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337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2911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microsoft.com/office/2007/relationships/hdphoto" Target="../media/hdphoto1.wdp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s://padlet.com/macarinchik/ntlvjqhmx5z3e5os" TargetMode="External"/><Relationship Id="rId1" Type="http://schemas.openxmlformats.org/officeDocument/2006/relationships/slideLayout" Target="../slideLayouts/slideLayout9.xml"/><Relationship Id="rId6" Type="http://schemas.microsoft.com/office/2007/relationships/hdphoto" Target="../media/hdphoto3.wdp"/><Relationship Id="rId5" Type="http://schemas.openxmlformats.org/officeDocument/2006/relationships/image" Target="../media/image26.png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D87C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Жовто блакитний фон - фото и картинки: 64 штук">
            <a:extLst>
              <a:ext uri="{FF2B5EF4-FFF2-40B4-BE49-F238E27FC236}">
                <a16:creationId xmlns:a16="http://schemas.microsoft.com/office/drawing/2014/main" id="{2C64BEE6-9D21-4EF6-8D84-B89993F430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8586" name="Заголовок 1"/>
          <p:cNvSpPr>
            <a:spLocks noGrp="1"/>
          </p:cNvSpPr>
          <p:nvPr>
            <p:ph type="ctrTitle"/>
          </p:nvPr>
        </p:nvSpPr>
        <p:spPr>
          <a:xfrm>
            <a:off x="255233" y="1929783"/>
            <a:ext cx="8633534" cy="2998433"/>
          </a:xfrm>
        </p:spPr>
        <p:txBody>
          <a:bodyPr>
            <a:normAutofit fontScale="90000"/>
          </a:bodyPr>
          <a:lstStyle/>
          <a:p>
            <a:r>
              <a:rPr lang="ru-UA" altLang="en-US" sz="125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icrosoft JhengHei" panose="020B0604030504040204" pitchFamily="34" charset="-120"/>
                <a:ea typeface="Microsoft JhengHei" panose="020B0604030504040204" pitchFamily="34" charset="-120"/>
              </a:rPr>
              <a:t>День</a:t>
            </a:r>
            <a:r>
              <a:rPr lang="en-US" altLang="en-US" sz="125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icrosoft JhengHei" panose="020B0604030504040204" pitchFamily="34" charset="-120"/>
                <a:ea typeface="Microsoft JhengHei" panose="020B0604030504040204" pitchFamily="34" charset="-120"/>
              </a:rPr>
              <a:t> </a:t>
            </a:r>
            <a:r>
              <a:rPr lang="uk-UA" altLang="en-US" sz="125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icrosoft JhengHei" panose="020B0604030504040204" pitchFamily="34" charset="-120"/>
                <a:ea typeface="Microsoft JhengHei" panose="020B0604030504040204" pitchFamily="34" charset="-120"/>
              </a:rPr>
              <a:t>С</a:t>
            </a:r>
            <a:r>
              <a:rPr lang="ru-UA" altLang="en-US" sz="125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Microsoft JhengHei" panose="020B0604030504040204" pitchFamily="34" charset="-120"/>
                <a:ea typeface="Microsoft JhengHei" panose="020B0604030504040204" pitchFamily="34" charset="-120"/>
              </a:rPr>
              <a:t>оборності</a:t>
            </a:r>
            <a:endParaRPr lang="ru-RU" altLang="en-US" sz="125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Microsoft JhengHei" panose="020B0604030504040204" pitchFamily="34" charset="-120"/>
              <a:ea typeface="Microsoft JhengHei" panose="020B0604030504040204" pitchFamily="34" charset="-12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AA6C86-1B89-40A3-94C0-F39B573551F8}"/>
              </a:ext>
            </a:extLst>
          </p:cNvPr>
          <p:cNvSpPr txBox="1"/>
          <p:nvPr/>
        </p:nvSpPr>
        <p:spPr>
          <a:xfrm>
            <a:off x="3773544" y="887767"/>
            <a:ext cx="15969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22 січня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День Соборності України – єднання сили й духу народу » Профспілка  працівників освіти і науки України">
            <a:extLst>
              <a:ext uri="{FF2B5EF4-FFF2-40B4-BE49-F238E27FC236}">
                <a16:creationId xmlns:a16="http://schemas.microsoft.com/office/drawing/2014/main" id="{A5214B08-5A63-402A-BB28-88216435EB6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99" r="13768"/>
          <a:stretch/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6" name="TextBox 1048595"/>
          <p:cNvSpPr txBox="1"/>
          <p:nvPr/>
        </p:nvSpPr>
        <p:spPr>
          <a:xfrm>
            <a:off x="36241" y="1456054"/>
            <a:ext cx="9071518" cy="353943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ru-UA" sz="2800" dirty="0">
                <a:solidFill>
                  <a:srgbClr val="000000"/>
                </a:solidFill>
              </a:rPr>
              <a:t>Щорічно 22 січня в Україні відзначають День Соборності й згадують одразу про дві важливі події в нашій історії</a:t>
            </a:r>
            <a:r>
              <a:rPr lang="en-US" sz="2800" dirty="0">
                <a:solidFill>
                  <a:srgbClr val="000000"/>
                </a:solidFill>
              </a:rPr>
              <a:t>:</a:t>
            </a:r>
            <a:endParaRPr lang="ru-UA" sz="2800" dirty="0">
              <a:solidFill>
                <a:srgbClr val="000000"/>
              </a:solidFill>
            </a:endParaRPr>
          </a:p>
          <a:p>
            <a:pPr marL="457200" indent="-457200" algn="ctr">
              <a:buFont typeface="Wingdings" panose="05000000000000000000" pitchFamily="2" charset="2"/>
              <a:buChar char="v"/>
            </a:pPr>
            <a:r>
              <a:rPr lang="ru-UA" sz="2800" dirty="0">
                <a:solidFill>
                  <a:srgbClr val="000000"/>
                </a:solidFill>
              </a:rPr>
              <a:t>підписання IV Універсалу Центральної Ради, яким проголосили незалежність УНР у 1918 році</a:t>
            </a:r>
          </a:p>
          <a:p>
            <a:pPr marL="457200" indent="-457200" algn="ctr">
              <a:buFont typeface="Wingdings" panose="05000000000000000000" pitchFamily="2" charset="2"/>
              <a:buChar char="v"/>
            </a:pPr>
            <a:r>
              <a:rPr lang="ru-UA" sz="2800" dirty="0">
                <a:solidFill>
                  <a:srgbClr val="000000"/>
                </a:solidFill>
              </a:rPr>
              <a:t>проголошення Акта Злуки Української народної республіки та Західноукраїнської народної республіки в 1919 році (об’єднання українських земель в одну державу).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1" name="TextBox 1048600"/>
          <p:cNvSpPr txBox="1"/>
          <p:nvPr/>
        </p:nvSpPr>
        <p:spPr>
          <a:xfrm>
            <a:off x="323916" y="1335444"/>
            <a:ext cx="3940309" cy="3970318"/>
          </a:xfrm>
          <a:prstGeom prst="rect">
            <a:avLst/>
          </a:prstGeom>
        </p:spPr>
        <p:txBody>
          <a:bodyPr wrap="square" rtlCol="0" anchor="ctr">
            <a:spAutoFit/>
          </a:bodyPr>
          <a:lstStyle/>
          <a:p>
            <a:r>
              <a:rPr lang="ru-UA" sz="2800" dirty="0">
                <a:solidFill>
                  <a:srgbClr val="000000"/>
                </a:solidFill>
              </a:rPr>
              <a:t>Тоді українці вкотре довели, що спроможні об’єднатися попри всі складнощі та розділеність між двома імперіями (Австро-Угорською та російською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ru-UA" altLang="en-US" sz="2800" dirty="0">
                <a:solidFill>
                  <a:srgbClr val="000000"/>
                </a:solidFill>
              </a:rPr>
              <a:t>імперією</a:t>
            </a:r>
            <a:r>
              <a:rPr lang="en-US" altLang="en-US" sz="2800" dirty="0">
                <a:solidFill>
                  <a:srgbClr val="000000"/>
                </a:solidFill>
              </a:rPr>
              <a:t>)</a:t>
            </a:r>
            <a:endParaRPr lang="ru-UA" sz="2800" dirty="0">
              <a:solidFill>
                <a:srgbClr val="000000"/>
              </a:solidFill>
            </a:endParaRPr>
          </a:p>
          <a:p>
            <a:endParaRPr lang="ru-UA" sz="2800" dirty="0">
              <a:solidFill>
                <a:srgbClr val="000000"/>
              </a:solidFill>
            </a:endParaRPr>
          </a:p>
        </p:txBody>
      </p:sp>
      <p:pic>
        <p:nvPicPr>
          <p:cNvPr id="2097162" name="Рисунок 2097161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4044844" y="0"/>
            <a:ext cx="54070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TextBox 1048601"/>
          <p:cNvSpPr txBox="1"/>
          <p:nvPr/>
        </p:nvSpPr>
        <p:spPr>
          <a:xfrm rot="21588090">
            <a:off x="308367" y="847265"/>
            <a:ext cx="8527265" cy="4832092"/>
          </a:xfrm>
          <a:prstGeom prst="rect">
            <a:avLst/>
          </a:prstGeom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en-US" sz="2800" dirty="0">
                <a:solidFill>
                  <a:srgbClr val="000000"/>
                </a:solidFill>
              </a:rPr>
              <a:t>  </a:t>
            </a:r>
            <a:r>
              <a:rPr lang="ru-UA" altLang="en-US" sz="2800" dirty="0">
                <a:solidFill>
                  <a:srgbClr val="000000"/>
                </a:solidFill>
              </a:rPr>
              <a:t>До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ru-UA" sz="2800" dirty="0">
                <a:solidFill>
                  <a:srgbClr val="000000"/>
                </a:solidFill>
              </a:rPr>
              <a:t>підписання Четвертого універсалу та проголошення Акта злуки, українські землі не перебували в складі єдиної незалежної держави.
</a:t>
            </a:r>
            <a:r>
              <a:rPr lang="en-US" sz="2800" dirty="0">
                <a:solidFill>
                  <a:srgbClr val="000000"/>
                </a:solidFill>
              </a:rPr>
              <a:t>  </a:t>
            </a:r>
            <a:r>
              <a:rPr lang="ru-UA" sz="2800" dirty="0">
                <a:solidFill>
                  <a:srgbClr val="000000"/>
                </a:solidFill>
              </a:rPr>
              <a:t>На той час один український народ був розділений між російською та Австро-Угорською імперіями. </a:t>
            </a:r>
          </a:p>
          <a:p>
            <a:pPr algn="ctr"/>
            <a:r>
              <a:rPr lang="en-US" sz="2800" dirty="0">
                <a:solidFill>
                  <a:srgbClr val="000000"/>
                </a:solidFill>
              </a:rPr>
              <a:t>  </a:t>
            </a:r>
            <a:r>
              <a:rPr lang="ru-UA" sz="2800" dirty="0">
                <a:solidFill>
                  <a:srgbClr val="000000"/>
                </a:solidFill>
              </a:rPr>
              <a:t>І в 1919 році, в умовах війни, коли на нас нападають з усіх боків, українці розуміють, що їм таки потрібно об’єднатися. Це об’єднання стало важливим для нашого народу, адже заклало основи нашої ідентичності. А саме поняття “соборність” означає єдність у рамках однієї держави</a:t>
            </a:r>
            <a:r>
              <a:rPr lang="uk-UA" sz="2800" dirty="0">
                <a:solidFill>
                  <a:srgbClr val="000000"/>
                </a:solidFill>
              </a:rPr>
              <a:t>.</a:t>
            </a:r>
            <a:r>
              <a:rPr lang="ru-UA" sz="2800" dirty="0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TextBox 1048602"/>
          <p:cNvSpPr txBox="1"/>
          <p:nvPr/>
        </p:nvSpPr>
        <p:spPr>
          <a:xfrm>
            <a:off x="126059" y="1069418"/>
            <a:ext cx="8891882" cy="3108543"/>
          </a:xfrm>
          <a:prstGeom prst="rect">
            <a:avLst/>
          </a:prstGeom>
        </p:spPr>
        <p:txBody>
          <a:bodyPr wrap="square" rtlCol="0" anchor="ctr">
            <a:spAutoFit/>
          </a:bodyPr>
          <a:lstStyle/>
          <a:p>
            <a:pPr algn="ctr"/>
            <a:r>
              <a:rPr lang="ru-UA" sz="2800" b="1" i="1" dirty="0">
                <a:solidFill>
                  <a:srgbClr val="FF0000"/>
                </a:solidFill>
              </a:rPr>
              <a:t>Соборність</a:t>
            </a:r>
            <a:r>
              <a:rPr lang="ru-UA" sz="2800" dirty="0">
                <a:solidFill>
                  <a:srgbClr val="000000"/>
                </a:solidFill>
              </a:rPr>
              <a:t> – це ключовий аспект усвідомлення українцями заходу України та Наддніпрянщини того, що вони мають спільну ідентичність, мову, культуру, історію та політичні традиції.</a:t>
            </a:r>
          </a:p>
          <a:p>
            <a:pPr algn="ctr"/>
            <a:r>
              <a:rPr lang="en-US" sz="2800" dirty="0">
                <a:solidFill>
                  <a:srgbClr val="000000"/>
                </a:solidFill>
              </a:rPr>
              <a:t>   </a:t>
            </a:r>
            <a:r>
              <a:rPr lang="ru-UA" sz="2800" dirty="0">
                <a:solidFill>
                  <a:srgbClr val="000000"/>
                </a:solidFill>
              </a:rPr>
              <a:t> “Тоді наш народ зрозумів, що незважаючи на те, під контролем яких держав ми перебуваємо та на яких територіях, ми є один народ – українці</a:t>
            </a:r>
            <a:r>
              <a:rPr lang="en-US" sz="2800" dirty="0">
                <a:solidFill>
                  <a:srgbClr val="000000"/>
                </a:solidFill>
              </a:rPr>
              <a:t>"</a:t>
            </a:r>
            <a:endParaRPr lang="ru-UA" sz="2800" dirty="0">
              <a:solidFill>
                <a:srgbClr val="000000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B254DC9-B0F9-4C6E-8558-5C56ECCBE5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4114800"/>
            <a:ext cx="3048000" cy="27432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ДЕНЬ СОБОРНОСТІ - презентація з я і Україна">
            <a:extLst>
              <a:ext uri="{FF2B5EF4-FFF2-40B4-BE49-F238E27FC236}">
                <a16:creationId xmlns:a16="http://schemas.microsoft.com/office/drawing/2014/main" id="{BF45CAC0-2A68-4FA8-AF5A-2B80A83243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0"/>
            <a:ext cx="9147960" cy="6855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TextBox 1048603"/>
          <p:cNvSpPr txBox="1"/>
          <p:nvPr/>
        </p:nvSpPr>
        <p:spPr>
          <a:xfrm rot="11235">
            <a:off x="370816" y="1228397"/>
            <a:ext cx="8402367" cy="440120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rgbClr val="000000"/>
                </a:solidFill>
              </a:rPr>
              <a:t>"</a:t>
            </a:r>
            <a:r>
              <a:rPr lang="ru-UA" altLang="en-US" sz="2800" dirty="0">
                <a:solidFill>
                  <a:srgbClr val="000000"/>
                </a:solidFill>
              </a:rPr>
              <a:t>О</a:t>
            </a:r>
            <a:r>
              <a:rPr lang="ru-UA" sz="2800" dirty="0">
                <a:solidFill>
                  <a:srgbClr val="000000"/>
                </a:solidFill>
              </a:rPr>
              <a:t>днині </a:t>
            </a:r>
            <a:r>
              <a:rPr lang="ru-UA" altLang="en-US" sz="2800" dirty="0">
                <a:solidFill>
                  <a:srgbClr val="000000"/>
                </a:solidFill>
              </a:rPr>
              <a:t>і</a:t>
            </a:r>
            <a:r>
              <a:rPr lang="en-US" altLang="en-US" sz="2800" dirty="0">
                <a:solidFill>
                  <a:srgbClr val="000000"/>
                </a:solidFill>
              </a:rPr>
              <a:t> </a:t>
            </a:r>
            <a:r>
              <a:rPr lang="ru-UA" sz="2800" dirty="0">
                <a:solidFill>
                  <a:srgbClr val="000000"/>
                </a:solidFill>
              </a:rPr>
              <a:t>воєдино зливаються століттями одірвані одна від одної частини єдиної України – Західно-Українська Народна Республіка (Галичина, Буковина й Угорська Русь) і Наддніпрянська Велика Україна. Здійснилися віковічні мрії, якими жили й за які умирали кращі сини України. Однині є єдина незалежна Українська Народна Республіка”,
– йдеться в Універсалі Директорії УНР від 22 січня 191</a:t>
            </a:r>
            <a:r>
              <a:rPr lang="uk-UA" sz="2800" dirty="0">
                <a:solidFill>
                  <a:srgbClr val="000000"/>
                </a:solidFill>
              </a:rPr>
              <a:t>8</a:t>
            </a:r>
            <a:r>
              <a:rPr lang="ru-UA" sz="2800" dirty="0">
                <a:solidFill>
                  <a:srgbClr val="000000"/>
                </a:solidFill>
              </a:rPr>
              <a:t> року.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9" name="Рисунок 2097168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500612" y="891256"/>
            <a:ext cx="8142776" cy="507548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9" name="TextBox 1048608"/>
          <p:cNvSpPr txBox="1"/>
          <p:nvPr/>
        </p:nvSpPr>
        <p:spPr>
          <a:xfrm rot="21592902">
            <a:off x="382630" y="544109"/>
            <a:ext cx="8378741" cy="2677656"/>
          </a:xfrm>
          <a:prstGeom prst="rect">
            <a:avLst/>
          </a:prstGeom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UA" sz="2800" dirty="0">
                <a:latin typeface="Calibri"/>
              </a:rPr>
              <a:t>Вперше у XX столітті українська незалежність була проголошена 22 січня 1918 року. “Народе України. Твоєю силою, волею, словом стала на Землі українській вільна Народна Республіка” - так розпочинався текст IV Універсалу Української Центральної Ради. </a:t>
            </a:r>
            <a:endParaRPr lang="ru-UA" sz="2800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194AE31-27A2-43AA-B612-8FE62467B4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4503" y="3040202"/>
            <a:ext cx="2437328" cy="3456130"/>
          </a:xfrm>
          <a:prstGeom prst="rect">
            <a:avLst/>
          </a:prstGeom>
        </p:spPr>
      </p:pic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B0E7B2BB-5B1F-4AC5-BA72-EE951627B3DA}"/>
              </a:ext>
            </a:extLst>
          </p:cNvPr>
          <p:cNvSpPr/>
          <p:nvPr/>
        </p:nvSpPr>
        <p:spPr>
          <a:xfrm>
            <a:off x="1067186" y="3213995"/>
            <a:ext cx="51889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UA" sz="2800" dirty="0">
                <a:solidFill>
                  <a:prstClr val="black"/>
                </a:solidFill>
              </a:rPr>
              <a:t>22 січня 1919 року на Софійському майдані в Києві відбулося проголошення Акту злуки Української Народної Республіки і Західноукраїнської Народної Республіки в єдину незалежну державу.</a:t>
            </a:r>
            <a:endParaRPr lang="uk-UA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Місце для вмісту 1048614"/>
          <p:cNvSpPr>
            <a:spLocks noGrp="1"/>
          </p:cNvSpPr>
          <p:nvPr>
            <p:ph idx="1"/>
          </p:nvPr>
        </p:nvSpPr>
        <p:spPr>
          <a:xfrm>
            <a:off x="628650" y="470428"/>
            <a:ext cx="78867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UA" altLang="en-US" dirty="0">
                <a:solidFill>
                  <a:srgbClr val="000000"/>
                </a:solidFill>
                <a:latin typeface="Calibri"/>
              </a:rPr>
              <a:t>В</a:t>
            </a:r>
            <a:r>
              <a:rPr lang="ru-UA" dirty="0">
                <a:solidFill>
                  <a:srgbClr val="000000"/>
                </a:solidFill>
                <a:latin typeface="Calibri"/>
              </a:rPr>
              <a:t> “Універсалі соборності”, зокрема, йшлося: “Однині воєдино зливаються століттями одірвані одна від одної частини єдиної України – Західноукраїнська Народна Республіка (Галичина, Буковина, Угорська Русь) і Наддніпрянська Велика Україна. Здійснились віковічні мрії, якими жили і за які умирали кращі сини України. Однині є єдина</a:t>
            </a:r>
            <a:r>
              <a:rPr lang="en-US" dirty="0">
                <a:solidFill>
                  <a:srgbClr val="000000"/>
                </a:solidFill>
                <a:latin typeface="Calibri"/>
              </a:rPr>
              <a:t> </a:t>
            </a:r>
            <a:r>
              <a:rPr lang="ru-UA" altLang="en-US" dirty="0">
                <a:solidFill>
                  <a:srgbClr val="000000"/>
                </a:solidFill>
                <a:latin typeface="Calibri"/>
              </a:rPr>
              <a:t>незалежна Українська Народна Республіка”.</a:t>
            </a:r>
            <a:r>
              <a:rPr lang="ru-UA" dirty="0">
                <a:solidFill>
                  <a:srgbClr val="000000"/>
                </a:solidFill>
                <a:latin typeface="Calibri"/>
              </a:rPr>
              <a:t> </a:t>
            </a:r>
            <a:endParaRPr lang="ru-UA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B7F2F88-0544-4784-9BBA-8410412247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7100" y="3766352"/>
            <a:ext cx="2869800" cy="28698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TextBox 1048604"/>
          <p:cNvSpPr txBox="1"/>
          <p:nvPr/>
        </p:nvSpPr>
        <p:spPr>
          <a:xfrm>
            <a:off x="0" y="327080"/>
            <a:ext cx="9144000" cy="3970318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ru-UA" sz="2800" dirty="0">
                <a:solidFill>
                  <a:srgbClr val="000000"/>
                </a:solidFill>
              </a:rPr>
              <a:t>День Соборності дає розуміння і державотворчої традиції України.
“Іноді комусь може здатися, що Україна здобула незалежність лише в 1991 році. Але важливо розуміти, що Українська держава існувала ще за 73 роки до цього, коли було підписано IV Універсал. І не СРСР подарував нам державність, не він об’єднав Схід та Захід, а українці з власної волі об’єдналися ще в 1919 році.</a:t>
            </a:r>
            <a:r>
              <a:rPr lang="en-US" sz="2800" dirty="0">
                <a:solidFill>
                  <a:srgbClr val="000000"/>
                </a:solidFill>
              </a:rPr>
              <a:t>"</a:t>
            </a:r>
            <a:endParaRPr lang="ru-UA" sz="2800" dirty="0">
              <a:solidFill>
                <a:srgbClr val="000000"/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83594E7-B395-4991-B372-383359A401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2683" y="4297398"/>
            <a:ext cx="3718634" cy="2479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Місце для зображення 2097153"/>
          <p:cNvPicPr>
            <a:picLocks noGrp="1"/>
          </p:cNvPicPr>
          <p:nvPr>
            <p:ph type="pic" idx="1"/>
          </p:nvPr>
        </p:nvPicPr>
        <p:blipFill>
          <a:blip r:embed="rId2"/>
          <a:srcRect l="2508" r="2508"/>
          <a:stretch>
            <a:fillRect/>
          </a:stretch>
        </p:blipFill>
        <p:spPr>
          <a:xfrm>
            <a:off x="4384540" y="1104942"/>
            <a:ext cx="4629150" cy="4873625"/>
          </a:xfrm>
        </p:spPr>
      </p:pic>
      <p:sp>
        <p:nvSpPr>
          <p:cNvPr id="1048617" name="TextBox 1048616"/>
          <p:cNvSpPr txBox="1"/>
          <p:nvPr/>
        </p:nvSpPr>
        <p:spPr>
          <a:xfrm>
            <a:off x="481695" y="1379043"/>
            <a:ext cx="3990855" cy="3970318"/>
          </a:xfrm>
          <a:prstGeom prst="rect">
            <a:avLst/>
          </a:prstGeom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UA" sz="2800" dirty="0">
                <a:latin typeface="Calibri"/>
              </a:rPr>
              <a:t>Навіть у радянські часи українці не припиняли відзначати Акт Злуки, а його важливість підкреслювали своїми вчинками (вивішували національні прапори, розповсюджували листівки)</a:t>
            </a:r>
            <a:r>
              <a:rPr lang="uk-UA" sz="2800" dirty="0">
                <a:latin typeface="Calibri"/>
              </a:rPr>
              <a:t>.</a:t>
            </a:r>
            <a:endParaRPr lang="ru-UA" sz="2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6" name="TextBox 1048605"/>
          <p:cNvSpPr txBox="1"/>
          <p:nvPr/>
        </p:nvSpPr>
        <p:spPr>
          <a:xfrm rot="21600000">
            <a:off x="138852" y="563578"/>
            <a:ext cx="8866296" cy="1384995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ru-UA" sz="2800" dirty="0">
                <a:solidFill>
                  <a:srgbClr val="000000"/>
                </a:solidFill>
              </a:rPr>
              <a:t>Не важливо, чи ти зі Львова, чи з Харкова, чи з Краматорська – ми всі українці, у нас спільна держава та ідентичність.</a:t>
            </a:r>
          </a:p>
        </p:txBody>
      </p:sp>
      <p:pic>
        <p:nvPicPr>
          <p:cNvPr id="2052" name="Picture 4" descr="Україна святкує День Соборності. 7 цікавих фактів">
            <a:extLst>
              <a:ext uri="{FF2B5EF4-FFF2-40B4-BE49-F238E27FC236}">
                <a16:creationId xmlns:a16="http://schemas.microsoft.com/office/drawing/2014/main" id="{380E9234-638D-4545-8D2F-6D3C24DECD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59779" y="3697634"/>
            <a:ext cx="4580881" cy="3061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7163" name="Рисунок 2097162"/>
          <p:cNvPicPr>
            <a:picLocks/>
          </p:cNvPicPr>
          <p:nvPr/>
        </p:nvPicPr>
        <p:blipFill rotWithShape="1">
          <a:blip r:embed="rId3"/>
          <a:srcRect b="3276"/>
          <a:stretch/>
        </p:blipFill>
        <p:spPr>
          <a:xfrm rot="21600000">
            <a:off x="559293" y="2093561"/>
            <a:ext cx="4678532" cy="3286307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8" name="Місце для зображення 2097157"/>
          <p:cNvPicPr>
            <a:picLocks noGrp="1"/>
          </p:cNvPicPr>
          <p:nvPr>
            <p:ph type="pic" idx="1"/>
          </p:nvPr>
        </p:nvPicPr>
        <p:blipFill>
          <a:blip r:embed="rId2"/>
          <a:srcRect t="15042" b="15042"/>
          <a:stretch>
            <a:fillRect/>
          </a:stretch>
        </p:blipFill>
        <p:spPr>
          <a:xfrm>
            <a:off x="4393418" y="987426"/>
            <a:ext cx="4629150" cy="4873625"/>
          </a:xfrm>
        </p:spPr>
      </p:pic>
      <p:sp>
        <p:nvSpPr>
          <p:cNvPr id="1048618" name="Місце для тексту 1048617"/>
          <p:cNvSpPr>
            <a:spLocks noGrp="1"/>
          </p:cNvSpPr>
          <p:nvPr>
            <p:ph type="body" sz="half" idx="2"/>
          </p:nvPr>
        </p:nvSpPr>
        <p:spPr>
          <a:xfrm>
            <a:off x="579428" y="1549768"/>
            <a:ext cx="3654192" cy="3748939"/>
          </a:xfrm>
        </p:spPr>
        <p:txBody>
          <a:bodyPr>
            <a:normAutofit/>
          </a:bodyPr>
          <a:lstStyle/>
          <a:p>
            <a:r>
              <a:rPr lang="ru-UA" sz="2800" dirty="0"/>
              <a:t>Уперше акція “Живий ланцюг” відбулася 21 січня 1990 року. Тоді він починався в Івано-Франківську, йшов через Львів, Тернопіль, Рівне, Житомир і закінчувався в Києві.</a:t>
            </a:r>
            <a:r>
              <a:rPr lang="ru-UA" dirty="0"/>
              <a:t> 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70" name="Рисунок 2097169"/>
          <p:cNvPicPr>
            <a:picLocks/>
          </p:cNvPicPr>
          <p:nvPr/>
        </p:nvPicPr>
        <p:blipFill rotWithShape="1">
          <a:blip r:embed="rId2"/>
          <a:srcRect b="2422"/>
          <a:stretch/>
        </p:blipFill>
        <p:spPr>
          <a:xfrm>
            <a:off x="0" y="672873"/>
            <a:ext cx="9144000" cy="5512253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5" name="Заголовок 104867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UA"/>
          </a:p>
        </p:txBody>
      </p:sp>
      <p:pic>
        <p:nvPicPr>
          <p:cNvPr id="2097171" name="Рисунок 2097170"/>
          <p:cNvPicPr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2167"/>
            <a:ext cx="9144000" cy="605366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0" name="Місце для зображення 2097159"/>
          <p:cNvPicPr>
            <a:picLocks noGrp="1"/>
          </p:cNvPicPr>
          <p:nvPr>
            <p:ph type="pic" idx="1"/>
          </p:nvPr>
        </p:nvPicPr>
        <p:blipFill>
          <a:blip r:embed="rId2"/>
          <a:srcRect l="18339" r="18339"/>
          <a:stretch>
            <a:fillRect/>
          </a:stretch>
        </p:blipFill>
        <p:spPr>
          <a:xfrm>
            <a:off x="0" y="0"/>
            <a:ext cx="7261015" cy="4873625"/>
          </a:xfrm>
        </p:spPr>
      </p:pic>
      <p:pic>
        <p:nvPicPr>
          <p:cNvPr id="3" name="Місце для зображення 2097160">
            <a:extLst>
              <a:ext uri="{FF2B5EF4-FFF2-40B4-BE49-F238E27FC236}">
                <a16:creationId xmlns:a16="http://schemas.microsoft.com/office/drawing/2014/main" id="{64B034C5-CEF1-4E4C-A2C2-37F5BCC0DEF8}"/>
              </a:ext>
            </a:extLst>
          </p:cNvPr>
          <p:cNvPicPr>
            <a:picLocks/>
          </p:cNvPicPr>
          <p:nvPr/>
        </p:nvPicPr>
        <p:blipFill>
          <a:blip r:embed="rId3"/>
          <a:srcRect l="22472" r="22472"/>
          <a:stretch>
            <a:fillRect/>
          </a:stretch>
        </p:blipFill>
        <p:spPr>
          <a:xfrm>
            <a:off x="4989250" y="3364637"/>
            <a:ext cx="4154750" cy="3493363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Групувати 12">
            <a:extLst>
              <a:ext uri="{FF2B5EF4-FFF2-40B4-BE49-F238E27FC236}">
                <a16:creationId xmlns:a16="http://schemas.microsoft.com/office/drawing/2014/main" id="{CF3B6DBE-F073-45A0-B8BC-953622274614}"/>
              </a:ext>
            </a:extLst>
          </p:cNvPr>
          <p:cNvGrpSpPr/>
          <p:nvPr/>
        </p:nvGrpSpPr>
        <p:grpSpPr>
          <a:xfrm>
            <a:off x="-236402" y="12624"/>
            <a:ext cx="7608164" cy="4897685"/>
            <a:chOff x="-1461521" y="245465"/>
            <a:chExt cx="7608164" cy="4897685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0A5F64CB-5063-48DF-B694-41657C69FC9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212082" y="245465"/>
              <a:ext cx="7109287" cy="4318892"/>
            </a:xfrm>
            <a:prstGeom prst="rect">
              <a:avLst/>
            </a:prstGeom>
          </p:spPr>
        </p:pic>
        <p:pic>
          <p:nvPicPr>
            <p:cNvPr id="4098" name="Picture 2" descr="Прапор україни стрічка прозорий фон – Фото та картинки квітів, листівки та  привітання">
              <a:extLst>
                <a:ext uri="{FF2B5EF4-FFF2-40B4-BE49-F238E27FC236}">
                  <a16:creationId xmlns:a16="http://schemas.microsoft.com/office/drawing/2014/main" id="{D661FCB6-25E0-4C6E-8B3E-2A2F2FB509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461521" y="2607095"/>
              <a:ext cx="7608164" cy="25360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Групувати 11">
            <a:extLst>
              <a:ext uri="{FF2B5EF4-FFF2-40B4-BE49-F238E27FC236}">
                <a16:creationId xmlns:a16="http://schemas.microsoft.com/office/drawing/2014/main" id="{2A98AFC1-8D5A-4626-9C4F-B66BD9C14AC8}"/>
              </a:ext>
            </a:extLst>
          </p:cNvPr>
          <p:cNvGrpSpPr/>
          <p:nvPr/>
        </p:nvGrpSpPr>
        <p:grpSpPr>
          <a:xfrm>
            <a:off x="3549924" y="3286957"/>
            <a:ext cx="5663953" cy="3761462"/>
            <a:chOff x="0" y="1657829"/>
            <a:chExt cx="9144000" cy="5370471"/>
          </a:xfrm>
        </p:grpSpPr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FB60849E-EA05-4037-A9FF-3CE99D5A4B0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418"/>
            <a:stretch/>
          </p:blipFill>
          <p:spPr>
            <a:xfrm>
              <a:off x="488272" y="1657829"/>
              <a:ext cx="8145475" cy="4210311"/>
            </a:xfrm>
            <a:prstGeom prst="rect">
              <a:avLst/>
            </a:prstGeom>
          </p:spPr>
        </p:pic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3FEE8245-304D-4DC6-83E9-B1DEAA19C27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3980300"/>
              <a:ext cx="9144000" cy="3048000"/>
            </a:xfrm>
            <a:prstGeom prst="rect">
              <a:avLst/>
            </a:prstGeom>
          </p:spPr>
        </p:pic>
      </p:grp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2B481C4-0822-4CFC-AB81-B64D8E59C6D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000" b="90000" l="10000" r="90000">
                        <a14:foregroundMark x1="31538" y1="5385" x2="31538" y2="5385"/>
                        <a14:foregroundMark x1="70769" y1="5000" x2="70769" y2="5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52152" y="1165781"/>
            <a:ext cx="2476500" cy="24765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2FBB8A5-797E-4DE8-9C59-7C669DC7D2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48551" y="4761401"/>
            <a:ext cx="1250151" cy="1304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2698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B7B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Місце для тексту 1048607"/>
          <p:cNvSpPr>
            <a:spLocks noGrp="1"/>
          </p:cNvSpPr>
          <p:nvPr>
            <p:ph type="body" sz="half" idx="2"/>
          </p:nvPr>
        </p:nvSpPr>
        <p:spPr>
          <a:xfrm>
            <a:off x="479156" y="1498107"/>
            <a:ext cx="8185686" cy="2230514"/>
          </a:xfrm>
        </p:spPr>
        <p:txBody>
          <a:bodyPr>
            <a:normAutofit/>
          </a:bodyPr>
          <a:lstStyle/>
          <a:p>
            <a:pPr algn="ctr"/>
            <a:r>
              <a:rPr lang="uk-UA" sz="2400" dirty="0"/>
              <a:t>П</a:t>
            </a:r>
            <a:r>
              <a:rPr lang="ru-UA" sz="2400" dirty="0"/>
              <a:t>означ</a:t>
            </a:r>
            <a:r>
              <a:rPr lang="uk-UA" sz="2400" dirty="0"/>
              <a:t>те</a:t>
            </a:r>
            <a:r>
              <a:rPr lang="ru-UA" sz="2400" dirty="0"/>
              <a:t> міста чи села, з якими пов’язане </a:t>
            </a:r>
            <a:r>
              <a:rPr lang="uk-UA" sz="2400" dirty="0"/>
              <a:t>ваше</a:t>
            </a:r>
            <a:r>
              <a:rPr lang="ru-UA" sz="2400" dirty="0"/>
              <a:t> життя, де в</a:t>
            </a:r>
            <a:r>
              <a:rPr lang="uk-UA" sz="2400" dirty="0"/>
              <a:t>и</a:t>
            </a:r>
            <a:r>
              <a:rPr lang="ru-UA" sz="2400" dirty="0"/>
              <a:t> колись подорожували, звідки родом </a:t>
            </a:r>
            <a:r>
              <a:rPr lang="uk-UA" sz="2400" dirty="0"/>
              <a:t>ваші</a:t>
            </a:r>
            <a:r>
              <a:rPr lang="ru-UA" sz="2400" dirty="0"/>
              <a:t> батьки, дідусі, бабусі тощо.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C0F10C9-182E-43CA-8006-C05CF90092F8}"/>
              </a:ext>
            </a:extLst>
          </p:cNvPr>
          <p:cNvSpPr txBox="1"/>
          <p:nvPr/>
        </p:nvSpPr>
        <p:spPr>
          <a:xfrm>
            <a:off x="2976691" y="390617"/>
            <a:ext cx="31906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Карта єдності</a:t>
            </a:r>
          </a:p>
        </p:txBody>
      </p:sp>
      <p:pic>
        <p:nvPicPr>
          <p:cNvPr id="3" name="Рисунок 2">
            <a:hlinkClick r:id="rId2"/>
            <a:extLst>
              <a:ext uri="{FF2B5EF4-FFF2-40B4-BE49-F238E27FC236}">
                <a16:creationId xmlns:a16="http://schemas.microsoft.com/office/drawing/2014/main" id="{3009C75F-725A-43F2-AA78-53514F3B9B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2468" r="98831">
                        <a14:foregroundMark x1="8831" y1="38571" x2="8831" y2="38571"/>
                        <a14:foregroundMark x1="2468" y1="45974" x2="2468" y2="45974"/>
                        <a14:foregroundMark x1="90649" y1="41429" x2="90649" y2="41429"/>
                        <a14:foregroundMark x1="95195" y1="42597" x2="95195" y2="42597"/>
                        <a14:foregroundMark x1="66883" y1="72857" x2="66883" y2="72857"/>
                        <a14:foregroundMark x1="40519" y1="70000" x2="40519" y2="70000"/>
                        <a14:foregroundMark x1="98831" y1="41688" x2="98831" y2="41688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11019" y="2487968"/>
            <a:ext cx="3721962" cy="372196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FB6BBB7-0783-4E60-98B9-3FAC5B5E51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923" b="97308" l="1154" r="96154">
                        <a14:foregroundMark x1="90769" y1="54231" x2="95000" y2="73846"/>
                        <a14:foregroundMark x1="95000" y1="73846" x2="76538" y2="78846"/>
                        <a14:foregroundMark x1="76538" y1="78846" x2="64615" y2="62308"/>
                        <a14:foregroundMark x1="64615" y1="62308" x2="65385" y2="81923"/>
                        <a14:foregroundMark x1="65385" y1="81923" x2="68462" y2="91154"/>
                        <a14:foregroundMark x1="69231" y1="97308" x2="76538" y2="92692"/>
                        <a14:foregroundMark x1="95000" y1="67308" x2="96154" y2="78846"/>
                        <a14:foregroundMark x1="10769" y1="55385" x2="17692" y2="48077"/>
                        <a14:foregroundMark x1="1923" y1="33077" x2="12308" y2="33462"/>
                        <a14:foregroundMark x1="14231" y1="13462" x2="19615" y2="18077"/>
                        <a14:foregroundMark x1="33846" y1="7692" x2="33846" y2="7692"/>
                        <a14:foregroundMark x1="33846" y1="1923" x2="33846" y2="1923"/>
                        <a14:foregroundMark x1="33846" y1="1923" x2="33846" y2="1923"/>
                        <a14:foregroundMark x1="47308" y1="21154" x2="53462" y2="16538"/>
                        <a14:foregroundMark x1="56154" y1="34231" x2="62692" y2="3346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07004" y="3979415"/>
            <a:ext cx="1997105" cy="199710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owerpointbase.com-807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powerpointbase.com-807</Template>
  <TotalTime>219</TotalTime>
  <Words>610</Words>
  <Application>Microsoft Office PowerPoint</Application>
  <PresentationFormat>Екран (4:3)</PresentationFormat>
  <Paragraphs>20</Paragraphs>
  <Slides>20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20</vt:i4>
      </vt:variant>
    </vt:vector>
  </HeadingPairs>
  <TitlesOfParts>
    <vt:vector size="26" baseType="lpstr">
      <vt:lpstr>Microsoft JhengHei</vt:lpstr>
      <vt:lpstr>Arial</vt:lpstr>
      <vt:lpstr>Calibri</vt:lpstr>
      <vt:lpstr>Calibri Light</vt:lpstr>
      <vt:lpstr>Wingdings</vt:lpstr>
      <vt:lpstr>powerpointbase.com-807</vt:lpstr>
      <vt:lpstr>День Соборності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День соборності</dc:title>
  <dc:creator>Lenovo TB-X306X</dc:creator>
  <cp:lastModifiedBy>Стрельченко Дмитро Сергійович</cp:lastModifiedBy>
  <cp:revision>2</cp:revision>
  <dcterms:created xsi:type="dcterms:W3CDTF">2015-05-11T09:36:16Z</dcterms:created>
  <dcterms:modified xsi:type="dcterms:W3CDTF">2023-01-23T10:31:12Z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58be7e41221d4b06a3f5731261978b1d</vt:lpwstr>
  </property>
</Properties>
</file>