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Champion" panose="020B0604020202020204" charset="-128"/>
      <p:regular r:id="rId14"/>
    </p:embeddedFont>
    <p:embeddedFont>
      <p:font typeface="Azbuka03_D" panose="020B0604020202020204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Montserrat" panose="020B0604020202020204" charset="-52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16.02.2025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7725073" y="1145400"/>
            <a:ext cx="9534228" cy="3782972"/>
            <a:chOff x="0" y="0"/>
            <a:chExt cx="12712303" cy="504396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712303" cy="5043962"/>
            </a:xfrm>
            <a:custGeom>
              <a:avLst/>
              <a:gdLst/>
              <a:ahLst/>
              <a:cxnLst/>
              <a:rect l="l" t="t" r="r" b="b"/>
              <a:pathLst>
                <a:path w="12712303" h="5043962">
                  <a:moveTo>
                    <a:pt x="0" y="0"/>
                  </a:moveTo>
                  <a:lnTo>
                    <a:pt x="12712303" y="0"/>
                  </a:lnTo>
                  <a:lnTo>
                    <a:pt x="12712303" y="5043962"/>
                  </a:lnTo>
                  <a:lnTo>
                    <a:pt x="0" y="504396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61925"/>
              <a:ext cx="12712303" cy="520588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8258"/>
                </a:lnSpc>
              </a:pPr>
              <a:r>
                <a:rPr lang="en-US" sz="6562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День спонтанного прояву доброти: Творимо світ кращим разом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8936906" y="9662705"/>
            <a:ext cx="442764" cy="442764"/>
            <a:chOff x="0" y="0"/>
            <a:chExt cx="590352" cy="59035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90296" cy="590296"/>
            </a:xfrm>
            <a:custGeom>
              <a:avLst/>
              <a:gdLst/>
              <a:ahLst/>
              <a:cxnLst/>
              <a:rect l="l" t="t" r="r" b="b"/>
              <a:pathLst>
                <a:path w="590296" h="590296">
                  <a:moveTo>
                    <a:pt x="0" y="295148"/>
                  </a:moveTo>
                  <a:cubicBezTo>
                    <a:pt x="0" y="132207"/>
                    <a:pt x="132207" y="0"/>
                    <a:pt x="295148" y="0"/>
                  </a:cubicBezTo>
                  <a:cubicBezTo>
                    <a:pt x="297053" y="0"/>
                    <a:pt x="298958" y="889"/>
                    <a:pt x="300101" y="2413"/>
                  </a:cubicBezTo>
                  <a:lnTo>
                    <a:pt x="295148" y="6350"/>
                  </a:lnTo>
                  <a:lnTo>
                    <a:pt x="295148" y="0"/>
                  </a:lnTo>
                  <a:lnTo>
                    <a:pt x="295148" y="6350"/>
                  </a:lnTo>
                  <a:lnTo>
                    <a:pt x="295148" y="0"/>
                  </a:lnTo>
                  <a:cubicBezTo>
                    <a:pt x="458216" y="0"/>
                    <a:pt x="590296" y="132207"/>
                    <a:pt x="590296" y="295148"/>
                  </a:cubicBezTo>
                  <a:cubicBezTo>
                    <a:pt x="590296" y="297561"/>
                    <a:pt x="588899" y="299720"/>
                    <a:pt x="586740" y="300863"/>
                  </a:cubicBezTo>
                  <a:lnTo>
                    <a:pt x="583946" y="295148"/>
                  </a:lnTo>
                  <a:lnTo>
                    <a:pt x="590296" y="295148"/>
                  </a:lnTo>
                  <a:cubicBezTo>
                    <a:pt x="590296" y="458216"/>
                    <a:pt x="458089" y="590296"/>
                    <a:pt x="295148" y="590296"/>
                  </a:cubicBezTo>
                  <a:lnTo>
                    <a:pt x="295148" y="583946"/>
                  </a:lnTo>
                  <a:lnTo>
                    <a:pt x="295148" y="577596"/>
                  </a:lnTo>
                  <a:lnTo>
                    <a:pt x="295148" y="583946"/>
                  </a:lnTo>
                  <a:lnTo>
                    <a:pt x="295148" y="590296"/>
                  </a:lnTo>
                  <a:cubicBezTo>
                    <a:pt x="132207" y="590296"/>
                    <a:pt x="0" y="458216"/>
                    <a:pt x="0" y="295148"/>
                  </a:cubicBezTo>
                  <a:lnTo>
                    <a:pt x="6350" y="295148"/>
                  </a:lnTo>
                  <a:lnTo>
                    <a:pt x="0" y="295148"/>
                  </a:lnTo>
                  <a:moveTo>
                    <a:pt x="12700" y="295148"/>
                  </a:moveTo>
                  <a:lnTo>
                    <a:pt x="6350" y="295148"/>
                  </a:lnTo>
                  <a:lnTo>
                    <a:pt x="12700" y="295148"/>
                  </a:lnTo>
                  <a:cubicBezTo>
                    <a:pt x="12700" y="451104"/>
                    <a:pt x="139192" y="577596"/>
                    <a:pt x="295148" y="577596"/>
                  </a:cubicBezTo>
                  <a:cubicBezTo>
                    <a:pt x="298704" y="577596"/>
                    <a:pt x="301498" y="580390"/>
                    <a:pt x="301498" y="583946"/>
                  </a:cubicBezTo>
                  <a:cubicBezTo>
                    <a:pt x="301498" y="587502"/>
                    <a:pt x="298704" y="590296"/>
                    <a:pt x="295148" y="590296"/>
                  </a:cubicBezTo>
                  <a:cubicBezTo>
                    <a:pt x="291592" y="590296"/>
                    <a:pt x="288798" y="587502"/>
                    <a:pt x="288798" y="583946"/>
                  </a:cubicBezTo>
                  <a:cubicBezTo>
                    <a:pt x="288798" y="580390"/>
                    <a:pt x="291592" y="577596"/>
                    <a:pt x="295148" y="577596"/>
                  </a:cubicBezTo>
                  <a:cubicBezTo>
                    <a:pt x="451104" y="577596"/>
                    <a:pt x="577596" y="451104"/>
                    <a:pt x="577596" y="295148"/>
                  </a:cubicBezTo>
                  <a:cubicBezTo>
                    <a:pt x="577596" y="292735"/>
                    <a:pt x="578993" y="290576"/>
                    <a:pt x="581152" y="289433"/>
                  </a:cubicBezTo>
                  <a:lnTo>
                    <a:pt x="583946" y="295148"/>
                  </a:lnTo>
                  <a:lnTo>
                    <a:pt x="577596" y="295148"/>
                  </a:lnTo>
                  <a:cubicBezTo>
                    <a:pt x="577596" y="139192"/>
                    <a:pt x="451231" y="12700"/>
                    <a:pt x="295148" y="12700"/>
                  </a:cubicBezTo>
                  <a:cubicBezTo>
                    <a:pt x="293243" y="12700"/>
                    <a:pt x="291338" y="11811"/>
                    <a:pt x="290195" y="10287"/>
                  </a:cubicBezTo>
                  <a:lnTo>
                    <a:pt x="295148" y="6350"/>
                  </a:lnTo>
                  <a:lnTo>
                    <a:pt x="295148" y="12700"/>
                  </a:lnTo>
                  <a:cubicBezTo>
                    <a:pt x="139192" y="12700"/>
                    <a:pt x="12700" y="139192"/>
                    <a:pt x="12700" y="295148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0" name="Freeform 10" descr="preencoded.png"/>
          <p:cNvSpPr/>
          <p:nvPr/>
        </p:nvSpPr>
        <p:spPr>
          <a:xfrm>
            <a:off x="8936906" y="9691280"/>
            <a:ext cx="414189" cy="414189"/>
          </a:xfrm>
          <a:custGeom>
            <a:avLst/>
            <a:gdLst/>
            <a:ahLst/>
            <a:cxnLst/>
            <a:rect l="l" t="t" r="r" b="b"/>
            <a:pathLst>
              <a:path w="414189" h="414189">
                <a:moveTo>
                  <a:pt x="0" y="0"/>
                </a:moveTo>
                <a:lnTo>
                  <a:pt x="414188" y="0"/>
                </a:lnTo>
                <a:lnTo>
                  <a:pt x="414188" y="414189"/>
                </a:lnTo>
                <a:lnTo>
                  <a:pt x="0" y="4141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9736336" y="9564746"/>
            <a:ext cx="5673329" cy="667256"/>
            <a:chOff x="0" y="0"/>
            <a:chExt cx="7564438" cy="88967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7564438" cy="889675"/>
            </a:xfrm>
            <a:custGeom>
              <a:avLst/>
              <a:gdLst/>
              <a:ahLst/>
              <a:cxnLst/>
              <a:rect l="l" t="t" r="r" b="b"/>
              <a:pathLst>
                <a:path w="7564438" h="889675">
                  <a:moveTo>
                    <a:pt x="0" y="0"/>
                  </a:moveTo>
                  <a:lnTo>
                    <a:pt x="7564438" y="0"/>
                  </a:lnTo>
                  <a:lnTo>
                    <a:pt x="7564438" y="889675"/>
                  </a:lnTo>
                  <a:lnTo>
                    <a:pt x="0" y="8896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76200"/>
              <a:ext cx="7564438" cy="9658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951"/>
                </a:lnSpc>
              </a:pPr>
              <a:r>
                <a:rPr lang="en-US" sz="3524">
                  <a:solidFill>
                    <a:srgbClr val="272525"/>
                  </a:solidFill>
                  <a:latin typeface="Azbuka03_D"/>
                  <a:ea typeface="Azbuka03_D"/>
                  <a:cs typeface="Azbuka03_D"/>
                  <a:sym typeface="Azbuka03_D"/>
                </a:rPr>
                <a:t>Анна Анатоліївна Тимченко</a:t>
              </a:r>
            </a:p>
          </p:txBody>
        </p:sp>
      </p:grpSp>
      <p:sp>
        <p:nvSpPr>
          <p:cNvPr id="14" name="Freeform 14"/>
          <p:cNvSpPr/>
          <p:nvPr/>
        </p:nvSpPr>
        <p:spPr>
          <a:xfrm>
            <a:off x="0" y="0"/>
            <a:ext cx="7038474" cy="10287000"/>
          </a:xfrm>
          <a:custGeom>
            <a:avLst/>
            <a:gdLst/>
            <a:ahLst/>
            <a:cxnLst/>
            <a:rect l="l" t="t" r="r" b="b"/>
            <a:pathLst>
              <a:path w="7038474" h="10287000">
                <a:moveTo>
                  <a:pt x="0" y="0"/>
                </a:moveTo>
                <a:lnTo>
                  <a:pt x="7038474" y="0"/>
                </a:lnTo>
                <a:lnTo>
                  <a:pt x="7038474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8594947" y="5143500"/>
            <a:ext cx="7315200" cy="3743938"/>
          </a:xfrm>
          <a:custGeom>
            <a:avLst/>
            <a:gdLst/>
            <a:ahLst/>
            <a:cxnLst/>
            <a:rect l="l" t="t" r="r" b="b"/>
            <a:pathLst>
              <a:path w="7315200" h="3743938">
                <a:moveTo>
                  <a:pt x="0" y="0"/>
                </a:moveTo>
                <a:lnTo>
                  <a:pt x="7315200" y="0"/>
                </a:lnTo>
                <a:lnTo>
                  <a:pt x="7315200" y="3743938"/>
                </a:lnTo>
                <a:lnTo>
                  <a:pt x="0" y="37439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EEFF5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725073" y="680720"/>
            <a:ext cx="9534228" cy="3199717"/>
            <a:chOff x="0" y="0"/>
            <a:chExt cx="12712303" cy="426629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712303" cy="4266290"/>
            </a:xfrm>
            <a:custGeom>
              <a:avLst/>
              <a:gdLst/>
              <a:ahLst/>
              <a:cxnLst/>
              <a:rect l="l" t="t" r="r" b="b"/>
              <a:pathLst>
                <a:path w="12712303" h="4266290">
                  <a:moveTo>
                    <a:pt x="0" y="0"/>
                  </a:moveTo>
                  <a:lnTo>
                    <a:pt x="12712303" y="0"/>
                  </a:lnTo>
                  <a:lnTo>
                    <a:pt x="12712303" y="4266290"/>
                  </a:lnTo>
                  <a:lnTo>
                    <a:pt x="0" y="426629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42875"/>
              <a:ext cx="12712303" cy="44091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000"/>
                </a:lnSpc>
              </a:pPr>
              <a:r>
                <a:rPr lang="en-US" sz="5562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День спонтанного прояву доброти: Творимо світ кращим разом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815411" y="4368418"/>
            <a:ext cx="9534228" cy="4644769"/>
            <a:chOff x="0" y="0"/>
            <a:chExt cx="12712303" cy="619302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12303" cy="6193026"/>
            </a:xfrm>
            <a:custGeom>
              <a:avLst/>
              <a:gdLst/>
              <a:ahLst/>
              <a:cxnLst/>
              <a:rect l="l" t="t" r="r" b="b"/>
              <a:pathLst>
                <a:path w="12712303" h="6193026">
                  <a:moveTo>
                    <a:pt x="0" y="0"/>
                  </a:moveTo>
                  <a:lnTo>
                    <a:pt x="12712303" y="0"/>
                  </a:lnTo>
                  <a:lnTo>
                    <a:pt x="12712303" y="6193026"/>
                  </a:lnTo>
                  <a:lnTo>
                    <a:pt x="0" y="619302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04775"/>
              <a:ext cx="12712303" cy="629780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645"/>
                </a:lnSpc>
              </a:pPr>
              <a:r>
                <a:rPr lang="en-US" sz="29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17 лютого – особливий день, коли кожен з нас має чудову нагоду поширити добро та позитив у світі. День спонтанного прояву доброти – це час, коли ми можемо робити добрі справи без очікування винагороди, просто заради того, щоб зробити чийсь день кращим. Приєднуйтесь до цієї чудової ініціативи та разом зробимо світ добрішим!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15871684" y="1072421"/>
            <a:ext cx="2416316" cy="2416316"/>
          </a:xfrm>
          <a:custGeom>
            <a:avLst/>
            <a:gdLst/>
            <a:ahLst/>
            <a:cxnLst/>
            <a:rect l="l" t="t" r="r" b="b"/>
            <a:pathLst>
              <a:path w="2416316" h="2416316">
                <a:moveTo>
                  <a:pt x="0" y="0"/>
                </a:moveTo>
                <a:lnTo>
                  <a:pt x="2416316" y="0"/>
                </a:lnTo>
                <a:lnTo>
                  <a:pt x="2416316" y="2416316"/>
                </a:lnTo>
                <a:lnTo>
                  <a:pt x="0" y="24163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947886" y="1353667"/>
            <a:ext cx="14978806" cy="1581805"/>
            <a:chOff x="0" y="0"/>
            <a:chExt cx="19971742" cy="210907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971742" cy="2109074"/>
            </a:xfrm>
            <a:custGeom>
              <a:avLst/>
              <a:gdLst/>
              <a:ahLst/>
              <a:cxnLst/>
              <a:rect l="l" t="t" r="r" b="b"/>
              <a:pathLst>
                <a:path w="19971742" h="2109074">
                  <a:moveTo>
                    <a:pt x="0" y="0"/>
                  </a:moveTo>
                  <a:lnTo>
                    <a:pt x="19971742" y="0"/>
                  </a:lnTo>
                  <a:lnTo>
                    <a:pt x="19971742" y="2109074"/>
                  </a:lnTo>
                  <a:lnTo>
                    <a:pt x="0" y="210907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52400"/>
              <a:ext cx="19971742" cy="226147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755"/>
                </a:lnSpc>
              </a:pPr>
              <a:r>
                <a:rPr lang="en-US" sz="6162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Історія виникнення та поширення свята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47886" y="3994994"/>
            <a:ext cx="5470180" cy="930203"/>
            <a:chOff x="0" y="0"/>
            <a:chExt cx="7293574" cy="124027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293573" cy="1240270"/>
            </a:xfrm>
            <a:custGeom>
              <a:avLst/>
              <a:gdLst/>
              <a:ahLst/>
              <a:cxnLst/>
              <a:rect l="l" t="t" r="r" b="b"/>
              <a:pathLst>
                <a:path w="7293573" h="1240270">
                  <a:moveTo>
                    <a:pt x="0" y="0"/>
                  </a:moveTo>
                  <a:lnTo>
                    <a:pt x="7293573" y="0"/>
                  </a:lnTo>
                  <a:lnTo>
                    <a:pt x="7293573" y="1240270"/>
                  </a:lnTo>
                  <a:lnTo>
                    <a:pt x="0" y="124027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104775"/>
              <a:ext cx="7293574" cy="134504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645"/>
                </a:lnSpc>
              </a:pPr>
              <a:r>
                <a:rPr lang="en-US" sz="3649" u="sng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Виникнення у США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57411" y="4925196"/>
            <a:ext cx="7865715" cy="2092421"/>
            <a:chOff x="0" y="0"/>
            <a:chExt cx="10487620" cy="278989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87620" cy="2789895"/>
            </a:xfrm>
            <a:custGeom>
              <a:avLst/>
              <a:gdLst/>
              <a:ahLst/>
              <a:cxnLst/>
              <a:rect l="l" t="t" r="r" b="b"/>
              <a:pathLst>
                <a:path w="10487620" h="2789895">
                  <a:moveTo>
                    <a:pt x="0" y="0"/>
                  </a:moveTo>
                  <a:lnTo>
                    <a:pt x="10487620" y="0"/>
                  </a:lnTo>
                  <a:lnTo>
                    <a:pt x="10487620" y="2789895"/>
                  </a:lnTo>
                  <a:lnTo>
                    <a:pt x="0" y="2789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95250"/>
              <a:ext cx="10487620" cy="288514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69"/>
                </a:lnSpc>
              </a:pPr>
              <a:r>
                <a:rPr lang="en-US" sz="26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Свято зародилося у 1995 році в Сполучених Штатах, як ініціатива, спрямована на поширення безкорисливих вчинків. Згодом ідея набула популярності в інших країнах.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483924" y="3994994"/>
            <a:ext cx="5220457" cy="930203"/>
            <a:chOff x="0" y="0"/>
            <a:chExt cx="6960609" cy="124027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960609" cy="1240270"/>
            </a:xfrm>
            <a:custGeom>
              <a:avLst/>
              <a:gdLst/>
              <a:ahLst/>
              <a:cxnLst/>
              <a:rect l="l" t="t" r="r" b="b"/>
              <a:pathLst>
                <a:path w="6960609" h="1240270">
                  <a:moveTo>
                    <a:pt x="0" y="0"/>
                  </a:moveTo>
                  <a:lnTo>
                    <a:pt x="6960609" y="0"/>
                  </a:lnTo>
                  <a:lnTo>
                    <a:pt x="6960609" y="1240270"/>
                  </a:lnTo>
                  <a:lnTo>
                    <a:pt x="0" y="124027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104775"/>
              <a:ext cx="6960609" cy="134504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645"/>
                </a:lnSpc>
              </a:pPr>
              <a:r>
                <a:rPr lang="en-US" sz="3649" u="sng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Популярність у світі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9493449" y="4925196"/>
            <a:ext cx="7865715" cy="2616296"/>
            <a:chOff x="0" y="0"/>
            <a:chExt cx="10487620" cy="348839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487620" cy="3488395"/>
            </a:xfrm>
            <a:custGeom>
              <a:avLst/>
              <a:gdLst/>
              <a:ahLst/>
              <a:cxnLst/>
              <a:rect l="l" t="t" r="r" b="b"/>
              <a:pathLst>
                <a:path w="10487620" h="3488395">
                  <a:moveTo>
                    <a:pt x="0" y="0"/>
                  </a:moveTo>
                  <a:lnTo>
                    <a:pt x="10487620" y="0"/>
                  </a:lnTo>
                  <a:lnTo>
                    <a:pt x="10487620" y="3488395"/>
                  </a:lnTo>
                  <a:lnTo>
                    <a:pt x="0" y="34883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95250"/>
              <a:ext cx="10487620" cy="358364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69"/>
                </a:lnSpc>
              </a:pPr>
              <a:r>
                <a:rPr lang="en-US" sz="26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Сьогодні День спонтанного прояву доброти відзначають у багатьох куточках світу, включаючи Канаду, Австралію, Великобританію та Нову Зеландію, надихаючи людей на добрі справи.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957411" y="7729917"/>
            <a:ext cx="16392228" cy="1044671"/>
            <a:chOff x="0" y="0"/>
            <a:chExt cx="21856303" cy="139289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21856303" cy="1392895"/>
            </a:xfrm>
            <a:custGeom>
              <a:avLst/>
              <a:gdLst/>
              <a:ahLst/>
              <a:cxnLst/>
              <a:rect l="l" t="t" r="r" b="b"/>
              <a:pathLst>
                <a:path w="21856303" h="1392895">
                  <a:moveTo>
                    <a:pt x="0" y="0"/>
                  </a:moveTo>
                  <a:lnTo>
                    <a:pt x="21856303" y="0"/>
                  </a:lnTo>
                  <a:lnTo>
                    <a:pt x="21856303" y="1392895"/>
                  </a:lnTo>
                  <a:lnTo>
                    <a:pt x="0" y="1392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95250"/>
              <a:ext cx="21856303" cy="148814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69"/>
                </a:lnSpc>
              </a:pPr>
              <a:r>
                <a:rPr lang="en-US" sz="26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Історія свята надихає нас на те, що ініціативи, народжені з щирим бажанням творити добро, можуть об’єднати людей по всьому світу.</a:t>
              </a:r>
            </a:p>
          </p:txBody>
        </p:sp>
      </p:grpSp>
      <p:sp>
        <p:nvSpPr>
          <p:cNvPr id="23" name="Freeform 23"/>
          <p:cNvSpPr/>
          <p:nvPr/>
        </p:nvSpPr>
        <p:spPr>
          <a:xfrm>
            <a:off x="14910435" y="0"/>
            <a:ext cx="3377565" cy="4114800"/>
          </a:xfrm>
          <a:custGeom>
            <a:avLst/>
            <a:gdLst/>
            <a:ahLst/>
            <a:cxnLst/>
            <a:rect l="l" t="t" r="r" b="b"/>
            <a:pathLst>
              <a:path w="3377565" h="4114800">
                <a:moveTo>
                  <a:pt x="0" y="0"/>
                </a:moveTo>
                <a:lnTo>
                  <a:pt x="3377565" y="0"/>
                </a:lnTo>
                <a:lnTo>
                  <a:pt x="33775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EEFF5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947886" y="1045666"/>
            <a:ext cx="9534228" cy="2438386"/>
            <a:chOff x="0" y="0"/>
            <a:chExt cx="12712303" cy="325118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712303" cy="3251182"/>
            </a:xfrm>
            <a:custGeom>
              <a:avLst/>
              <a:gdLst/>
              <a:ahLst/>
              <a:cxnLst/>
              <a:rect l="l" t="t" r="r" b="b"/>
              <a:pathLst>
                <a:path w="12712303" h="3251182">
                  <a:moveTo>
                    <a:pt x="0" y="0"/>
                  </a:moveTo>
                  <a:lnTo>
                    <a:pt x="12712303" y="0"/>
                  </a:lnTo>
                  <a:lnTo>
                    <a:pt x="12712303" y="3251182"/>
                  </a:lnTo>
                  <a:lnTo>
                    <a:pt x="0" y="325118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52400"/>
              <a:ext cx="12712303" cy="340358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377"/>
                </a:lnSpc>
              </a:pPr>
              <a:r>
                <a:rPr lang="en-US" sz="5862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Мета свята: Надихаємо на безкорисливі вчинки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47886" y="3749736"/>
            <a:ext cx="609302" cy="609302"/>
            <a:chOff x="0" y="0"/>
            <a:chExt cx="812403" cy="81240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419" cy="812419"/>
            </a:xfrm>
            <a:custGeom>
              <a:avLst/>
              <a:gdLst/>
              <a:ahLst/>
              <a:cxnLst/>
              <a:rect l="l" t="t" r="r" b="b"/>
              <a:pathLst>
                <a:path w="812419" h="812419">
                  <a:moveTo>
                    <a:pt x="0" y="324993"/>
                  </a:moveTo>
                  <a:cubicBezTo>
                    <a:pt x="0" y="145542"/>
                    <a:pt x="145542" y="0"/>
                    <a:pt x="324993" y="0"/>
                  </a:cubicBezTo>
                  <a:lnTo>
                    <a:pt x="487426" y="0"/>
                  </a:lnTo>
                  <a:cubicBezTo>
                    <a:pt x="666877" y="0"/>
                    <a:pt x="812419" y="145542"/>
                    <a:pt x="812419" y="324993"/>
                  </a:cubicBezTo>
                  <a:lnTo>
                    <a:pt x="812419" y="487426"/>
                  </a:lnTo>
                  <a:cubicBezTo>
                    <a:pt x="812419" y="666877"/>
                    <a:pt x="666877" y="812419"/>
                    <a:pt x="487426" y="812419"/>
                  </a:cubicBezTo>
                  <a:lnTo>
                    <a:pt x="324993" y="812419"/>
                  </a:lnTo>
                  <a:cubicBezTo>
                    <a:pt x="145542" y="812419"/>
                    <a:pt x="0" y="666877"/>
                    <a:pt x="0" y="487426"/>
                  </a:cubicBez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1176784" y="3629025"/>
            <a:ext cx="151359" cy="850725"/>
            <a:chOff x="0" y="0"/>
            <a:chExt cx="201812" cy="11343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01812" cy="1134301"/>
            </a:xfrm>
            <a:custGeom>
              <a:avLst/>
              <a:gdLst/>
              <a:ahLst/>
              <a:cxnLst/>
              <a:rect l="l" t="t" r="r" b="b"/>
              <a:pathLst>
                <a:path w="201812" h="1134301">
                  <a:moveTo>
                    <a:pt x="0" y="0"/>
                  </a:moveTo>
                  <a:lnTo>
                    <a:pt x="201812" y="0"/>
                  </a:lnTo>
                  <a:lnTo>
                    <a:pt x="201812" y="1134301"/>
                  </a:lnTo>
                  <a:lnTo>
                    <a:pt x="0" y="113430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9525"/>
              <a:ext cx="201812" cy="11438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1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827907" y="3538240"/>
            <a:ext cx="3751809" cy="890588"/>
            <a:chOff x="0" y="0"/>
            <a:chExt cx="5002412" cy="118745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002412" cy="1187450"/>
            </a:xfrm>
            <a:custGeom>
              <a:avLst/>
              <a:gdLst/>
              <a:ahLst/>
              <a:cxnLst/>
              <a:rect l="l" t="t" r="r" b="b"/>
              <a:pathLst>
                <a:path w="5002412" h="1187450">
                  <a:moveTo>
                    <a:pt x="0" y="0"/>
                  </a:moveTo>
                  <a:lnTo>
                    <a:pt x="5002412" y="0"/>
                  </a:lnTo>
                  <a:lnTo>
                    <a:pt x="5002412" y="1187450"/>
                  </a:lnTo>
                  <a:lnTo>
                    <a:pt x="0" y="11874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85725"/>
              <a:ext cx="5002412" cy="12731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Поширення доброти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745113" y="4291397"/>
            <a:ext cx="3751809" cy="2911806"/>
            <a:chOff x="0" y="0"/>
            <a:chExt cx="5002412" cy="3882408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02412" cy="3882408"/>
            </a:xfrm>
            <a:custGeom>
              <a:avLst/>
              <a:gdLst/>
              <a:ahLst/>
              <a:cxnLst/>
              <a:rect l="l" t="t" r="r" b="b"/>
              <a:pathLst>
                <a:path w="5002412" h="3882408">
                  <a:moveTo>
                    <a:pt x="0" y="0"/>
                  </a:moveTo>
                  <a:lnTo>
                    <a:pt x="5002412" y="0"/>
                  </a:lnTo>
                  <a:lnTo>
                    <a:pt x="5002412" y="3882408"/>
                  </a:lnTo>
                  <a:lnTo>
                    <a:pt x="0" y="388240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85725"/>
              <a:ext cx="5002412" cy="396813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51"/>
                </a:lnSpc>
              </a:pP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Головна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мета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свята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–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заохотити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людей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до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безкорисливих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вчинків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,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які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можуть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принести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радість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та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підтримку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іншим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.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5846416" y="3749736"/>
            <a:ext cx="609302" cy="609302"/>
            <a:chOff x="0" y="0"/>
            <a:chExt cx="812403" cy="81240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419" cy="812419"/>
            </a:xfrm>
            <a:custGeom>
              <a:avLst/>
              <a:gdLst/>
              <a:ahLst/>
              <a:cxnLst/>
              <a:rect l="l" t="t" r="r" b="b"/>
              <a:pathLst>
                <a:path w="812419" h="812419">
                  <a:moveTo>
                    <a:pt x="0" y="324993"/>
                  </a:moveTo>
                  <a:cubicBezTo>
                    <a:pt x="0" y="145542"/>
                    <a:pt x="145542" y="0"/>
                    <a:pt x="324993" y="0"/>
                  </a:cubicBezTo>
                  <a:lnTo>
                    <a:pt x="487426" y="0"/>
                  </a:lnTo>
                  <a:cubicBezTo>
                    <a:pt x="666877" y="0"/>
                    <a:pt x="812419" y="145542"/>
                    <a:pt x="812419" y="324993"/>
                  </a:cubicBezTo>
                  <a:lnTo>
                    <a:pt x="812419" y="487426"/>
                  </a:lnTo>
                  <a:cubicBezTo>
                    <a:pt x="812419" y="666877"/>
                    <a:pt x="666877" y="812419"/>
                    <a:pt x="487426" y="812419"/>
                  </a:cubicBezTo>
                  <a:lnTo>
                    <a:pt x="324993" y="812419"/>
                  </a:lnTo>
                  <a:cubicBezTo>
                    <a:pt x="145542" y="812419"/>
                    <a:pt x="0" y="666877"/>
                    <a:pt x="0" y="487426"/>
                  </a:cubicBez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22" name="Group 22"/>
          <p:cNvGrpSpPr/>
          <p:nvPr/>
        </p:nvGrpSpPr>
        <p:grpSpPr>
          <a:xfrm>
            <a:off x="6035279" y="3629025"/>
            <a:ext cx="239465" cy="850725"/>
            <a:chOff x="0" y="0"/>
            <a:chExt cx="319287" cy="11343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19287" cy="1134301"/>
            </a:xfrm>
            <a:custGeom>
              <a:avLst/>
              <a:gdLst/>
              <a:ahLst/>
              <a:cxnLst/>
              <a:rect l="l" t="t" r="r" b="b"/>
              <a:pathLst>
                <a:path w="319287" h="1134301">
                  <a:moveTo>
                    <a:pt x="0" y="0"/>
                  </a:moveTo>
                  <a:lnTo>
                    <a:pt x="319287" y="0"/>
                  </a:lnTo>
                  <a:lnTo>
                    <a:pt x="319287" y="1134301"/>
                  </a:lnTo>
                  <a:lnTo>
                    <a:pt x="0" y="113430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9525"/>
              <a:ext cx="319287" cy="11438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2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6730454" y="3538240"/>
            <a:ext cx="3563391" cy="806171"/>
            <a:chOff x="0" y="0"/>
            <a:chExt cx="4751188" cy="1074895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4751188" cy="1074895"/>
            </a:xfrm>
            <a:custGeom>
              <a:avLst/>
              <a:gdLst/>
              <a:ahLst/>
              <a:cxnLst/>
              <a:rect l="l" t="t" r="r" b="b"/>
              <a:pathLst>
                <a:path w="4751188" h="1074895">
                  <a:moveTo>
                    <a:pt x="0" y="0"/>
                  </a:moveTo>
                  <a:lnTo>
                    <a:pt x="4751188" y="0"/>
                  </a:lnTo>
                  <a:lnTo>
                    <a:pt x="4751188" y="1074895"/>
                  </a:lnTo>
                  <a:lnTo>
                    <a:pt x="0" y="107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0" y="-85725"/>
              <a:ext cx="4751188" cy="116062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Ефект доміно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6730454" y="4145905"/>
            <a:ext cx="3751809" cy="3883356"/>
            <a:chOff x="0" y="0"/>
            <a:chExt cx="5002412" cy="5177808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5002412" cy="5177808"/>
            </a:xfrm>
            <a:custGeom>
              <a:avLst/>
              <a:gdLst/>
              <a:ahLst/>
              <a:cxnLst/>
              <a:rect l="l" t="t" r="r" b="b"/>
              <a:pathLst>
                <a:path w="5002412" h="5177808">
                  <a:moveTo>
                    <a:pt x="0" y="0"/>
                  </a:moveTo>
                  <a:lnTo>
                    <a:pt x="5002412" y="0"/>
                  </a:lnTo>
                  <a:lnTo>
                    <a:pt x="5002412" y="5177808"/>
                  </a:lnTo>
                  <a:lnTo>
                    <a:pt x="0" y="517780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0" y="-85725"/>
              <a:ext cx="5002412" cy="526353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51"/>
                </a:lnSpc>
              </a:pPr>
              <a:r>
                <a:rPr lang="en-US" sz="24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Дослідження підтверджують, що добрі вчинки мають "ефект доміно", надихаючи інших на подібні дії та створюючи ланцюжок позитиву.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947812" y="7978390"/>
            <a:ext cx="609302" cy="609302"/>
            <a:chOff x="0" y="0"/>
            <a:chExt cx="812403" cy="812403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419" cy="812419"/>
            </a:xfrm>
            <a:custGeom>
              <a:avLst/>
              <a:gdLst/>
              <a:ahLst/>
              <a:cxnLst/>
              <a:rect l="l" t="t" r="r" b="b"/>
              <a:pathLst>
                <a:path w="812419" h="812419">
                  <a:moveTo>
                    <a:pt x="0" y="324993"/>
                  </a:moveTo>
                  <a:cubicBezTo>
                    <a:pt x="0" y="145542"/>
                    <a:pt x="145542" y="0"/>
                    <a:pt x="324993" y="0"/>
                  </a:cubicBezTo>
                  <a:lnTo>
                    <a:pt x="487426" y="0"/>
                  </a:lnTo>
                  <a:cubicBezTo>
                    <a:pt x="666877" y="0"/>
                    <a:pt x="812419" y="145542"/>
                    <a:pt x="812419" y="324993"/>
                  </a:cubicBezTo>
                  <a:lnTo>
                    <a:pt x="812419" y="487426"/>
                  </a:lnTo>
                  <a:cubicBezTo>
                    <a:pt x="812419" y="666877"/>
                    <a:pt x="666877" y="812419"/>
                    <a:pt x="487426" y="812419"/>
                  </a:cubicBezTo>
                  <a:lnTo>
                    <a:pt x="324993" y="812419"/>
                  </a:lnTo>
                  <a:cubicBezTo>
                    <a:pt x="145542" y="812419"/>
                    <a:pt x="0" y="666877"/>
                    <a:pt x="0" y="487426"/>
                  </a:cubicBez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33" name="Group 33"/>
          <p:cNvGrpSpPr/>
          <p:nvPr/>
        </p:nvGrpSpPr>
        <p:grpSpPr>
          <a:xfrm>
            <a:off x="1183104" y="8099090"/>
            <a:ext cx="230832" cy="850725"/>
            <a:chOff x="0" y="0"/>
            <a:chExt cx="307777" cy="11343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307777" cy="1134301"/>
            </a:xfrm>
            <a:custGeom>
              <a:avLst/>
              <a:gdLst/>
              <a:ahLst/>
              <a:cxnLst/>
              <a:rect l="l" t="t" r="r" b="b"/>
              <a:pathLst>
                <a:path w="307777" h="1134301">
                  <a:moveTo>
                    <a:pt x="0" y="0"/>
                  </a:moveTo>
                  <a:lnTo>
                    <a:pt x="307777" y="0"/>
                  </a:lnTo>
                  <a:lnTo>
                    <a:pt x="307777" y="1134301"/>
                  </a:lnTo>
                  <a:lnTo>
                    <a:pt x="0" y="113430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9525"/>
              <a:ext cx="307777" cy="11438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dirty="0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3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1823589" y="7766894"/>
            <a:ext cx="6399464" cy="1132832"/>
            <a:chOff x="-5759" y="0"/>
            <a:chExt cx="8532619" cy="1510443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8526860" cy="1074895"/>
            </a:xfrm>
            <a:custGeom>
              <a:avLst/>
              <a:gdLst/>
              <a:ahLst/>
              <a:cxnLst/>
              <a:rect l="l" t="t" r="r" b="b"/>
              <a:pathLst>
                <a:path w="8526860" h="1074895">
                  <a:moveTo>
                    <a:pt x="0" y="0"/>
                  </a:moveTo>
                  <a:lnTo>
                    <a:pt x="8526860" y="0"/>
                  </a:lnTo>
                  <a:lnTo>
                    <a:pt x="8526860" y="1074895"/>
                  </a:lnTo>
                  <a:lnTo>
                    <a:pt x="0" y="107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8" name="TextBox 38"/>
            <p:cNvSpPr txBox="1"/>
            <p:nvPr/>
          </p:nvSpPr>
          <p:spPr>
            <a:xfrm>
              <a:off x="-5759" y="349823"/>
              <a:ext cx="8526860" cy="116062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 dirty="0" err="1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Невеликі</a:t>
              </a:r>
              <a:r>
                <a:rPr lang="en-US" sz="3149" u="sng" dirty="0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3149" u="sng" dirty="0" err="1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вчинки</a:t>
              </a:r>
              <a:r>
                <a:rPr lang="en-US" sz="3149" u="sng" dirty="0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3149" u="sng" dirty="0" err="1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мають</a:t>
              </a:r>
              <a:r>
                <a:rPr lang="en-US" sz="3149" u="sng" dirty="0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 </a:t>
              </a:r>
              <a:r>
                <a:rPr lang="en-US" sz="3149" u="sng" dirty="0" err="1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значення</a:t>
              </a:r>
              <a:endParaRPr lang="en-US" sz="3149" u="sng" dirty="0">
                <a:solidFill>
                  <a:srgbClr val="272525"/>
                </a:solidFill>
                <a:latin typeface="Champion"/>
                <a:ea typeface="Champion"/>
                <a:cs typeface="Champion"/>
                <a:sym typeface="Champion"/>
              </a:endParaRP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1827907" y="8658852"/>
            <a:ext cx="8654206" cy="1454481"/>
            <a:chOff x="0" y="0"/>
            <a:chExt cx="11538942" cy="1939308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11538941" cy="1939308"/>
            </a:xfrm>
            <a:custGeom>
              <a:avLst/>
              <a:gdLst/>
              <a:ahLst/>
              <a:cxnLst/>
              <a:rect l="l" t="t" r="r" b="b"/>
              <a:pathLst>
                <a:path w="11538941" h="1939308">
                  <a:moveTo>
                    <a:pt x="0" y="0"/>
                  </a:moveTo>
                  <a:lnTo>
                    <a:pt x="11538941" y="0"/>
                  </a:lnTo>
                  <a:lnTo>
                    <a:pt x="11538941" y="1939308"/>
                  </a:lnTo>
                  <a:lnTo>
                    <a:pt x="0" y="193930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1" name="TextBox 41"/>
            <p:cNvSpPr txBox="1"/>
            <p:nvPr/>
          </p:nvSpPr>
          <p:spPr>
            <a:xfrm>
              <a:off x="0" y="-85725"/>
              <a:ext cx="11538942" cy="202503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51"/>
                </a:lnSpc>
              </a:pP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Навіть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прості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жести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,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такі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як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усмішка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або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комплімент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,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можуть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зробити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велику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різницю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в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житті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іншої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424" dirty="0" err="1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людини</a:t>
              </a:r>
              <a:r>
                <a:rPr lang="en-US" sz="2424" dirty="0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.</a:t>
              </a:r>
            </a:p>
          </p:txBody>
        </p:sp>
      </p:grpSp>
    </p:spTree>
  </p:cSld>
  <p:clrMapOvr>
    <a:masterClrMapping/>
  </p:clrMapOvr>
  <p:transition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5519886" y="874030"/>
            <a:ext cx="11820228" cy="1781770"/>
            <a:chOff x="0" y="0"/>
            <a:chExt cx="15760303" cy="237569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760303" cy="2375693"/>
            </a:xfrm>
            <a:custGeom>
              <a:avLst/>
              <a:gdLst/>
              <a:ahLst/>
              <a:cxnLst/>
              <a:rect l="l" t="t" r="r" b="b"/>
              <a:pathLst>
                <a:path w="15760303" h="2375693">
                  <a:moveTo>
                    <a:pt x="0" y="0"/>
                  </a:moveTo>
                  <a:lnTo>
                    <a:pt x="15760303" y="0"/>
                  </a:lnTo>
                  <a:lnTo>
                    <a:pt x="15760303" y="2375693"/>
                  </a:lnTo>
                  <a:lnTo>
                    <a:pt x="0" y="237569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52400"/>
              <a:ext cx="15760303" cy="252809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880"/>
                </a:lnSpc>
              </a:pPr>
              <a:r>
                <a:rPr lang="en-US" sz="6262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Спеціальні ініціативи та заходи</a:t>
              </a:r>
            </a:p>
          </p:txBody>
        </p:sp>
      </p:grpSp>
      <p:sp>
        <p:nvSpPr>
          <p:cNvPr id="8" name="Freeform 8" descr="preencoded.png"/>
          <p:cNvSpPr/>
          <p:nvPr/>
        </p:nvSpPr>
        <p:spPr>
          <a:xfrm>
            <a:off x="5519886" y="3293975"/>
            <a:ext cx="740160" cy="740160"/>
          </a:xfrm>
          <a:custGeom>
            <a:avLst/>
            <a:gdLst/>
            <a:ahLst/>
            <a:cxnLst/>
            <a:rect l="l" t="t" r="r" b="b"/>
            <a:pathLst>
              <a:path w="740160" h="740160">
                <a:moveTo>
                  <a:pt x="0" y="0"/>
                </a:moveTo>
                <a:lnTo>
                  <a:pt x="740160" y="0"/>
                </a:lnTo>
                <a:lnTo>
                  <a:pt x="740160" y="740160"/>
                </a:lnTo>
                <a:lnTo>
                  <a:pt x="0" y="7401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5519886" y="4208713"/>
            <a:ext cx="3563391" cy="834787"/>
            <a:chOff x="0" y="0"/>
            <a:chExt cx="4751188" cy="111305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751188" cy="1113050"/>
            </a:xfrm>
            <a:custGeom>
              <a:avLst/>
              <a:gdLst/>
              <a:ahLst/>
              <a:cxnLst/>
              <a:rect l="l" t="t" r="r" b="b"/>
              <a:pathLst>
                <a:path w="4751188" h="1113050">
                  <a:moveTo>
                    <a:pt x="0" y="0"/>
                  </a:moveTo>
                  <a:lnTo>
                    <a:pt x="4751188" y="0"/>
                  </a:lnTo>
                  <a:lnTo>
                    <a:pt x="4751188" y="1113050"/>
                  </a:lnTo>
                  <a:lnTo>
                    <a:pt x="0" y="11130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85725"/>
              <a:ext cx="4751188" cy="11987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36"/>
                </a:lnSpc>
              </a:pPr>
              <a:r>
                <a:rPr lang="en-US" sz="32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Флешмоби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519886" y="4912519"/>
            <a:ext cx="3669209" cy="3264348"/>
            <a:chOff x="0" y="0"/>
            <a:chExt cx="4892278" cy="435246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892279" cy="4352464"/>
            </a:xfrm>
            <a:custGeom>
              <a:avLst/>
              <a:gdLst/>
              <a:ahLst/>
              <a:cxnLst/>
              <a:rect l="l" t="t" r="r" b="b"/>
              <a:pathLst>
                <a:path w="4892279" h="4352464">
                  <a:moveTo>
                    <a:pt x="0" y="0"/>
                  </a:moveTo>
                  <a:lnTo>
                    <a:pt x="4892279" y="0"/>
                  </a:lnTo>
                  <a:lnTo>
                    <a:pt x="4892279" y="4352464"/>
                  </a:lnTo>
                  <a:lnTo>
                    <a:pt x="0" y="435246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85725"/>
              <a:ext cx="4892278" cy="443818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У багатьох містах організовують флешмоби, щоб привернути увагу до свята та заохотити людей до спонтанних проявів доброти.</a:t>
              </a:r>
            </a:p>
          </p:txBody>
        </p:sp>
      </p:grpSp>
      <p:sp>
        <p:nvSpPr>
          <p:cNvPr id="15" name="Freeform 15" descr="preencoded.png"/>
          <p:cNvSpPr/>
          <p:nvPr/>
        </p:nvSpPr>
        <p:spPr>
          <a:xfrm>
            <a:off x="9975328" y="3293975"/>
            <a:ext cx="740160" cy="740160"/>
          </a:xfrm>
          <a:custGeom>
            <a:avLst/>
            <a:gdLst/>
            <a:ahLst/>
            <a:cxnLst/>
            <a:rect l="l" t="t" r="r" b="b"/>
            <a:pathLst>
              <a:path w="740160" h="740160">
                <a:moveTo>
                  <a:pt x="0" y="0"/>
                </a:moveTo>
                <a:lnTo>
                  <a:pt x="740160" y="0"/>
                </a:lnTo>
                <a:lnTo>
                  <a:pt x="740160" y="740160"/>
                </a:lnTo>
                <a:lnTo>
                  <a:pt x="0" y="74016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16" name="Group 16"/>
          <p:cNvGrpSpPr/>
          <p:nvPr/>
        </p:nvGrpSpPr>
        <p:grpSpPr>
          <a:xfrm>
            <a:off x="9595248" y="4208713"/>
            <a:ext cx="3563391" cy="834787"/>
            <a:chOff x="0" y="0"/>
            <a:chExt cx="4751188" cy="111305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751188" cy="1113050"/>
            </a:xfrm>
            <a:custGeom>
              <a:avLst/>
              <a:gdLst/>
              <a:ahLst/>
              <a:cxnLst/>
              <a:rect l="l" t="t" r="r" b="b"/>
              <a:pathLst>
                <a:path w="4751188" h="1113050">
                  <a:moveTo>
                    <a:pt x="0" y="0"/>
                  </a:moveTo>
                  <a:lnTo>
                    <a:pt x="4751188" y="0"/>
                  </a:lnTo>
                  <a:lnTo>
                    <a:pt x="4751188" y="1113050"/>
                  </a:lnTo>
                  <a:lnTo>
                    <a:pt x="0" y="11130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85725"/>
              <a:ext cx="4751188" cy="11987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36"/>
                </a:lnSpc>
              </a:pPr>
              <a:r>
                <a:rPr lang="en-US" sz="32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Благодійні акції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595247" y="4912519"/>
            <a:ext cx="3669357" cy="3731073"/>
            <a:chOff x="0" y="0"/>
            <a:chExt cx="4892477" cy="497476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892477" cy="4974764"/>
            </a:xfrm>
            <a:custGeom>
              <a:avLst/>
              <a:gdLst/>
              <a:ahLst/>
              <a:cxnLst/>
              <a:rect l="l" t="t" r="r" b="b"/>
              <a:pathLst>
                <a:path w="4892477" h="4974764">
                  <a:moveTo>
                    <a:pt x="0" y="0"/>
                  </a:moveTo>
                  <a:lnTo>
                    <a:pt x="4892477" y="0"/>
                  </a:lnTo>
                  <a:lnTo>
                    <a:pt x="4892477" y="4974764"/>
                  </a:lnTo>
                  <a:lnTo>
                    <a:pt x="0" y="497476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85725"/>
              <a:ext cx="4892477" cy="506048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Проводяться благодійні акції зі збору коштів, одягу чи продуктів для тих, хто цього потребує, підтримуючи соціально вразливі групи населення.</a:t>
              </a:r>
            </a:p>
          </p:txBody>
        </p:sp>
      </p:grpSp>
      <p:sp>
        <p:nvSpPr>
          <p:cNvPr id="22" name="Freeform 22" descr="preencoded.png"/>
          <p:cNvSpPr/>
          <p:nvPr/>
        </p:nvSpPr>
        <p:spPr>
          <a:xfrm>
            <a:off x="14430931" y="3293975"/>
            <a:ext cx="740160" cy="740160"/>
          </a:xfrm>
          <a:custGeom>
            <a:avLst/>
            <a:gdLst/>
            <a:ahLst/>
            <a:cxnLst/>
            <a:rect l="l" t="t" r="r" b="b"/>
            <a:pathLst>
              <a:path w="740160" h="740160">
                <a:moveTo>
                  <a:pt x="0" y="0"/>
                </a:moveTo>
                <a:lnTo>
                  <a:pt x="740160" y="0"/>
                </a:lnTo>
                <a:lnTo>
                  <a:pt x="740160" y="740160"/>
                </a:lnTo>
                <a:lnTo>
                  <a:pt x="0" y="7401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23" name="Group 23"/>
          <p:cNvGrpSpPr/>
          <p:nvPr/>
        </p:nvGrpSpPr>
        <p:grpSpPr>
          <a:xfrm>
            <a:off x="13670756" y="4208713"/>
            <a:ext cx="3563391" cy="834787"/>
            <a:chOff x="0" y="0"/>
            <a:chExt cx="4751188" cy="111305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751188" cy="1113050"/>
            </a:xfrm>
            <a:custGeom>
              <a:avLst/>
              <a:gdLst/>
              <a:ahLst/>
              <a:cxnLst/>
              <a:rect l="l" t="t" r="r" b="b"/>
              <a:pathLst>
                <a:path w="4751188" h="1113050">
                  <a:moveTo>
                    <a:pt x="0" y="0"/>
                  </a:moveTo>
                  <a:lnTo>
                    <a:pt x="4751188" y="0"/>
                  </a:lnTo>
                  <a:lnTo>
                    <a:pt x="4751188" y="1113050"/>
                  </a:lnTo>
                  <a:lnTo>
                    <a:pt x="0" y="11130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85725"/>
              <a:ext cx="4751188" cy="11987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36"/>
                </a:lnSpc>
              </a:pPr>
              <a:r>
                <a:rPr lang="en-US" sz="32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Освітні заходи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3670756" y="4912519"/>
            <a:ext cx="3669357" cy="2797623"/>
            <a:chOff x="0" y="0"/>
            <a:chExt cx="4892477" cy="3730164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892477" cy="3730164"/>
            </a:xfrm>
            <a:custGeom>
              <a:avLst/>
              <a:gdLst/>
              <a:ahLst/>
              <a:cxnLst/>
              <a:rect l="l" t="t" r="r" b="b"/>
              <a:pathLst>
                <a:path w="4892477" h="3730164">
                  <a:moveTo>
                    <a:pt x="0" y="0"/>
                  </a:moveTo>
                  <a:lnTo>
                    <a:pt x="4892477" y="0"/>
                  </a:lnTo>
                  <a:lnTo>
                    <a:pt x="4892477" y="3730164"/>
                  </a:lnTo>
                  <a:lnTo>
                    <a:pt x="0" y="373016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85725"/>
              <a:ext cx="4892477" cy="381588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Організовуються освітні заходи, щоб розповісти про важливість доброти та її позитивний вплив на суспільство.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5519886" y="8815042"/>
            <a:ext cx="11820228" cy="930723"/>
            <a:chOff x="0" y="0"/>
            <a:chExt cx="15760303" cy="1240964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5760303" cy="1240964"/>
            </a:xfrm>
            <a:custGeom>
              <a:avLst/>
              <a:gdLst/>
              <a:ahLst/>
              <a:cxnLst/>
              <a:rect l="l" t="t" r="r" b="b"/>
              <a:pathLst>
                <a:path w="15760303" h="1240964">
                  <a:moveTo>
                    <a:pt x="0" y="0"/>
                  </a:moveTo>
                  <a:lnTo>
                    <a:pt x="15760303" y="0"/>
                  </a:lnTo>
                  <a:lnTo>
                    <a:pt x="15760303" y="1240964"/>
                  </a:lnTo>
                  <a:lnTo>
                    <a:pt x="0" y="124096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85725"/>
              <a:ext cx="15760303" cy="132668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Ці ініціативи не лише підтримують тих, хто потребує допомоги, але й надихають інших приєднатися до руху доброти.</a:t>
              </a:r>
            </a:p>
          </p:txBody>
        </p:sp>
      </p:grpSp>
      <p:sp>
        <p:nvSpPr>
          <p:cNvPr id="32" name="Freeform 32"/>
          <p:cNvSpPr/>
          <p:nvPr/>
        </p:nvSpPr>
        <p:spPr>
          <a:xfrm>
            <a:off x="-2309162" y="0"/>
            <a:ext cx="7038474" cy="10287000"/>
          </a:xfrm>
          <a:custGeom>
            <a:avLst/>
            <a:gdLst/>
            <a:ahLst/>
            <a:cxnLst/>
            <a:rect l="l" t="t" r="r" b="b"/>
            <a:pathLst>
              <a:path w="7038474" h="10287000">
                <a:moveTo>
                  <a:pt x="0" y="0"/>
                </a:moveTo>
                <a:lnTo>
                  <a:pt x="7038473" y="0"/>
                </a:lnTo>
                <a:lnTo>
                  <a:pt x="703847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802631" y="320440"/>
            <a:ext cx="10669786" cy="1416521"/>
            <a:chOff x="0" y="0"/>
            <a:chExt cx="14226382" cy="18886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4226381" cy="1888694"/>
            </a:xfrm>
            <a:custGeom>
              <a:avLst/>
              <a:gdLst/>
              <a:ahLst/>
              <a:cxnLst/>
              <a:rect l="l" t="t" r="r" b="b"/>
              <a:pathLst>
                <a:path w="14226381" h="1888694">
                  <a:moveTo>
                    <a:pt x="0" y="0"/>
                  </a:moveTo>
                  <a:lnTo>
                    <a:pt x="14226381" y="0"/>
                  </a:lnTo>
                  <a:lnTo>
                    <a:pt x="14226381" y="1888694"/>
                  </a:lnTo>
                  <a:lnTo>
                    <a:pt x="0" y="1888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42875"/>
              <a:ext cx="14226382" cy="203156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39"/>
                </a:lnSpc>
              </a:pPr>
              <a:r>
                <a:rPr lang="en-US" sz="5524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Психологічна користь доброти</a:t>
              </a:r>
            </a:p>
          </p:txBody>
        </p:sp>
      </p:grpSp>
      <p:sp>
        <p:nvSpPr>
          <p:cNvPr id="6" name="Freeform 6" descr="preencoded.png"/>
          <p:cNvSpPr/>
          <p:nvPr/>
        </p:nvSpPr>
        <p:spPr>
          <a:xfrm>
            <a:off x="4394998" y="5714256"/>
            <a:ext cx="9145489" cy="9145489"/>
          </a:xfrm>
          <a:custGeom>
            <a:avLst/>
            <a:gdLst/>
            <a:ahLst/>
            <a:cxnLst/>
            <a:rect l="l" t="t" r="r" b="b"/>
            <a:pathLst>
              <a:path w="9145489" h="9145489">
                <a:moveTo>
                  <a:pt x="0" y="0"/>
                </a:moveTo>
                <a:lnTo>
                  <a:pt x="9145489" y="0"/>
                </a:lnTo>
                <a:lnTo>
                  <a:pt x="9145489" y="9145488"/>
                </a:lnTo>
                <a:lnTo>
                  <a:pt x="0" y="91454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6239470" y="7896671"/>
            <a:ext cx="110430" cy="620824"/>
            <a:chOff x="0" y="0"/>
            <a:chExt cx="147240" cy="82776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7240" cy="827765"/>
            </a:xfrm>
            <a:custGeom>
              <a:avLst/>
              <a:gdLst/>
              <a:ahLst/>
              <a:cxnLst/>
              <a:rect l="l" t="t" r="r" b="b"/>
              <a:pathLst>
                <a:path w="147240" h="827765">
                  <a:moveTo>
                    <a:pt x="0" y="0"/>
                  </a:moveTo>
                  <a:lnTo>
                    <a:pt x="147240" y="0"/>
                  </a:lnTo>
                  <a:lnTo>
                    <a:pt x="147240" y="827765"/>
                  </a:lnTo>
                  <a:lnTo>
                    <a:pt x="0" y="82776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142875"/>
              <a:ext cx="147240" cy="97064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75"/>
                </a:lnSpc>
              </a:pPr>
              <a:r>
                <a:rPr lang="en-US" sz="2437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1</a:t>
              </a:r>
            </a:p>
          </p:txBody>
        </p:sp>
      </p:grpSp>
      <p:sp>
        <p:nvSpPr>
          <p:cNvPr id="10" name="Freeform 10" descr="preencoded.png"/>
          <p:cNvSpPr/>
          <p:nvPr/>
        </p:nvSpPr>
        <p:spPr>
          <a:xfrm>
            <a:off x="4571256" y="5714256"/>
            <a:ext cx="9145489" cy="9145489"/>
          </a:xfrm>
          <a:custGeom>
            <a:avLst/>
            <a:gdLst/>
            <a:ahLst/>
            <a:cxnLst/>
            <a:rect l="l" t="t" r="r" b="b"/>
            <a:pathLst>
              <a:path w="9145489" h="9145489">
                <a:moveTo>
                  <a:pt x="0" y="0"/>
                </a:moveTo>
                <a:lnTo>
                  <a:pt x="9145488" y="0"/>
                </a:lnTo>
                <a:lnTo>
                  <a:pt x="9145488" y="9145488"/>
                </a:lnTo>
                <a:lnTo>
                  <a:pt x="0" y="91454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9401472" y="6052542"/>
            <a:ext cx="174724" cy="620824"/>
            <a:chOff x="0" y="0"/>
            <a:chExt cx="232965" cy="82776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32965" cy="827765"/>
            </a:xfrm>
            <a:custGeom>
              <a:avLst/>
              <a:gdLst/>
              <a:ahLst/>
              <a:cxnLst/>
              <a:rect l="l" t="t" r="r" b="b"/>
              <a:pathLst>
                <a:path w="232965" h="827765">
                  <a:moveTo>
                    <a:pt x="0" y="0"/>
                  </a:moveTo>
                  <a:lnTo>
                    <a:pt x="232965" y="0"/>
                  </a:lnTo>
                  <a:lnTo>
                    <a:pt x="232965" y="827765"/>
                  </a:lnTo>
                  <a:lnTo>
                    <a:pt x="0" y="82776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142875"/>
              <a:ext cx="232965" cy="97064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75"/>
                </a:lnSpc>
              </a:pPr>
              <a:r>
                <a:rPr lang="en-US" sz="2437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2</a:t>
              </a:r>
            </a:p>
          </p:txBody>
        </p:sp>
      </p:grpSp>
      <p:sp>
        <p:nvSpPr>
          <p:cNvPr id="14" name="Freeform 14" descr="preencoded.png"/>
          <p:cNvSpPr/>
          <p:nvPr/>
        </p:nvSpPr>
        <p:spPr>
          <a:xfrm>
            <a:off x="4731533" y="5826420"/>
            <a:ext cx="9145489" cy="9145489"/>
          </a:xfrm>
          <a:custGeom>
            <a:avLst/>
            <a:gdLst/>
            <a:ahLst/>
            <a:cxnLst/>
            <a:rect l="l" t="t" r="r" b="b"/>
            <a:pathLst>
              <a:path w="9145489" h="9145489">
                <a:moveTo>
                  <a:pt x="0" y="0"/>
                </a:moveTo>
                <a:lnTo>
                  <a:pt x="9145489" y="0"/>
                </a:lnTo>
                <a:lnTo>
                  <a:pt x="9145489" y="9145488"/>
                </a:lnTo>
                <a:lnTo>
                  <a:pt x="0" y="91454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12598599" y="7896671"/>
            <a:ext cx="168474" cy="620824"/>
            <a:chOff x="0" y="0"/>
            <a:chExt cx="224632" cy="82776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24632" cy="827765"/>
            </a:xfrm>
            <a:custGeom>
              <a:avLst/>
              <a:gdLst/>
              <a:ahLst/>
              <a:cxnLst/>
              <a:rect l="l" t="t" r="r" b="b"/>
              <a:pathLst>
                <a:path w="224632" h="827765">
                  <a:moveTo>
                    <a:pt x="0" y="0"/>
                  </a:moveTo>
                  <a:lnTo>
                    <a:pt x="224632" y="0"/>
                  </a:lnTo>
                  <a:lnTo>
                    <a:pt x="224632" y="827765"/>
                  </a:lnTo>
                  <a:lnTo>
                    <a:pt x="0" y="82776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142875"/>
              <a:ext cx="224632" cy="97064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75"/>
                </a:lnSpc>
              </a:pPr>
              <a:r>
                <a:rPr lang="en-US" sz="2437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3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638151" y="4291012"/>
            <a:ext cx="3734692" cy="780436"/>
            <a:chOff x="0" y="0"/>
            <a:chExt cx="4979590" cy="1040581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979590" cy="1040581"/>
            </a:xfrm>
            <a:custGeom>
              <a:avLst/>
              <a:gdLst/>
              <a:ahLst/>
              <a:cxnLst/>
              <a:rect l="l" t="t" r="r" b="b"/>
              <a:pathLst>
                <a:path w="4979590" h="1040581">
                  <a:moveTo>
                    <a:pt x="0" y="0"/>
                  </a:moveTo>
                  <a:lnTo>
                    <a:pt x="4979590" y="0"/>
                  </a:lnTo>
                  <a:lnTo>
                    <a:pt x="4979590" y="1040581"/>
                  </a:lnTo>
                  <a:lnTo>
                    <a:pt x="0" y="104058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76200"/>
              <a:ext cx="4979590" cy="111678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809"/>
                </a:lnSpc>
              </a:pPr>
              <a:r>
                <a:rPr lang="en-US" sz="3062" u="sng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Покращення настрою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873473" y="5165037"/>
            <a:ext cx="5264051" cy="1970705"/>
            <a:chOff x="0" y="0"/>
            <a:chExt cx="7018735" cy="2627606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7018735" cy="2627606"/>
            </a:xfrm>
            <a:custGeom>
              <a:avLst/>
              <a:gdLst/>
              <a:ahLst/>
              <a:cxnLst/>
              <a:rect l="l" t="t" r="r" b="b"/>
              <a:pathLst>
                <a:path w="7018735" h="2627606">
                  <a:moveTo>
                    <a:pt x="0" y="0"/>
                  </a:moveTo>
                  <a:lnTo>
                    <a:pt x="7018735" y="0"/>
                  </a:lnTo>
                  <a:lnTo>
                    <a:pt x="7018735" y="2627606"/>
                  </a:lnTo>
                  <a:lnTo>
                    <a:pt x="0" y="2627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95250"/>
              <a:ext cx="7018735" cy="272285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931"/>
                </a:lnSpc>
              </a:pPr>
              <a:r>
                <a:rPr lang="en-US" sz="2437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Доведено, що добрі вчинки покращують настрій не лише тим, хто отримує допомогу, а й тим, хто її надає.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6511826" y="2006204"/>
            <a:ext cx="5264200" cy="820639"/>
            <a:chOff x="0" y="0"/>
            <a:chExt cx="7018933" cy="1094185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7018934" cy="1094185"/>
            </a:xfrm>
            <a:custGeom>
              <a:avLst/>
              <a:gdLst/>
              <a:ahLst/>
              <a:cxnLst/>
              <a:rect l="l" t="t" r="r" b="b"/>
              <a:pathLst>
                <a:path w="7018934" h="1094185">
                  <a:moveTo>
                    <a:pt x="0" y="0"/>
                  </a:moveTo>
                  <a:lnTo>
                    <a:pt x="7018934" y="0"/>
                  </a:lnTo>
                  <a:lnTo>
                    <a:pt x="7018934" y="1094185"/>
                  </a:lnTo>
                  <a:lnTo>
                    <a:pt x="0" y="10941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76200"/>
              <a:ext cx="7018933" cy="117038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809"/>
                </a:lnSpc>
              </a:pPr>
              <a:r>
                <a:rPr lang="en-US" sz="3062" u="sng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Підвищення рівня окситоцину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6511827" y="3290547"/>
            <a:ext cx="5264200" cy="1970705"/>
            <a:chOff x="0" y="0"/>
            <a:chExt cx="7018933" cy="2627606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7018934" cy="2627606"/>
            </a:xfrm>
            <a:custGeom>
              <a:avLst/>
              <a:gdLst/>
              <a:ahLst/>
              <a:cxnLst/>
              <a:rect l="l" t="t" r="r" b="b"/>
              <a:pathLst>
                <a:path w="7018934" h="2627606">
                  <a:moveTo>
                    <a:pt x="0" y="0"/>
                  </a:moveTo>
                  <a:lnTo>
                    <a:pt x="7018934" y="0"/>
                  </a:lnTo>
                  <a:lnTo>
                    <a:pt x="7018934" y="2627606"/>
                  </a:lnTo>
                  <a:lnTo>
                    <a:pt x="0" y="2627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95250"/>
              <a:ext cx="7018933" cy="272285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931"/>
                </a:lnSpc>
              </a:pPr>
              <a:r>
                <a:rPr lang="en-US" sz="2437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Доброта сприяє виробленню окситоцину – «гормону щастя», що покращує емоційний стан та відчуття благополуччя.</a:t>
              </a: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3140481" y="4291012"/>
            <a:ext cx="3283744" cy="780436"/>
            <a:chOff x="0" y="0"/>
            <a:chExt cx="4378325" cy="1040581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4378325" cy="1040581"/>
            </a:xfrm>
            <a:custGeom>
              <a:avLst/>
              <a:gdLst/>
              <a:ahLst/>
              <a:cxnLst/>
              <a:rect l="l" t="t" r="r" b="b"/>
              <a:pathLst>
                <a:path w="4378325" h="1040581">
                  <a:moveTo>
                    <a:pt x="0" y="0"/>
                  </a:moveTo>
                  <a:lnTo>
                    <a:pt x="4378325" y="0"/>
                  </a:lnTo>
                  <a:lnTo>
                    <a:pt x="4378325" y="1040581"/>
                  </a:lnTo>
                  <a:lnTo>
                    <a:pt x="0" y="104058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76200"/>
              <a:ext cx="4378325" cy="111678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809"/>
                </a:lnSpc>
              </a:pPr>
              <a:r>
                <a:rPr lang="en-US" sz="3062" u="sng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Зменшення стресу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2150328" y="5165037"/>
            <a:ext cx="5264200" cy="1970705"/>
            <a:chOff x="0" y="0"/>
            <a:chExt cx="7018933" cy="2627606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7018934" cy="2627606"/>
            </a:xfrm>
            <a:custGeom>
              <a:avLst/>
              <a:gdLst/>
              <a:ahLst/>
              <a:cxnLst/>
              <a:rect l="l" t="t" r="r" b="b"/>
              <a:pathLst>
                <a:path w="7018934" h="2627606">
                  <a:moveTo>
                    <a:pt x="0" y="0"/>
                  </a:moveTo>
                  <a:lnTo>
                    <a:pt x="7018934" y="0"/>
                  </a:lnTo>
                  <a:lnTo>
                    <a:pt x="7018934" y="2627606"/>
                  </a:lnTo>
                  <a:lnTo>
                    <a:pt x="0" y="26276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95250"/>
              <a:ext cx="7018933" cy="272285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931"/>
                </a:lnSpc>
              </a:pPr>
              <a:r>
                <a:rPr lang="en-US" sz="2437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Допомога іншим може допомогти зменшити рівень стресу та відчути себе більш цінним та потрібним.</a:t>
              </a:r>
            </a:p>
          </p:txBody>
        </p:sp>
      </p:grpSp>
      <p:sp>
        <p:nvSpPr>
          <p:cNvPr id="36" name="Freeform 36"/>
          <p:cNvSpPr/>
          <p:nvPr/>
        </p:nvSpPr>
        <p:spPr>
          <a:xfrm flipH="1">
            <a:off x="13877022" y="-51196"/>
            <a:ext cx="4442429" cy="4114800"/>
          </a:xfrm>
          <a:custGeom>
            <a:avLst/>
            <a:gdLst/>
            <a:ahLst/>
            <a:cxnLst/>
            <a:rect l="l" t="t" r="r" b="b"/>
            <a:pathLst>
              <a:path w="4442429" h="4114800">
                <a:moveTo>
                  <a:pt x="4442429" y="0"/>
                </a:moveTo>
                <a:lnTo>
                  <a:pt x="0" y="0"/>
                </a:lnTo>
                <a:lnTo>
                  <a:pt x="0" y="4114800"/>
                </a:lnTo>
                <a:lnTo>
                  <a:pt x="4442429" y="4114800"/>
                </a:lnTo>
                <a:lnTo>
                  <a:pt x="4442429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-128188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5439073" y="356829"/>
            <a:ext cx="11820228" cy="2313892"/>
            <a:chOff x="0" y="0"/>
            <a:chExt cx="15760303" cy="30851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760303" cy="3085190"/>
            </a:xfrm>
            <a:custGeom>
              <a:avLst/>
              <a:gdLst/>
              <a:ahLst/>
              <a:cxnLst/>
              <a:rect l="l" t="t" r="r" b="b"/>
              <a:pathLst>
                <a:path w="15760303" h="3085190">
                  <a:moveTo>
                    <a:pt x="0" y="0"/>
                  </a:moveTo>
                  <a:lnTo>
                    <a:pt x="15760303" y="0"/>
                  </a:lnTo>
                  <a:lnTo>
                    <a:pt x="15760303" y="3085190"/>
                  </a:lnTo>
                  <a:lnTo>
                    <a:pt x="0" y="308519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42875"/>
              <a:ext cx="15760303" cy="32280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000"/>
                </a:lnSpc>
              </a:pPr>
              <a:r>
                <a:rPr lang="en-US" sz="5562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Як відзначити День спонтанного прояву доброти?</a:t>
              </a:r>
            </a:p>
          </p:txBody>
        </p:sp>
      </p:grpSp>
      <p:sp>
        <p:nvSpPr>
          <p:cNvPr id="8" name="Freeform 8" descr="preencoded.png"/>
          <p:cNvSpPr/>
          <p:nvPr/>
        </p:nvSpPr>
        <p:spPr>
          <a:xfrm>
            <a:off x="5519886" y="3213646"/>
            <a:ext cx="1354039" cy="2015878"/>
          </a:xfrm>
          <a:custGeom>
            <a:avLst/>
            <a:gdLst/>
            <a:ahLst/>
            <a:cxnLst/>
            <a:rect l="l" t="t" r="r" b="b"/>
            <a:pathLst>
              <a:path w="1354039" h="2015878">
                <a:moveTo>
                  <a:pt x="0" y="0"/>
                </a:moveTo>
                <a:lnTo>
                  <a:pt x="1354039" y="0"/>
                </a:lnTo>
                <a:lnTo>
                  <a:pt x="1354039" y="2015878"/>
                </a:lnTo>
                <a:lnTo>
                  <a:pt x="0" y="20158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40" b="-140"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7280076" y="3484364"/>
            <a:ext cx="6443960" cy="806171"/>
            <a:chOff x="0" y="0"/>
            <a:chExt cx="8591947" cy="107489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591947" cy="1074895"/>
            </a:xfrm>
            <a:custGeom>
              <a:avLst/>
              <a:gdLst/>
              <a:ahLst/>
              <a:cxnLst/>
              <a:rect l="l" t="t" r="r" b="b"/>
              <a:pathLst>
                <a:path w="8591947" h="1074895">
                  <a:moveTo>
                    <a:pt x="0" y="0"/>
                  </a:moveTo>
                  <a:lnTo>
                    <a:pt x="8591947" y="0"/>
                  </a:lnTo>
                  <a:lnTo>
                    <a:pt x="8591947" y="1074895"/>
                  </a:lnTo>
                  <a:lnTo>
                    <a:pt x="0" y="107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85725"/>
              <a:ext cx="8591947" cy="116062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Допомога у повсякденних справах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7280076" y="4162347"/>
            <a:ext cx="10060037" cy="930723"/>
            <a:chOff x="0" y="0"/>
            <a:chExt cx="13413383" cy="124096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3413383" cy="1240964"/>
            </a:xfrm>
            <a:custGeom>
              <a:avLst/>
              <a:gdLst/>
              <a:ahLst/>
              <a:cxnLst/>
              <a:rect l="l" t="t" r="r" b="b"/>
              <a:pathLst>
                <a:path w="13413383" h="1240964">
                  <a:moveTo>
                    <a:pt x="0" y="0"/>
                  </a:moveTo>
                  <a:lnTo>
                    <a:pt x="13413383" y="0"/>
                  </a:lnTo>
                  <a:lnTo>
                    <a:pt x="13413383" y="1240964"/>
                  </a:lnTo>
                  <a:lnTo>
                    <a:pt x="0" y="124096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85725"/>
              <a:ext cx="13413383" cy="132668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Допоможіть сусідові донести важкі сумки, притримайте двері для когось або допоможіть літній людині перейти дорогу.</a:t>
              </a:r>
            </a:p>
          </p:txBody>
        </p:sp>
      </p:grpSp>
      <p:sp>
        <p:nvSpPr>
          <p:cNvPr id="15" name="Freeform 15" descr="preencoded.png"/>
          <p:cNvSpPr/>
          <p:nvPr/>
        </p:nvSpPr>
        <p:spPr>
          <a:xfrm>
            <a:off x="5519886" y="5229522"/>
            <a:ext cx="1354039" cy="2015877"/>
          </a:xfrm>
          <a:custGeom>
            <a:avLst/>
            <a:gdLst/>
            <a:ahLst/>
            <a:cxnLst/>
            <a:rect l="l" t="t" r="r" b="b"/>
            <a:pathLst>
              <a:path w="1354039" h="2015877">
                <a:moveTo>
                  <a:pt x="0" y="0"/>
                </a:moveTo>
                <a:lnTo>
                  <a:pt x="1354039" y="0"/>
                </a:lnTo>
                <a:lnTo>
                  <a:pt x="1354039" y="2015878"/>
                </a:lnTo>
                <a:lnTo>
                  <a:pt x="0" y="201587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40" b="-140"/>
            </a:stretch>
          </a:blipFill>
        </p:spPr>
      </p:sp>
      <p:grpSp>
        <p:nvGrpSpPr>
          <p:cNvPr id="16" name="Group 16"/>
          <p:cNvGrpSpPr/>
          <p:nvPr/>
        </p:nvGrpSpPr>
        <p:grpSpPr>
          <a:xfrm>
            <a:off x="7280076" y="5500241"/>
            <a:ext cx="4231184" cy="806171"/>
            <a:chOff x="0" y="0"/>
            <a:chExt cx="5641578" cy="107489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5641579" cy="1074895"/>
            </a:xfrm>
            <a:custGeom>
              <a:avLst/>
              <a:gdLst/>
              <a:ahLst/>
              <a:cxnLst/>
              <a:rect l="l" t="t" r="r" b="b"/>
              <a:pathLst>
                <a:path w="5641579" h="1074895">
                  <a:moveTo>
                    <a:pt x="0" y="0"/>
                  </a:moveTo>
                  <a:lnTo>
                    <a:pt x="5641579" y="0"/>
                  </a:lnTo>
                  <a:lnTo>
                    <a:pt x="5641579" y="1074895"/>
                  </a:lnTo>
                  <a:lnTo>
                    <a:pt x="0" y="107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85725"/>
              <a:ext cx="5641578" cy="116062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Приємні несподіванки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7280076" y="6178225"/>
            <a:ext cx="10060037" cy="1397448"/>
            <a:chOff x="0" y="0"/>
            <a:chExt cx="13413383" cy="186326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3413383" cy="1863264"/>
            </a:xfrm>
            <a:custGeom>
              <a:avLst/>
              <a:gdLst/>
              <a:ahLst/>
              <a:cxnLst/>
              <a:rect l="l" t="t" r="r" b="b"/>
              <a:pathLst>
                <a:path w="13413383" h="1863264">
                  <a:moveTo>
                    <a:pt x="0" y="0"/>
                  </a:moveTo>
                  <a:lnTo>
                    <a:pt x="13413383" y="0"/>
                  </a:lnTo>
                  <a:lnTo>
                    <a:pt x="13413383" y="1863264"/>
                  </a:lnTo>
                  <a:lnTo>
                    <a:pt x="0" y="186326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85725"/>
              <a:ext cx="13413383" cy="194898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Залиште анонімну записку з компліментом, сплатіть за каву незнайомцю або підкиньте комусь листівку з добрим побажанням.</a:t>
              </a:r>
            </a:p>
          </p:txBody>
        </p:sp>
      </p:grpSp>
      <p:sp>
        <p:nvSpPr>
          <p:cNvPr id="22" name="Freeform 22" descr="preencoded.png"/>
          <p:cNvSpPr/>
          <p:nvPr/>
        </p:nvSpPr>
        <p:spPr>
          <a:xfrm>
            <a:off x="5519886" y="7245400"/>
            <a:ext cx="1354039" cy="2015877"/>
          </a:xfrm>
          <a:custGeom>
            <a:avLst/>
            <a:gdLst/>
            <a:ahLst/>
            <a:cxnLst/>
            <a:rect l="l" t="t" r="r" b="b"/>
            <a:pathLst>
              <a:path w="1354039" h="2015877">
                <a:moveTo>
                  <a:pt x="0" y="0"/>
                </a:moveTo>
                <a:lnTo>
                  <a:pt x="1354039" y="0"/>
                </a:lnTo>
                <a:lnTo>
                  <a:pt x="1354039" y="2015878"/>
                </a:lnTo>
                <a:lnTo>
                  <a:pt x="0" y="20158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140" b="-140"/>
            </a:stretch>
          </a:blipFill>
        </p:spPr>
      </p:sp>
      <p:grpSp>
        <p:nvGrpSpPr>
          <p:cNvPr id="23" name="Group 23"/>
          <p:cNvGrpSpPr/>
          <p:nvPr/>
        </p:nvGrpSpPr>
        <p:grpSpPr>
          <a:xfrm>
            <a:off x="7280076" y="7516117"/>
            <a:ext cx="4813846" cy="806171"/>
            <a:chOff x="0" y="0"/>
            <a:chExt cx="6418462" cy="1074895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6418462" cy="1074895"/>
            </a:xfrm>
            <a:custGeom>
              <a:avLst/>
              <a:gdLst/>
              <a:ahLst/>
              <a:cxnLst/>
              <a:rect l="l" t="t" r="r" b="b"/>
              <a:pathLst>
                <a:path w="6418462" h="1074895">
                  <a:moveTo>
                    <a:pt x="0" y="0"/>
                  </a:moveTo>
                  <a:lnTo>
                    <a:pt x="6418462" y="0"/>
                  </a:lnTo>
                  <a:lnTo>
                    <a:pt x="6418462" y="1074895"/>
                  </a:lnTo>
                  <a:lnTo>
                    <a:pt x="0" y="107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85725"/>
              <a:ext cx="6418462" cy="116062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Підтримка рідних і друзів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7280076" y="8194102"/>
            <a:ext cx="10060037" cy="930723"/>
            <a:chOff x="0" y="0"/>
            <a:chExt cx="13413383" cy="1240964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3413383" cy="1240964"/>
            </a:xfrm>
            <a:custGeom>
              <a:avLst/>
              <a:gdLst/>
              <a:ahLst/>
              <a:cxnLst/>
              <a:rect l="l" t="t" r="r" b="b"/>
              <a:pathLst>
                <a:path w="13413383" h="1240964">
                  <a:moveTo>
                    <a:pt x="0" y="0"/>
                  </a:moveTo>
                  <a:lnTo>
                    <a:pt x="13413383" y="0"/>
                  </a:lnTo>
                  <a:lnTo>
                    <a:pt x="13413383" y="1240964"/>
                  </a:lnTo>
                  <a:lnTo>
                    <a:pt x="0" y="124096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85725"/>
              <a:ext cx="13413383" cy="132668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692"/>
                </a:lnSpc>
              </a:pPr>
              <a:r>
                <a:rPr lang="en-US" sz="2325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Напишіть тепле повідомлення, зателефонуйте давньому другові або приготуйте смачну вечерю для сім’ї.</a:t>
              </a:r>
            </a:p>
          </p:txBody>
        </p:sp>
      </p:grpSp>
      <p:sp>
        <p:nvSpPr>
          <p:cNvPr id="29" name="Freeform 29"/>
          <p:cNvSpPr/>
          <p:nvPr/>
        </p:nvSpPr>
        <p:spPr>
          <a:xfrm>
            <a:off x="-65956" y="15976"/>
            <a:ext cx="5095453" cy="10271024"/>
          </a:xfrm>
          <a:custGeom>
            <a:avLst/>
            <a:gdLst/>
            <a:ahLst/>
            <a:cxnLst/>
            <a:rect l="l" t="t" r="r" b="b"/>
            <a:pathLst>
              <a:path w="5095453" h="10271024">
                <a:moveTo>
                  <a:pt x="0" y="0"/>
                </a:moveTo>
                <a:lnTo>
                  <a:pt x="5095454" y="0"/>
                </a:lnTo>
                <a:lnTo>
                  <a:pt x="5095454" y="10271024"/>
                </a:lnTo>
                <a:lnTo>
                  <a:pt x="0" y="1027102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20179" r="-17952" b="-155"/>
            </a:stretch>
          </a:blipFill>
        </p:spPr>
      </p:sp>
    </p:spTree>
  </p:cSld>
  <p:clrMapOvr>
    <a:masterClrMapping/>
  </p:clrMapOvr>
  <p:transition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947886" y="822722"/>
            <a:ext cx="16392228" cy="1781770"/>
            <a:chOff x="0" y="0"/>
            <a:chExt cx="21856303" cy="237569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1856303" cy="2375693"/>
            </a:xfrm>
            <a:custGeom>
              <a:avLst/>
              <a:gdLst/>
              <a:ahLst/>
              <a:cxnLst/>
              <a:rect l="l" t="t" r="r" b="b"/>
              <a:pathLst>
                <a:path w="21856303" h="2375693">
                  <a:moveTo>
                    <a:pt x="0" y="0"/>
                  </a:moveTo>
                  <a:lnTo>
                    <a:pt x="21856303" y="0"/>
                  </a:lnTo>
                  <a:lnTo>
                    <a:pt x="21856303" y="2375693"/>
                  </a:lnTo>
                  <a:lnTo>
                    <a:pt x="0" y="237569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42875"/>
              <a:ext cx="21856303" cy="251856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000"/>
                </a:lnSpc>
              </a:pPr>
              <a:r>
                <a:rPr lang="en-US" sz="5562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Продовжуємо творити добро: Ідеї для натхнення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47886" y="3146078"/>
            <a:ext cx="2731889" cy="2015878"/>
            <a:chOff x="0" y="0"/>
            <a:chExt cx="3642518" cy="268783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642487" cy="2687828"/>
            </a:xfrm>
            <a:custGeom>
              <a:avLst/>
              <a:gdLst/>
              <a:ahLst/>
              <a:cxnLst/>
              <a:rect l="l" t="t" r="r" b="b"/>
              <a:pathLst>
                <a:path w="3642487" h="2687828">
                  <a:moveTo>
                    <a:pt x="0" y="324993"/>
                  </a:moveTo>
                  <a:cubicBezTo>
                    <a:pt x="0" y="145542"/>
                    <a:pt x="145542" y="0"/>
                    <a:pt x="324993" y="0"/>
                  </a:cubicBezTo>
                  <a:lnTo>
                    <a:pt x="3317494" y="0"/>
                  </a:lnTo>
                  <a:cubicBezTo>
                    <a:pt x="3496945" y="0"/>
                    <a:pt x="3642487" y="145542"/>
                    <a:pt x="3642487" y="324993"/>
                  </a:cubicBezTo>
                  <a:lnTo>
                    <a:pt x="3642487" y="2362835"/>
                  </a:lnTo>
                  <a:cubicBezTo>
                    <a:pt x="3642487" y="2542286"/>
                    <a:pt x="3496945" y="2687828"/>
                    <a:pt x="3317494" y="2687828"/>
                  </a:cubicBezTo>
                  <a:lnTo>
                    <a:pt x="324993" y="2687828"/>
                  </a:lnTo>
                  <a:cubicBezTo>
                    <a:pt x="145542" y="2687828"/>
                    <a:pt x="0" y="2542286"/>
                    <a:pt x="0" y="2362835"/>
                  </a:cubicBezTo>
                  <a:close/>
                </a:path>
              </a:pathLst>
            </a:custGeom>
            <a:solidFill>
              <a:srgbClr val="7068F4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1218605" y="3883075"/>
            <a:ext cx="119806" cy="669068"/>
            <a:chOff x="0" y="0"/>
            <a:chExt cx="159742" cy="89209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59742" cy="892090"/>
            </a:xfrm>
            <a:custGeom>
              <a:avLst/>
              <a:gdLst/>
              <a:ahLst/>
              <a:cxnLst/>
              <a:rect l="l" t="t" r="r" b="b"/>
              <a:pathLst>
                <a:path w="159742" h="892090">
                  <a:moveTo>
                    <a:pt x="0" y="0"/>
                  </a:moveTo>
                  <a:lnTo>
                    <a:pt x="159742" y="0"/>
                  </a:lnTo>
                  <a:lnTo>
                    <a:pt x="159742" y="892090"/>
                  </a:lnTo>
                  <a:lnTo>
                    <a:pt x="0" y="89209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161925"/>
              <a:ext cx="159742" cy="105401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250"/>
                </a:lnSpc>
              </a:pPr>
              <a:r>
                <a:rPr lang="en-US" sz="2625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1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950494" y="3416796"/>
            <a:ext cx="4702969" cy="701230"/>
            <a:chOff x="0" y="0"/>
            <a:chExt cx="6270625" cy="93497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270625" cy="934974"/>
            </a:xfrm>
            <a:custGeom>
              <a:avLst/>
              <a:gdLst/>
              <a:ahLst/>
              <a:cxnLst/>
              <a:rect l="l" t="t" r="r" b="b"/>
              <a:pathLst>
                <a:path w="6270625" h="934974">
                  <a:moveTo>
                    <a:pt x="0" y="0"/>
                  </a:moveTo>
                  <a:lnTo>
                    <a:pt x="6270625" y="0"/>
                  </a:lnTo>
                  <a:lnTo>
                    <a:pt x="6270625" y="934974"/>
                  </a:lnTo>
                  <a:lnTo>
                    <a:pt x="0" y="93497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85725"/>
              <a:ext cx="6270625" cy="102069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0"/>
                </a:lnSpc>
              </a:pPr>
              <a:r>
                <a:rPr lang="en-US" sz="2750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Підтримка благодійності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3950494" y="4024461"/>
            <a:ext cx="13118901" cy="866775"/>
            <a:chOff x="0" y="0"/>
            <a:chExt cx="17491868" cy="11557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7491869" cy="1155700"/>
            </a:xfrm>
            <a:custGeom>
              <a:avLst/>
              <a:gdLst/>
              <a:ahLst/>
              <a:cxnLst/>
              <a:rect l="l" t="t" r="r" b="b"/>
              <a:pathLst>
                <a:path w="17491869" h="1155700">
                  <a:moveTo>
                    <a:pt x="0" y="0"/>
                  </a:moveTo>
                  <a:lnTo>
                    <a:pt x="17491869" y="0"/>
                  </a:lnTo>
                  <a:lnTo>
                    <a:pt x="17491869" y="1155700"/>
                  </a:lnTo>
                  <a:lnTo>
                    <a:pt x="0" y="11557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76200"/>
              <a:ext cx="17491868" cy="12319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374"/>
                </a:lnSpc>
              </a:pPr>
              <a:r>
                <a:rPr lang="en-US" sz="2125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Зробіть пожертву на благодійність або допоможіть притулку для тварин, віддайте непотрібний одяг тим, хто його потребує.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815060" y="5142905"/>
            <a:ext cx="13389769" cy="19050"/>
            <a:chOff x="0" y="0"/>
            <a:chExt cx="17853025" cy="254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7853025" cy="25400"/>
            </a:xfrm>
            <a:custGeom>
              <a:avLst/>
              <a:gdLst/>
              <a:ahLst/>
              <a:cxnLst/>
              <a:rect l="l" t="t" r="r" b="b"/>
              <a:pathLst>
                <a:path w="17853025" h="25400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7840325" y="0"/>
                  </a:lnTo>
                  <a:cubicBezTo>
                    <a:pt x="17847311" y="0"/>
                    <a:pt x="17853025" y="5715"/>
                    <a:pt x="17853025" y="12700"/>
                  </a:cubicBezTo>
                  <a:cubicBezTo>
                    <a:pt x="17853025" y="19685"/>
                    <a:pt x="17847311" y="25400"/>
                    <a:pt x="17840325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C1C3D0"/>
            </a:solidFill>
          </p:spPr>
        </p:sp>
      </p:grpSp>
      <p:grpSp>
        <p:nvGrpSpPr>
          <p:cNvPr id="21" name="Group 21"/>
          <p:cNvGrpSpPr/>
          <p:nvPr/>
        </p:nvGrpSpPr>
        <p:grpSpPr>
          <a:xfrm>
            <a:off x="947886" y="5297240"/>
            <a:ext cx="5463927" cy="2015878"/>
            <a:chOff x="0" y="0"/>
            <a:chExt cx="7285237" cy="268783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7285228" cy="2687828"/>
            </a:xfrm>
            <a:custGeom>
              <a:avLst/>
              <a:gdLst/>
              <a:ahLst/>
              <a:cxnLst/>
              <a:rect l="l" t="t" r="r" b="b"/>
              <a:pathLst>
                <a:path w="7285228" h="2687828">
                  <a:moveTo>
                    <a:pt x="0" y="324993"/>
                  </a:moveTo>
                  <a:cubicBezTo>
                    <a:pt x="0" y="145542"/>
                    <a:pt x="145542" y="0"/>
                    <a:pt x="324993" y="0"/>
                  </a:cubicBezTo>
                  <a:lnTo>
                    <a:pt x="6960235" y="0"/>
                  </a:lnTo>
                  <a:cubicBezTo>
                    <a:pt x="7139686" y="0"/>
                    <a:pt x="7285228" y="145542"/>
                    <a:pt x="7285228" y="324993"/>
                  </a:cubicBezTo>
                  <a:lnTo>
                    <a:pt x="7285228" y="2362835"/>
                  </a:lnTo>
                  <a:cubicBezTo>
                    <a:pt x="7285228" y="2542286"/>
                    <a:pt x="7139686" y="2687828"/>
                    <a:pt x="6960235" y="2687828"/>
                  </a:cubicBezTo>
                  <a:lnTo>
                    <a:pt x="324993" y="2687828"/>
                  </a:lnTo>
                  <a:cubicBezTo>
                    <a:pt x="145542" y="2687828"/>
                    <a:pt x="0" y="2542286"/>
                    <a:pt x="0" y="2362835"/>
                  </a:cubicBezTo>
                  <a:close/>
                </a:path>
              </a:pathLst>
            </a:custGeom>
            <a:solidFill>
              <a:srgbClr val="7068F4"/>
            </a:solidFill>
          </p:spPr>
        </p:sp>
      </p:grpSp>
      <p:grpSp>
        <p:nvGrpSpPr>
          <p:cNvPr id="23" name="Group 23"/>
          <p:cNvGrpSpPr/>
          <p:nvPr/>
        </p:nvGrpSpPr>
        <p:grpSpPr>
          <a:xfrm>
            <a:off x="1218605" y="6034236"/>
            <a:ext cx="189608" cy="669068"/>
            <a:chOff x="0" y="0"/>
            <a:chExt cx="252810" cy="89209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52810" cy="892090"/>
            </a:xfrm>
            <a:custGeom>
              <a:avLst/>
              <a:gdLst/>
              <a:ahLst/>
              <a:cxnLst/>
              <a:rect l="l" t="t" r="r" b="b"/>
              <a:pathLst>
                <a:path w="252810" h="892090">
                  <a:moveTo>
                    <a:pt x="0" y="0"/>
                  </a:moveTo>
                  <a:lnTo>
                    <a:pt x="252810" y="0"/>
                  </a:lnTo>
                  <a:lnTo>
                    <a:pt x="252810" y="892090"/>
                  </a:lnTo>
                  <a:lnTo>
                    <a:pt x="0" y="89209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161925"/>
              <a:ext cx="252810" cy="105401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250"/>
                </a:lnSpc>
              </a:pPr>
              <a:r>
                <a:rPr lang="en-US" sz="2625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6682531" y="5567958"/>
            <a:ext cx="4504730" cy="701230"/>
            <a:chOff x="0" y="0"/>
            <a:chExt cx="6006307" cy="934974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6006307" cy="934974"/>
            </a:xfrm>
            <a:custGeom>
              <a:avLst/>
              <a:gdLst/>
              <a:ahLst/>
              <a:cxnLst/>
              <a:rect l="l" t="t" r="r" b="b"/>
              <a:pathLst>
                <a:path w="6006307" h="934974">
                  <a:moveTo>
                    <a:pt x="0" y="0"/>
                  </a:moveTo>
                  <a:lnTo>
                    <a:pt x="6006307" y="0"/>
                  </a:lnTo>
                  <a:lnTo>
                    <a:pt x="6006307" y="934974"/>
                  </a:lnTo>
                  <a:lnTo>
                    <a:pt x="0" y="93497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85725"/>
              <a:ext cx="6006307" cy="102069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0"/>
                </a:lnSpc>
              </a:pPr>
              <a:r>
                <a:rPr lang="en-US" sz="2750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Даруйте гарний настрій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6682531" y="6175622"/>
            <a:ext cx="10386864" cy="866775"/>
            <a:chOff x="0" y="0"/>
            <a:chExt cx="13849152" cy="11557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3849152" cy="1155700"/>
            </a:xfrm>
            <a:custGeom>
              <a:avLst/>
              <a:gdLst/>
              <a:ahLst/>
              <a:cxnLst/>
              <a:rect l="l" t="t" r="r" b="b"/>
              <a:pathLst>
                <a:path w="13849152" h="1155700">
                  <a:moveTo>
                    <a:pt x="0" y="0"/>
                  </a:moveTo>
                  <a:lnTo>
                    <a:pt x="13849152" y="0"/>
                  </a:lnTo>
                  <a:lnTo>
                    <a:pt x="13849152" y="1155700"/>
                  </a:lnTo>
                  <a:lnTo>
                    <a:pt x="0" y="11557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76200"/>
              <a:ext cx="13849152" cy="12319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374"/>
                </a:lnSpc>
              </a:pPr>
              <a:r>
                <a:rPr lang="en-US" sz="2125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Усміхніться і побажайте гарного дня касиру, водію чи офіціанту, напишіть добрі слова в соцмережах.</a:t>
              </a: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6547097" y="7294066"/>
            <a:ext cx="10657731" cy="19050"/>
            <a:chOff x="0" y="0"/>
            <a:chExt cx="14210308" cy="25400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4210285" cy="25400"/>
            </a:xfrm>
            <a:custGeom>
              <a:avLst/>
              <a:gdLst/>
              <a:ahLst/>
              <a:cxnLst/>
              <a:rect l="l" t="t" r="r" b="b"/>
              <a:pathLst>
                <a:path w="14210285" h="25400">
                  <a:moveTo>
                    <a:pt x="0" y="12700"/>
                  </a:moveTo>
                  <a:cubicBezTo>
                    <a:pt x="0" y="5715"/>
                    <a:pt x="5715" y="0"/>
                    <a:pt x="12700" y="0"/>
                  </a:cubicBezTo>
                  <a:lnTo>
                    <a:pt x="14197585" y="0"/>
                  </a:lnTo>
                  <a:cubicBezTo>
                    <a:pt x="14204570" y="0"/>
                    <a:pt x="14210285" y="5715"/>
                    <a:pt x="14210285" y="12700"/>
                  </a:cubicBezTo>
                  <a:cubicBezTo>
                    <a:pt x="14210285" y="19685"/>
                    <a:pt x="14204570" y="25400"/>
                    <a:pt x="14197585" y="25400"/>
                  </a:cubicBezTo>
                  <a:lnTo>
                    <a:pt x="12700" y="25400"/>
                  </a:lnTo>
                  <a:cubicBezTo>
                    <a:pt x="5715" y="25400"/>
                    <a:pt x="0" y="19685"/>
                    <a:pt x="0" y="12700"/>
                  </a:cubicBezTo>
                  <a:close/>
                </a:path>
              </a:pathLst>
            </a:custGeom>
            <a:solidFill>
              <a:srgbClr val="C1C3D0"/>
            </a:solidFill>
          </p:spPr>
        </p:sp>
      </p:grpSp>
      <p:grpSp>
        <p:nvGrpSpPr>
          <p:cNvPr id="34" name="Group 34"/>
          <p:cNvGrpSpPr/>
          <p:nvPr/>
        </p:nvGrpSpPr>
        <p:grpSpPr>
          <a:xfrm>
            <a:off x="947886" y="7448401"/>
            <a:ext cx="8196114" cy="2015878"/>
            <a:chOff x="0" y="0"/>
            <a:chExt cx="10928152" cy="2687837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0928097" cy="2687828"/>
            </a:xfrm>
            <a:custGeom>
              <a:avLst/>
              <a:gdLst/>
              <a:ahLst/>
              <a:cxnLst/>
              <a:rect l="l" t="t" r="r" b="b"/>
              <a:pathLst>
                <a:path w="10928097" h="2687828">
                  <a:moveTo>
                    <a:pt x="0" y="324993"/>
                  </a:moveTo>
                  <a:cubicBezTo>
                    <a:pt x="0" y="145542"/>
                    <a:pt x="145542" y="0"/>
                    <a:pt x="324993" y="0"/>
                  </a:cubicBezTo>
                  <a:lnTo>
                    <a:pt x="10603103" y="0"/>
                  </a:lnTo>
                  <a:cubicBezTo>
                    <a:pt x="10782554" y="0"/>
                    <a:pt x="10928097" y="145542"/>
                    <a:pt x="10928097" y="324993"/>
                  </a:cubicBezTo>
                  <a:lnTo>
                    <a:pt x="10928097" y="2362835"/>
                  </a:lnTo>
                  <a:cubicBezTo>
                    <a:pt x="10928097" y="2542286"/>
                    <a:pt x="10782554" y="2687828"/>
                    <a:pt x="10603103" y="2687828"/>
                  </a:cubicBezTo>
                  <a:lnTo>
                    <a:pt x="324993" y="2687828"/>
                  </a:lnTo>
                  <a:cubicBezTo>
                    <a:pt x="145542" y="2687828"/>
                    <a:pt x="0" y="2542286"/>
                    <a:pt x="0" y="2362835"/>
                  </a:cubicBezTo>
                  <a:close/>
                </a:path>
              </a:pathLst>
            </a:custGeom>
            <a:solidFill>
              <a:srgbClr val="7068F4"/>
            </a:solidFill>
          </p:spPr>
        </p:sp>
      </p:grpSp>
      <p:grpSp>
        <p:nvGrpSpPr>
          <p:cNvPr id="36" name="Group 36"/>
          <p:cNvGrpSpPr/>
          <p:nvPr/>
        </p:nvGrpSpPr>
        <p:grpSpPr>
          <a:xfrm>
            <a:off x="1218605" y="8185397"/>
            <a:ext cx="182761" cy="669068"/>
            <a:chOff x="0" y="0"/>
            <a:chExt cx="243682" cy="892090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243682" cy="892090"/>
            </a:xfrm>
            <a:custGeom>
              <a:avLst/>
              <a:gdLst/>
              <a:ahLst/>
              <a:cxnLst/>
              <a:rect l="l" t="t" r="r" b="b"/>
              <a:pathLst>
                <a:path w="243682" h="892090">
                  <a:moveTo>
                    <a:pt x="0" y="0"/>
                  </a:moveTo>
                  <a:lnTo>
                    <a:pt x="243682" y="0"/>
                  </a:lnTo>
                  <a:lnTo>
                    <a:pt x="243682" y="892090"/>
                  </a:lnTo>
                  <a:lnTo>
                    <a:pt x="0" y="89209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8" name="TextBox 38"/>
            <p:cNvSpPr txBox="1"/>
            <p:nvPr/>
          </p:nvSpPr>
          <p:spPr>
            <a:xfrm>
              <a:off x="0" y="-161925"/>
              <a:ext cx="243682" cy="105401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4250"/>
                </a:lnSpc>
              </a:pPr>
              <a:r>
                <a:rPr lang="en-US" sz="2625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3</a:t>
              </a: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9414719" y="7719120"/>
            <a:ext cx="4025950" cy="701230"/>
            <a:chOff x="0" y="0"/>
            <a:chExt cx="5367933" cy="934974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5367933" cy="934974"/>
            </a:xfrm>
            <a:custGeom>
              <a:avLst/>
              <a:gdLst/>
              <a:ahLst/>
              <a:cxnLst/>
              <a:rect l="l" t="t" r="r" b="b"/>
              <a:pathLst>
                <a:path w="5367933" h="934974">
                  <a:moveTo>
                    <a:pt x="0" y="0"/>
                  </a:moveTo>
                  <a:lnTo>
                    <a:pt x="5367933" y="0"/>
                  </a:lnTo>
                  <a:lnTo>
                    <a:pt x="5367933" y="934974"/>
                  </a:lnTo>
                  <a:lnTo>
                    <a:pt x="0" y="93497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1" name="TextBox 41"/>
            <p:cNvSpPr txBox="1"/>
            <p:nvPr/>
          </p:nvSpPr>
          <p:spPr>
            <a:xfrm>
              <a:off x="0" y="-85725"/>
              <a:ext cx="5367933" cy="102069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0"/>
                </a:lnSpc>
              </a:pPr>
              <a:r>
                <a:rPr lang="en-US" sz="2750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Спонтанні подарунки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9414719" y="8326785"/>
            <a:ext cx="7654677" cy="866775"/>
            <a:chOff x="0" y="0"/>
            <a:chExt cx="10206237" cy="115570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10206237" cy="1155700"/>
            </a:xfrm>
            <a:custGeom>
              <a:avLst/>
              <a:gdLst/>
              <a:ahLst/>
              <a:cxnLst/>
              <a:rect l="l" t="t" r="r" b="b"/>
              <a:pathLst>
                <a:path w="10206237" h="1155700">
                  <a:moveTo>
                    <a:pt x="0" y="0"/>
                  </a:moveTo>
                  <a:lnTo>
                    <a:pt x="10206237" y="0"/>
                  </a:lnTo>
                  <a:lnTo>
                    <a:pt x="10206237" y="1155700"/>
                  </a:lnTo>
                  <a:lnTo>
                    <a:pt x="0" y="11557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4" name="TextBox 44"/>
            <p:cNvSpPr txBox="1"/>
            <p:nvPr/>
          </p:nvSpPr>
          <p:spPr>
            <a:xfrm>
              <a:off x="0" y="-76200"/>
              <a:ext cx="10206237" cy="12319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374"/>
                </a:lnSpc>
              </a:pPr>
              <a:r>
                <a:rPr lang="en-US" sz="2125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Купіть улюблені ласощі для колеги чи друга без приводу, зробіть маленький сувенір власноруч.</a:t>
              </a:r>
            </a:p>
          </p:txBody>
        </p:sp>
      </p:grpSp>
      <p:sp>
        <p:nvSpPr>
          <p:cNvPr id="45" name="Freeform 45"/>
          <p:cNvSpPr/>
          <p:nvPr/>
        </p:nvSpPr>
        <p:spPr>
          <a:xfrm>
            <a:off x="15983498" y="0"/>
            <a:ext cx="2304502" cy="3146078"/>
          </a:xfrm>
          <a:custGeom>
            <a:avLst/>
            <a:gdLst/>
            <a:ahLst/>
            <a:cxnLst/>
            <a:rect l="l" t="t" r="r" b="b"/>
            <a:pathLst>
              <a:path w="2304502" h="3146078">
                <a:moveTo>
                  <a:pt x="0" y="0"/>
                </a:moveTo>
                <a:lnTo>
                  <a:pt x="2304502" y="0"/>
                </a:lnTo>
                <a:lnTo>
                  <a:pt x="2304502" y="3146078"/>
                </a:lnTo>
                <a:lnTo>
                  <a:pt x="0" y="31460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867073" y="1718540"/>
            <a:ext cx="16392228" cy="1781770"/>
            <a:chOff x="0" y="0"/>
            <a:chExt cx="21856303" cy="237569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1856303" cy="2375693"/>
            </a:xfrm>
            <a:custGeom>
              <a:avLst/>
              <a:gdLst/>
              <a:ahLst/>
              <a:cxnLst/>
              <a:rect l="l" t="t" r="r" b="b"/>
              <a:pathLst>
                <a:path w="21856303" h="2375693">
                  <a:moveTo>
                    <a:pt x="0" y="0"/>
                  </a:moveTo>
                  <a:lnTo>
                    <a:pt x="21856303" y="0"/>
                  </a:lnTo>
                  <a:lnTo>
                    <a:pt x="21856303" y="2375693"/>
                  </a:lnTo>
                  <a:lnTo>
                    <a:pt x="0" y="237569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52400"/>
              <a:ext cx="21856303" cy="252809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629"/>
                </a:lnSpc>
              </a:pPr>
              <a:r>
                <a:rPr lang="en-US" sz="6062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Доброта до природи: Важливий аспект свята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47886" y="4681618"/>
            <a:ext cx="5398889" cy="834787"/>
            <a:chOff x="0" y="0"/>
            <a:chExt cx="7198518" cy="111305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198518" cy="1113050"/>
            </a:xfrm>
            <a:custGeom>
              <a:avLst/>
              <a:gdLst/>
              <a:ahLst/>
              <a:cxnLst/>
              <a:rect l="l" t="t" r="r" b="b"/>
              <a:pathLst>
                <a:path w="7198518" h="1113050">
                  <a:moveTo>
                    <a:pt x="0" y="0"/>
                  </a:moveTo>
                  <a:lnTo>
                    <a:pt x="7198518" y="0"/>
                  </a:lnTo>
                  <a:lnTo>
                    <a:pt x="7198518" y="1113050"/>
                  </a:lnTo>
                  <a:lnTo>
                    <a:pt x="0" y="11130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85725"/>
              <a:ext cx="7198518" cy="11987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36"/>
                </a:lnSpc>
              </a:pPr>
              <a:r>
                <a:rPr lang="en-US" sz="3249" u="sng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Посадіть дерево або рослину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47886" y="6182072"/>
            <a:ext cx="7865715" cy="1511513"/>
            <a:chOff x="0" y="0"/>
            <a:chExt cx="10487620" cy="201535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87620" cy="2015351"/>
            </a:xfrm>
            <a:custGeom>
              <a:avLst/>
              <a:gdLst/>
              <a:ahLst/>
              <a:cxnLst/>
              <a:rect l="l" t="t" r="r" b="b"/>
              <a:pathLst>
                <a:path w="10487620" h="2015351">
                  <a:moveTo>
                    <a:pt x="0" y="0"/>
                  </a:moveTo>
                  <a:lnTo>
                    <a:pt x="10487620" y="0"/>
                  </a:lnTo>
                  <a:lnTo>
                    <a:pt x="10487620" y="2015351"/>
                  </a:lnTo>
                  <a:lnTo>
                    <a:pt x="0" y="201535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95250"/>
              <a:ext cx="10487620" cy="211060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10"/>
                </a:lnSpc>
              </a:pPr>
              <a:r>
                <a:rPr lang="en-US" sz="25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Це допоможе покращити якість повітря та зробити навколишнє середовище більш приємним.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483924" y="4681618"/>
            <a:ext cx="4640610" cy="1358662"/>
            <a:chOff x="0" y="0"/>
            <a:chExt cx="6187480" cy="181155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187480" cy="1811550"/>
            </a:xfrm>
            <a:custGeom>
              <a:avLst/>
              <a:gdLst/>
              <a:ahLst/>
              <a:cxnLst/>
              <a:rect l="l" t="t" r="r" b="b"/>
              <a:pathLst>
                <a:path w="6187480" h="1811550">
                  <a:moveTo>
                    <a:pt x="0" y="0"/>
                  </a:moveTo>
                  <a:lnTo>
                    <a:pt x="6187480" y="0"/>
                  </a:lnTo>
                  <a:lnTo>
                    <a:pt x="6187480" y="1811550"/>
                  </a:lnTo>
                  <a:lnTo>
                    <a:pt x="0" y="18115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85725"/>
              <a:ext cx="6187480" cy="18972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36"/>
                </a:lnSpc>
              </a:pPr>
              <a:r>
                <a:rPr lang="en-US" sz="3249" u="sng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Приберіть сміття у парку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9483924" y="6182072"/>
            <a:ext cx="7865715" cy="1006688"/>
            <a:chOff x="0" y="0"/>
            <a:chExt cx="10487620" cy="1342251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487620" cy="1342251"/>
            </a:xfrm>
            <a:custGeom>
              <a:avLst/>
              <a:gdLst/>
              <a:ahLst/>
              <a:cxnLst/>
              <a:rect l="l" t="t" r="r" b="b"/>
              <a:pathLst>
                <a:path w="10487620" h="1342251">
                  <a:moveTo>
                    <a:pt x="0" y="0"/>
                  </a:moveTo>
                  <a:lnTo>
                    <a:pt x="10487620" y="0"/>
                  </a:lnTo>
                  <a:lnTo>
                    <a:pt x="10487620" y="1342251"/>
                  </a:lnTo>
                  <a:lnTo>
                    <a:pt x="0" y="134225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95250"/>
              <a:ext cx="10487620" cy="143750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10"/>
                </a:lnSpc>
              </a:pPr>
              <a:r>
                <a:rPr lang="en-US" sz="25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Збережіть чистоту у громадському місці та покажіть приклад іншим.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028700" y="8359252"/>
            <a:ext cx="16392228" cy="501863"/>
            <a:chOff x="0" y="0"/>
            <a:chExt cx="21856303" cy="669151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21856303" cy="669151"/>
            </a:xfrm>
            <a:custGeom>
              <a:avLst/>
              <a:gdLst/>
              <a:ahLst/>
              <a:cxnLst/>
              <a:rect l="l" t="t" r="r" b="b"/>
              <a:pathLst>
                <a:path w="21856303" h="669151">
                  <a:moveTo>
                    <a:pt x="0" y="0"/>
                  </a:moveTo>
                  <a:lnTo>
                    <a:pt x="21856303" y="0"/>
                  </a:lnTo>
                  <a:lnTo>
                    <a:pt x="21856303" y="669151"/>
                  </a:lnTo>
                  <a:lnTo>
                    <a:pt x="0" y="66915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95250"/>
              <a:ext cx="21856303" cy="76440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10"/>
                </a:lnSpc>
              </a:pPr>
              <a:r>
                <a:rPr lang="en-US" sz="25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Покладіть воду або їжу для безпритульних тварин, щоб допомогти їм пережити важкі часи.</a:t>
              </a:r>
            </a:p>
          </p:txBody>
        </p:sp>
      </p:grpSp>
      <p:sp>
        <p:nvSpPr>
          <p:cNvPr id="23" name="Freeform 23"/>
          <p:cNvSpPr/>
          <p:nvPr/>
        </p:nvSpPr>
        <p:spPr>
          <a:xfrm>
            <a:off x="15274979" y="0"/>
            <a:ext cx="3013021" cy="2003659"/>
          </a:xfrm>
          <a:custGeom>
            <a:avLst/>
            <a:gdLst/>
            <a:ahLst/>
            <a:cxnLst/>
            <a:rect l="l" t="t" r="r" b="b"/>
            <a:pathLst>
              <a:path w="3013021" h="2003659">
                <a:moveTo>
                  <a:pt x="0" y="0"/>
                </a:moveTo>
                <a:lnTo>
                  <a:pt x="3013021" y="0"/>
                </a:lnTo>
                <a:lnTo>
                  <a:pt x="3013021" y="2003659"/>
                </a:lnTo>
                <a:lnTo>
                  <a:pt x="0" y="20036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EEFF5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805886" y="865151"/>
            <a:ext cx="9534228" cy="2515032"/>
            <a:chOff x="0" y="0"/>
            <a:chExt cx="12712303" cy="335337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712303" cy="3353376"/>
            </a:xfrm>
            <a:custGeom>
              <a:avLst/>
              <a:gdLst/>
              <a:ahLst/>
              <a:cxnLst/>
              <a:rect l="l" t="t" r="r" b="b"/>
              <a:pathLst>
                <a:path w="12712303" h="3353376">
                  <a:moveTo>
                    <a:pt x="0" y="0"/>
                  </a:moveTo>
                  <a:lnTo>
                    <a:pt x="12712303" y="0"/>
                  </a:lnTo>
                  <a:lnTo>
                    <a:pt x="12712303" y="3353376"/>
                  </a:lnTo>
                  <a:lnTo>
                    <a:pt x="0" y="335337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52400"/>
              <a:ext cx="12712303" cy="350577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629"/>
                </a:lnSpc>
              </a:pPr>
              <a:r>
                <a:rPr lang="en-US" sz="6062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Маленькі жести – великі зміни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805886" y="3646884"/>
            <a:ext cx="4631829" cy="2894559"/>
            <a:chOff x="0" y="0"/>
            <a:chExt cx="6175772" cy="385941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175756" cy="3859403"/>
            </a:xfrm>
            <a:custGeom>
              <a:avLst/>
              <a:gdLst/>
              <a:ahLst/>
              <a:cxnLst/>
              <a:rect l="l" t="t" r="r" b="b"/>
              <a:pathLst>
                <a:path w="6175756" h="3859403">
                  <a:moveTo>
                    <a:pt x="0" y="324993"/>
                  </a:moveTo>
                  <a:cubicBezTo>
                    <a:pt x="0" y="145542"/>
                    <a:pt x="145542" y="0"/>
                    <a:pt x="324993" y="0"/>
                  </a:cubicBezTo>
                  <a:lnTo>
                    <a:pt x="5850763" y="0"/>
                  </a:lnTo>
                  <a:cubicBezTo>
                    <a:pt x="6030214" y="0"/>
                    <a:pt x="6175756" y="145542"/>
                    <a:pt x="6175756" y="324993"/>
                  </a:cubicBezTo>
                  <a:lnTo>
                    <a:pt x="6175756" y="3534410"/>
                  </a:lnTo>
                  <a:cubicBezTo>
                    <a:pt x="6175756" y="3713861"/>
                    <a:pt x="6030214" y="3859403"/>
                    <a:pt x="5850763" y="3859403"/>
                  </a:cubicBezTo>
                  <a:lnTo>
                    <a:pt x="324993" y="3859403"/>
                  </a:lnTo>
                  <a:cubicBezTo>
                    <a:pt x="145542" y="3859403"/>
                    <a:pt x="0" y="3713861"/>
                    <a:pt x="0" y="3534410"/>
                  </a:cubicBez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8076605" y="3917602"/>
            <a:ext cx="4631829" cy="890588"/>
            <a:chOff x="0" y="0"/>
            <a:chExt cx="6175772" cy="118745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175771" cy="1187450"/>
            </a:xfrm>
            <a:custGeom>
              <a:avLst/>
              <a:gdLst/>
              <a:ahLst/>
              <a:cxnLst/>
              <a:rect l="l" t="t" r="r" b="b"/>
              <a:pathLst>
                <a:path w="6175771" h="1187450">
                  <a:moveTo>
                    <a:pt x="0" y="0"/>
                  </a:moveTo>
                  <a:lnTo>
                    <a:pt x="6175771" y="0"/>
                  </a:lnTo>
                  <a:lnTo>
                    <a:pt x="6175771" y="1187450"/>
                  </a:lnTo>
                  <a:lnTo>
                    <a:pt x="0" y="118745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6175772" cy="127317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Кожен день – можливість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8076604" y="4795823"/>
            <a:ext cx="4090392" cy="2016338"/>
            <a:chOff x="0" y="0"/>
            <a:chExt cx="5453857" cy="268845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453857" cy="2688451"/>
            </a:xfrm>
            <a:custGeom>
              <a:avLst/>
              <a:gdLst/>
              <a:ahLst/>
              <a:cxnLst/>
              <a:rect l="l" t="t" r="r" b="b"/>
              <a:pathLst>
                <a:path w="5453857" h="2688451">
                  <a:moveTo>
                    <a:pt x="0" y="0"/>
                  </a:moveTo>
                  <a:lnTo>
                    <a:pt x="5453857" y="0"/>
                  </a:lnTo>
                  <a:lnTo>
                    <a:pt x="5453857" y="2688451"/>
                  </a:lnTo>
                  <a:lnTo>
                    <a:pt x="0" y="268845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95250"/>
              <a:ext cx="5453857" cy="278370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10"/>
                </a:lnSpc>
              </a:pPr>
              <a:r>
                <a:rPr lang="en-US" sz="25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Спонтанна доброта – це те, що можна практикувати не лише 17 лютого, а щодня.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2708434" y="3646884"/>
            <a:ext cx="4631829" cy="2894559"/>
            <a:chOff x="0" y="0"/>
            <a:chExt cx="6175772" cy="385941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175756" cy="3859403"/>
            </a:xfrm>
            <a:custGeom>
              <a:avLst/>
              <a:gdLst/>
              <a:ahLst/>
              <a:cxnLst/>
              <a:rect l="l" t="t" r="r" b="b"/>
              <a:pathLst>
                <a:path w="6175756" h="3859403">
                  <a:moveTo>
                    <a:pt x="0" y="324993"/>
                  </a:moveTo>
                  <a:cubicBezTo>
                    <a:pt x="0" y="145542"/>
                    <a:pt x="145542" y="0"/>
                    <a:pt x="324993" y="0"/>
                  </a:cubicBezTo>
                  <a:lnTo>
                    <a:pt x="5850763" y="0"/>
                  </a:lnTo>
                  <a:cubicBezTo>
                    <a:pt x="6030214" y="0"/>
                    <a:pt x="6175756" y="145542"/>
                    <a:pt x="6175756" y="324993"/>
                  </a:cubicBezTo>
                  <a:lnTo>
                    <a:pt x="6175756" y="3534410"/>
                  </a:lnTo>
                  <a:cubicBezTo>
                    <a:pt x="6175756" y="3713861"/>
                    <a:pt x="6030214" y="3859403"/>
                    <a:pt x="5850763" y="3859403"/>
                  </a:cubicBezTo>
                  <a:lnTo>
                    <a:pt x="324993" y="3859403"/>
                  </a:lnTo>
                  <a:cubicBezTo>
                    <a:pt x="145542" y="3859403"/>
                    <a:pt x="0" y="3713861"/>
                    <a:pt x="0" y="3534410"/>
                  </a:cubicBezTo>
                  <a:close/>
                </a:path>
              </a:pathLst>
            </a:custGeom>
            <a:solidFill>
              <a:srgbClr val="EEEFF5"/>
            </a:solidFill>
          </p:spPr>
        </p:sp>
      </p:grpSp>
      <p:grpSp>
        <p:nvGrpSpPr>
          <p:cNvPr id="19" name="Group 19"/>
          <p:cNvGrpSpPr/>
          <p:nvPr/>
        </p:nvGrpSpPr>
        <p:grpSpPr>
          <a:xfrm>
            <a:off x="12979152" y="3917602"/>
            <a:ext cx="3563391" cy="806171"/>
            <a:chOff x="0" y="0"/>
            <a:chExt cx="4751188" cy="107489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751188" cy="1074895"/>
            </a:xfrm>
            <a:custGeom>
              <a:avLst/>
              <a:gdLst/>
              <a:ahLst/>
              <a:cxnLst/>
              <a:rect l="l" t="t" r="r" b="b"/>
              <a:pathLst>
                <a:path w="4751188" h="1074895">
                  <a:moveTo>
                    <a:pt x="0" y="0"/>
                  </a:moveTo>
                  <a:lnTo>
                    <a:pt x="4751188" y="0"/>
                  </a:lnTo>
                  <a:lnTo>
                    <a:pt x="4751188" y="1074895"/>
                  </a:lnTo>
                  <a:lnTo>
                    <a:pt x="0" y="107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85725"/>
              <a:ext cx="4751188" cy="116062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Вплив на світ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979152" y="4525268"/>
            <a:ext cx="4090392" cy="2521163"/>
            <a:chOff x="0" y="0"/>
            <a:chExt cx="5453857" cy="336155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5453857" cy="3361551"/>
            </a:xfrm>
            <a:custGeom>
              <a:avLst/>
              <a:gdLst/>
              <a:ahLst/>
              <a:cxnLst/>
              <a:rect l="l" t="t" r="r" b="b"/>
              <a:pathLst>
                <a:path w="5453857" h="3361551">
                  <a:moveTo>
                    <a:pt x="0" y="0"/>
                  </a:moveTo>
                  <a:lnTo>
                    <a:pt x="5453857" y="0"/>
                  </a:lnTo>
                  <a:lnTo>
                    <a:pt x="5453857" y="3361551"/>
                  </a:lnTo>
                  <a:lnTo>
                    <a:pt x="0" y="336155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95250"/>
              <a:ext cx="5453857" cy="345680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10"/>
                </a:lnSpc>
              </a:pPr>
              <a:r>
                <a:rPr lang="en-US" sz="25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Навіть маленький жест може зробити світ трохи кращим та надихнути інших на позитивні зміни.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8076605" y="7082879"/>
            <a:ext cx="3563391" cy="806171"/>
            <a:chOff x="0" y="0"/>
            <a:chExt cx="4751188" cy="1074895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4751188" cy="1074895"/>
            </a:xfrm>
            <a:custGeom>
              <a:avLst/>
              <a:gdLst/>
              <a:ahLst/>
              <a:cxnLst/>
              <a:rect l="l" t="t" r="r" b="b"/>
              <a:pathLst>
                <a:path w="4751188" h="1074895">
                  <a:moveTo>
                    <a:pt x="0" y="0"/>
                  </a:moveTo>
                  <a:lnTo>
                    <a:pt x="4751188" y="0"/>
                  </a:lnTo>
                  <a:lnTo>
                    <a:pt x="4751188" y="1074895"/>
                  </a:lnTo>
                  <a:lnTo>
                    <a:pt x="0" y="107489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0" y="-85725"/>
              <a:ext cx="4751188" cy="116062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09"/>
                </a:lnSpc>
              </a:pPr>
              <a:r>
                <a:rPr lang="en-US" sz="3149" u="sng">
                  <a:solidFill>
                    <a:srgbClr val="272525"/>
                  </a:solidFill>
                  <a:latin typeface="Champion"/>
                  <a:ea typeface="Champion"/>
                  <a:cs typeface="Champion"/>
                  <a:sym typeface="Champion"/>
                </a:rPr>
                <a:t>Ваша ініціатива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8076605" y="7690545"/>
            <a:ext cx="8992791" cy="1006688"/>
            <a:chOff x="0" y="0"/>
            <a:chExt cx="11990388" cy="1342251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1990388" cy="1342251"/>
            </a:xfrm>
            <a:custGeom>
              <a:avLst/>
              <a:gdLst/>
              <a:ahLst/>
              <a:cxnLst/>
              <a:rect l="l" t="t" r="r" b="b"/>
              <a:pathLst>
                <a:path w="11990388" h="1342251">
                  <a:moveTo>
                    <a:pt x="0" y="0"/>
                  </a:moveTo>
                  <a:lnTo>
                    <a:pt x="11990388" y="0"/>
                  </a:lnTo>
                  <a:lnTo>
                    <a:pt x="11990388" y="1342251"/>
                  </a:lnTo>
                  <a:lnTo>
                    <a:pt x="0" y="134225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0" y="-95250"/>
              <a:ext cx="11990388" cy="143750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10"/>
                </a:lnSpc>
              </a:pPr>
              <a:r>
                <a:rPr lang="en-US" sz="25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Почніть з себе, і ви побачите, як доброта поширюється навколо вас.</a:t>
              </a:r>
            </a:p>
          </p:txBody>
        </p:sp>
      </p:grpSp>
    </p:spTree>
  </p:cSld>
  <p:clrMapOvr>
    <a:masterClrMapping/>
  </p:clrMapOvr>
  <p:transition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EEEFF5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947886" y="1871640"/>
            <a:ext cx="9534228" cy="2610728"/>
            <a:chOff x="0" y="0"/>
            <a:chExt cx="12712303" cy="34809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712303" cy="3480971"/>
            </a:xfrm>
            <a:custGeom>
              <a:avLst/>
              <a:gdLst/>
              <a:ahLst/>
              <a:cxnLst/>
              <a:rect l="l" t="t" r="r" b="b"/>
              <a:pathLst>
                <a:path w="12712303" h="3480971">
                  <a:moveTo>
                    <a:pt x="0" y="0"/>
                  </a:moveTo>
                  <a:lnTo>
                    <a:pt x="12712303" y="0"/>
                  </a:lnTo>
                  <a:lnTo>
                    <a:pt x="12712303" y="3480971"/>
                  </a:lnTo>
                  <a:lnTo>
                    <a:pt x="0" y="34809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152400"/>
              <a:ext cx="12712303" cy="363337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7880"/>
                </a:lnSpc>
              </a:pPr>
              <a:r>
                <a:rPr lang="en-US" sz="6262">
                  <a:solidFill>
                    <a:srgbClr val="7068F4"/>
                  </a:solidFill>
                  <a:latin typeface="Champion"/>
                  <a:ea typeface="Champion"/>
                  <a:cs typeface="Champion"/>
                  <a:sym typeface="Champion"/>
                </a:rPr>
                <a:t>Творімо світ добрішим разом!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47886" y="5149155"/>
            <a:ext cx="9534228" cy="3368537"/>
            <a:chOff x="0" y="0"/>
            <a:chExt cx="12712303" cy="449138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12303" cy="4491382"/>
            </a:xfrm>
            <a:custGeom>
              <a:avLst/>
              <a:gdLst/>
              <a:ahLst/>
              <a:cxnLst/>
              <a:rect l="l" t="t" r="r" b="b"/>
              <a:pathLst>
                <a:path w="12712303" h="4491382">
                  <a:moveTo>
                    <a:pt x="0" y="0"/>
                  </a:moveTo>
                  <a:lnTo>
                    <a:pt x="12712303" y="0"/>
                  </a:lnTo>
                  <a:lnTo>
                    <a:pt x="12712303" y="4491382"/>
                  </a:lnTo>
                  <a:lnTo>
                    <a:pt x="0" y="449138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95250"/>
              <a:ext cx="12712303" cy="458663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86"/>
                </a:lnSpc>
              </a:pPr>
              <a:r>
                <a:rPr lang="en-US" sz="28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День спонтанного прояву доброти – це чудова нагода зробити чийсь день кращим, а світ – добрішим. Нехай ваші вчинки надихають інших, і разом ми створимо позитивну хвилю, яка охопить усю планету. Пам’ятайте, що навіть найменший прояв доброти має велике значення! </a:t>
              </a:r>
              <a:r>
                <a:rPr lang="en-US" sz="2824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😊</a:t>
              </a:r>
              <a:r>
                <a:rPr lang="en-US" sz="2824">
                  <a:solidFill>
                    <a:srgbClr val="272525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  <a:r>
                <a:rPr lang="en-US" sz="2824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💛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4295638" y="146375"/>
            <a:ext cx="2838724" cy="1452866"/>
          </a:xfrm>
          <a:custGeom>
            <a:avLst/>
            <a:gdLst/>
            <a:ahLst/>
            <a:cxnLst/>
            <a:rect l="l" t="t" r="r" b="b"/>
            <a:pathLst>
              <a:path w="2838724" h="1452866">
                <a:moveTo>
                  <a:pt x="0" y="0"/>
                </a:moveTo>
                <a:lnTo>
                  <a:pt x="2838724" y="0"/>
                </a:lnTo>
                <a:lnTo>
                  <a:pt x="2838724" y="1452867"/>
                </a:lnTo>
                <a:lnTo>
                  <a:pt x="0" y="145286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732</Words>
  <Application>Microsoft Office PowerPoint</Application>
  <PresentationFormat>Произвольный</PresentationFormat>
  <Paragraphs>103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Calibri</vt:lpstr>
      <vt:lpstr>Azbuka03_D</vt:lpstr>
      <vt:lpstr>Montserrat</vt:lpstr>
      <vt:lpstr>Champion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спонтанного прояву доброти</dc:title>
  <cp:lastModifiedBy>user-hanka</cp:lastModifiedBy>
  <cp:revision>2</cp:revision>
  <dcterms:created xsi:type="dcterms:W3CDTF">2006-08-16T00:00:00Z</dcterms:created>
  <dcterms:modified xsi:type="dcterms:W3CDTF">2025-02-16T17:09:02Z</dcterms:modified>
  <dc:identifier>DAGfFzKj2ig</dc:identifier>
</cp:coreProperties>
</file>