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8288000" cy="10287000"/>
  <p:notesSz cx="6858000" cy="9144000"/>
  <p:embeddedFontLst>
    <p:embeddedFont>
      <p:font typeface="Champion" panose="020B0604020202020204" charset="-128"/>
      <p:regular r:id="rId16"/>
    </p:embeddedFont>
    <p:embeddedFont>
      <p:font typeface="Azbuka03_D" panose="020B0604020202020204" charset="0"/>
      <p:regular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73" d="100"/>
          <a:sy n="73" d="100"/>
        </p:scale>
        <p:origin x="594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12.02.2025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2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3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5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6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7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8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9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10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11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12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7.sv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svg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7EEF9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AFA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7480655" y="1219235"/>
            <a:ext cx="10479610" cy="3434548"/>
            <a:chOff x="0" y="0"/>
            <a:chExt cx="13972814" cy="457939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3972814" cy="4579397"/>
            </a:xfrm>
            <a:custGeom>
              <a:avLst/>
              <a:gdLst/>
              <a:ahLst/>
              <a:cxnLst/>
              <a:rect l="l" t="t" r="r" b="b"/>
              <a:pathLst>
                <a:path w="13972814" h="4579397">
                  <a:moveTo>
                    <a:pt x="0" y="0"/>
                  </a:moveTo>
                  <a:lnTo>
                    <a:pt x="13972814" y="0"/>
                  </a:lnTo>
                  <a:lnTo>
                    <a:pt x="13972814" y="4579397"/>
                  </a:lnTo>
                  <a:lnTo>
                    <a:pt x="0" y="45793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200025"/>
              <a:ext cx="13972814" cy="477942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10393"/>
                </a:lnSpc>
              </a:pPr>
              <a:r>
                <a:rPr lang="en-US" sz="8262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Міжнародний День </a:t>
              </a:r>
            </a:p>
            <a:p>
              <a:pPr algn="ctr">
                <a:lnSpc>
                  <a:spcPts val="10397"/>
                </a:lnSpc>
              </a:pPr>
              <a:r>
                <a:rPr lang="en-US" sz="8262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Шаурми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7801124" y="7480399"/>
            <a:ext cx="442764" cy="442764"/>
            <a:chOff x="0" y="0"/>
            <a:chExt cx="590352" cy="590352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590296" cy="590296"/>
            </a:xfrm>
            <a:custGeom>
              <a:avLst/>
              <a:gdLst/>
              <a:ahLst/>
              <a:cxnLst/>
              <a:rect l="l" t="t" r="r" b="b"/>
              <a:pathLst>
                <a:path w="590296" h="590296">
                  <a:moveTo>
                    <a:pt x="0" y="295148"/>
                  </a:moveTo>
                  <a:cubicBezTo>
                    <a:pt x="0" y="132207"/>
                    <a:pt x="132207" y="0"/>
                    <a:pt x="295148" y="0"/>
                  </a:cubicBezTo>
                  <a:cubicBezTo>
                    <a:pt x="297053" y="0"/>
                    <a:pt x="298958" y="889"/>
                    <a:pt x="300101" y="2413"/>
                  </a:cubicBezTo>
                  <a:lnTo>
                    <a:pt x="295148" y="6350"/>
                  </a:lnTo>
                  <a:lnTo>
                    <a:pt x="295148" y="0"/>
                  </a:lnTo>
                  <a:lnTo>
                    <a:pt x="295148" y="6350"/>
                  </a:lnTo>
                  <a:lnTo>
                    <a:pt x="295148" y="0"/>
                  </a:lnTo>
                  <a:cubicBezTo>
                    <a:pt x="458216" y="0"/>
                    <a:pt x="590296" y="132207"/>
                    <a:pt x="590296" y="295148"/>
                  </a:cubicBezTo>
                  <a:cubicBezTo>
                    <a:pt x="590296" y="297561"/>
                    <a:pt x="588899" y="299720"/>
                    <a:pt x="586740" y="300863"/>
                  </a:cubicBezTo>
                  <a:lnTo>
                    <a:pt x="583946" y="295148"/>
                  </a:lnTo>
                  <a:lnTo>
                    <a:pt x="590296" y="295148"/>
                  </a:lnTo>
                  <a:cubicBezTo>
                    <a:pt x="590296" y="458216"/>
                    <a:pt x="458089" y="590296"/>
                    <a:pt x="295148" y="590296"/>
                  </a:cubicBezTo>
                  <a:lnTo>
                    <a:pt x="295148" y="583946"/>
                  </a:lnTo>
                  <a:lnTo>
                    <a:pt x="295148" y="577596"/>
                  </a:lnTo>
                  <a:lnTo>
                    <a:pt x="295148" y="583946"/>
                  </a:lnTo>
                  <a:lnTo>
                    <a:pt x="295148" y="590296"/>
                  </a:lnTo>
                  <a:cubicBezTo>
                    <a:pt x="132207" y="590296"/>
                    <a:pt x="0" y="458216"/>
                    <a:pt x="0" y="295148"/>
                  </a:cubicBezTo>
                  <a:lnTo>
                    <a:pt x="6350" y="295148"/>
                  </a:lnTo>
                  <a:lnTo>
                    <a:pt x="0" y="295148"/>
                  </a:lnTo>
                  <a:moveTo>
                    <a:pt x="12700" y="295148"/>
                  </a:moveTo>
                  <a:lnTo>
                    <a:pt x="6350" y="295148"/>
                  </a:lnTo>
                  <a:lnTo>
                    <a:pt x="12700" y="295148"/>
                  </a:lnTo>
                  <a:cubicBezTo>
                    <a:pt x="12700" y="451104"/>
                    <a:pt x="139192" y="577596"/>
                    <a:pt x="295148" y="577596"/>
                  </a:cubicBezTo>
                  <a:cubicBezTo>
                    <a:pt x="298704" y="577596"/>
                    <a:pt x="301498" y="580390"/>
                    <a:pt x="301498" y="583946"/>
                  </a:cubicBezTo>
                  <a:cubicBezTo>
                    <a:pt x="301498" y="587502"/>
                    <a:pt x="298704" y="590296"/>
                    <a:pt x="295148" y="590296"/>
                  </a:cubicBezTo>
                  <a:cubicBezTo>
                    <a:pt x="291592" y="590296"/>
                    <a:pt x="288798" y="587502"/>
                    <a:pt x="288798" y="583946"/>
                  </a:cubicBezTo>
                  <a:cubicBezTo>
                    <a:pt x="288798" y="580390"/>
                    <a:pt x="291592" y="577596"/>
                    <a:pt x="295148" y="577596"/>
                  </a:cubicBezTo>
                  <a:cubicBezTo>
                    <a:pt x="451104" y="577596"/>
                    <a:pt x="577596" y="451104"/>
                    <a:pt x="577596" y="295148"/>
                  </a:cubicBezTo>
                  <a:cubicBezTo>
                    <a:pt x="577596" y="292735"/>
                    <a:pt x="578993" y="290576"/>
                    <a:pt x="581152" y="289433"/>
                  </a:cubicBezTo>
                  <a:lnTo>
                    <a:pt x="583946" y="295148"/>
                  </a:lnTo>
                  <a:lnTo>
                    <a:pt x="577596" y="295148"/>
                  </a:lnTo>
                  <a:cubicBezTo>
                    <a:pt x="577596" y="139192"/>
                    <a:pt x="451231" y="12700"/>
                    <a:pt x="295148" y="12700"/>
                  </a:cubicBezTo>
                  <a:cubicBezTo>
                    <a:pt x="293243" y="12700"/>
                    <a:pt x="291338" y="11811"/>
                    <a:pt x="290195" y="10287"/>
                  </a:cubicBezTo>
                  <a:lnTo>
                    <a:pt x="295148" y="6350"/>
                  </a:lnTo>
                  <a:lnTo>
                    <a:pt x="295148" y="12700"/>
                  </a:lnTo>
                  <a:cubicBezTo>
                    <a:pt x="139192" y="12700"/>
                    <a:pt x="12700" y="139192"/>
                    <a:pt x="12700" y="295148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11" name="Freeform 11" descr="preencoded.png"/>
          <p:cNvSpPr/>
          <p:nvPr/>
        </p:nvSpPr>
        <p:spPr>
          <a:xfrm>
            <a:off x="10010622" y="9751964"/>
            <a:ext cx="414189" cy="414189"/>
          </a:xfrm>
          <a:custGeom>
            <a:avLst/>
            <a:gdLst/>
            <a:ahLst/>
            <a:cxnLst/>
            <a:rect l="l" t="t" r="r" b="b"/>
            <a:pathLst>
              <a:path w="414189" h="414189">
                <a:moveTo>
                  <a:pt x="0" y="0"/>
                </a:moveTo>
                <a:lnTo>
                  <a:pt x="414189" y="0"/>
                </a:lnTo>
                <a:lnTo>
                  <a:pt x="414189" y="414189"/>
                </a:lnTo>
                <a:lnTo>
                  <a:pt x="0" y="41418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12" name="Group 12"/>
          <p:cNvGrpSpPr/>
          <p:nvPr/>
        </p:nvGrpSpPr>
        <p:grpSpPr>
          <a:xfrm>
            <a:off x="10585644" y="9631118"/>
            <a:ext cx="5441305" cy="606821"/>
            <a:chOff x="0" y="0"/>
            <a:chExt cx="7255073" cy="809094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7255073" cy="809094"/>
            </a:xfrm>
            <a:custGeom>
              <a:avLst/>
              <a:gdLst/>
              <a:ahLst/>
              <a:cxnLst/>
              <a:rect l="l" t="t" r="r" b="b"/>
              <a:pathLst>
                <a:path w="7255073" h="809094">
                  <a:moveTo>
                    <a:pt x="0" y="0"/>
                  </a:moveTo>
                  <a:lnTo>
                    <a:pt x="7255073" y="0"/>
                  </a:lnTo>
                  <a:lnTo>
                    <a:pt x="7255073" y="809094"/>
                  </a:lnTo>
                  <a:lnTo>
                    <a:pt x="0" y="80909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66675"/>
              <a:ext cx="7255073" cy="875769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530"/>
                </a:lnSpc>
              </a:pPr>
              <a:r>
                <a:rPr lang="en-US" sz="3224">
                  <a:solidFill>
                    <a:srgbClr val="3B3535"/>
                  </a:solidFill>
                  <a:latin typeface="Azbuka03_D"/>
                  <a:ea typeface="Azbuka03_D"/>
                  <a:cs typeface="Azbuka03_D"/>
                  <a:sym typeface="Azbuka03_D"/>
                </a:rPr>
                <a:t> Анна Анатоліївна Тимченко</a:t>
              </a:r>
            </a:p>
          </p:txBody>
        </p:sp>
      </p:grpSp>
      <p:sp>
        <p:nvSpPr>
          <p:cNvPr id="15" name="Freeform 15"/>
          <p:cNvSpPr/>
          <p:nvPr/>
        </p:nvSpPr>
        <p:spPr>
          <a:xfrm>
            <a:off x="0" y="0"/>
            <a:ext cx="7038474" cy="10287000"/>
          </a:xfrm>
          <a:custGeom>
            <a:avLst/>
            <a:gdLst/>
            <a:ahLst/>
            <a:cxnLst/>
            <a:rect l="l" t="t" r="r" b="b"/>
            <a:pathLst>
              <a:path w="7038474" h="10287000">
                <a:moveTo>
                  <a:pt x="0" y="0"/>
                </a:moveTo>
                <a:lnTo>
                  <a:pt x="7038474" y="0"/>
                </a:lnTo>
                <a:lnTo>
                  <a:pt x="7038474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0522970" y="4653783"/>
            <a:ext cx="4394980" cy="4114800"/>
          </a:xfrm>
          <a:custGeom>
            <a:avLst/>
            <a:gdLst/>
            <a:ahLst/>
            <a:cxnLst/>
            <a:rect l="l" t="t" r="r" b="b"/>
            <a:pathLst>
              <a:path w="4394980" h="4114800">
                <a:moveTo>
                  <a:pt x="0" y="0"/>
                </a:moveTo>
                <a:lnTo>
                  <a:pt x="4394980" y="0"/>
                </a:lnTo>
                <a:lnTo>
                  <a:pt x="439498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7EEF9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AFA"/>
            </a:solidFill>
          </p:spPr>
        </p:sp>
      </p:grpSp>
      <p:sp>
        <p:nvSpPr>
          <p:cNvPr id="6" name="Freeform 6" descr="preencoded.png"/>
          <p:cNvSpPr/>
          <p:nvPr/>
        </p:nvSpPr>
        <p:spPr>
          <a:xfrm>
            <a:off x="0" y="0"/>
            <a:ext cx="6858000" cy="10287000"/>
          </a:xfrm>
          <a:custGeom>
            <a:avLst/>
            <a:gdLst/>
            <a:ahLst/>
            <a:cxnLst/>
            <a:rect l="l" t="t" r="r" b="b"/>
            <a:pathLst>
              <a:path w="6858000" h="10287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7801124" y="2347912"/>
            <a:ext cx="9538990" cy="3072266"/>
            <a:chOff x="-6349" y="0"/>
            <a:chExt cx="12718652" cy="4096354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2712303" cy="3563540"/>
            </a:xfrm>
            <a:custGeom>
              <a:avLst/>
              <a:gdLst/>
              <a:ahLst/>
              <a:cxnLst/>
              <a:rect l="l" t="t" r="r" b="b"/>
              <a:pathLst>
                <a:path w="12712303" h="3563540">
                  <a:moveTo>
                    <a:pt x="0" y="0"/>
                  </a:moveTo>
                  <a:lnTo>
                    <a:pt x="12712303" y="0"/>
                  </a:lnTo>
                  <a:lnTo>
                    <a:pt x="12712303" y="3563540"/>
                  </a:lnTo>
                  <a:lnTo>
                    <a:pt x="0" y="356354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-6349" y="389939"/>
              <a:ext cx="12712303" cy="370641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7000"/>
                </a:lnSpc>
              </a:pPr>
              <a:r>
                <a:rPr lang="en-US" sz="5562" dirty="0" err="1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Міжнародний</a:t>
              </a:r>
              <a:r>
                <a:rPr lang="en-US" sz="5562" dirty="0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 </a:t>
              </a:r>
              <a:r>
                <a:rPr lang="en-US" sz="5562" dirty="0" err="1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День</a:t>
              </a:r>
              <a:r>
                <a:rPr lang="en-US" sz="5562" dirty="0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 </a:t>
              </a:r>
              <a:r>
                <a:rPr lang="en-US" sz="5562" dirty="0" err="1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Шаурми</a:t>
              </a:r>
              <a:r>
                <a:rPr lang="en-US" sz="5562" dirty="0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: </a:t>
              </a:r>
              <a:r>
                <a:rPr lang="en-US" sz="5562" dirty="0" err="1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Подорож</a:t>
              </a:r>
              <a:r>
                <a:rPr lang="en-US" sz="5562" dirty="0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 у </a:t>
              </a:r>
              <a:r>
                <a:rPr lang="en-US" sz="5562" dirty="0" err="1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Світ</a:t>
              </a:r>
              <a:r>
                <a:rPr lang="en-US" sz="5562" dirty="0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 </a:t>
              </a:r>
              <a:r>
                <a:rPr lang="en-US" sz="5562" dirty="0" err="1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Смаків</a:t>
              </a:r>
              <a:endParaRPr lang="en-US" sz="5562" dirty="0">
                <a:solidFill>
                  <a:srgbClr val="1F1E1E"/>
                </a:solidFill>
                <a:latin typeface="Champion"/>
                <a:ea typeface="Champion"/>
                <a:cs typeface="Champion"/>
                <a:sym typeface="Champion"/>
              </a:endParaRPr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7801124" y="5143500"/>
            <a:ext cx="9534228" cy="3945637"/>
            <a:chOff x="0" y="0"/>
            <a:chExt cx="12712303" cy="5260849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2712303" cy="5260849"/>
            </a:xfrm>
            <a:custGeom>
              <a:avLst/>
              <a:gdLst/>
              <a:ahLst/>
              <a:cxnLst/>
              <a:rect l="l" t="t" r="r" b="b"/>
              <a:pathLst>
                <a:path w="12712303" h="5260849">
                  <a:moveTo>
                    <a:pt x="0" y="0"/>
                  </a:moveTo>
                  <a:lnTo>
                    <a:pt x="12712303" y="0"/>
                  </a:lnTo>
                  <a:lnTo>
                    <a:pt x="12712303" y="5260849"/>
                  </a:lnTo>
                  <a:lnTo>
                    <a:pt x="0" y="526084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0" y="-171450"/>
              <a:ext cx="12712303" cy="5432299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963"/>
                </a:lnSpc>
              </a:pPr>
              <a:r>
                <a:rPr lang="en-US" sz="3124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Приготуйтеся до смачного кулінарного заходу – Міжнародний День Шаурми! Відкрийте для себе історію цієї улюбленої страви, дізнайтеся про її глобальне поширення та різноманітні інтерпретації, а також отримаєте натхнення для власних кулінарних експериментів!</a:t>
              </a:r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7801124" y="7480399"/>
            <a:ext cx="442764" cy="442764"/>
            <a:chOff x="0" y="0"/>
            <a:chExt cx="590352" cy="590352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590296" cy="590296"/>
            </a:xfrm>
            <a:custGeom>
              <a:avLst/>
              <a:gdLst/>
              <a:ahLst/>
              <a:cxnLst/>
              <a:rect l="l" t="t" r="r" b="b"/>
              <a:pathLst>
                <a:path w="590296" h="590296">
                  <a:moveTo>
                    <a:pt x="0" y="295148"/>
                  </a:moveTo>
                  <a:cubicBezTo>
                    <a:pt x="0" y="132207"/>
                    <a:pt x="132207" y="0"/>
                    <a:pt x="295148" y="0"/>
                  </a:cubicBezTo>
                  <a:cubicBezTo>
                    <a:pt x="297053" y="0"/>
                    <a:pt x="298958" y="889"/>
                    <a:pt x="300101" y="2413"/>
                  </a:cubicBezTo>
                  <a:lnTo>
                    <a:pt x="295148" y="6350"/>
                  </a:lnTo>
                  <a:lnTo>
                    <a:pt x="295148" y="0"/>
                  </a:lnTo>
                  <a:lnTo>
                    <a:pt x="295148" y="6350"/>
                  </a:lnTo>
                  <a:lnTo>
                    <a:pt x="295148" y="0"/>
                  </a:lnTo>
                  <a:cubicBezTo>
                    <a:pt x="458216" y="0"/>
                    <a:pt x="590296" y="132207"/>
                    <a:pt x="590296" y="295148"/>
                  </a:cubicBezTo>
                  <a:cubicBezTo>
                    <a:pt x="590296" y="297561"/>
                    <a:pt x="588899" y="299720"/>
                    <a:pt x="586740" y="300863"/>
                  </a:cubicBezTo>
                  <a:lnTo>
                    <a:pt x="583946" y="295148"/>
                  </a:lnTo>
                  <a:lnTo>
                    <a:pt x="590296" y="295148"/>
                  </a:lnTo>
                  <a:cubicBezTo>
                    <a:pt x="590296" y="458216"/>
                    <a:pt x="458089" y="590296"/>
                    <a:pt x="295148" y="590296"/>
                  </a:cubicBezTo>
                  <a:lnTo>
                    <a:pt x="295148" y="583946"/>
                  </a:lnTo>
                  <a:lnTo>
                    <a:pt x="295148" y="577596"/>
                  </a:lnTo>
                  <a:lnTo>
                    <a:pt x="295148" y="583946"/>
                  </a:lnTo>
                  <a:lnTo>
                    <a:pt x="295148" y="590296"/>
                  </a:lnTo>
                  <a:cubicBezTo>
                    <a:pt x="132207" y="590296"/>
                    <a:pt x="0" y="458216"/>
                    <a:pt x="0" y="295148"/>
                  </a:cubicBezTo>
                  <a:lnTo>
                    <a:pt x="6350" y="295148"/>
                  </a:lnTo>
                  <a:lnTo>
                    <a:pt x="0" y="295148"/>
                  </a:lnTo>
                  <a:moveTo>
                    <a:pt x="12700" y="295148"/>
                  </a:moveTo>
                  <a:lnTo>
                    <a:pt x="6350" y="295148"/>
                  </a:lnTo>
                  <a:lnTo>
                    <a:pt x="12700" y="295148"/>
                  </a:lnTo>
                  <a:cubicBezTo>
                    <a:pt x="12700" y="451104"/>
                    <a:pt x="139192" y="577596"/>
                    <a:pt x="295148" y="577596"/>
                  </a:cubicBezTo>
                  <a:cubicBezTo>
                    <a:pt x="298704" y="577596"/>
                    <a:pt x="301498" y="580390"/>
                    <a:pt x="301498" y="583946"/>
                  </a:cubicBezTo>
                  <a:cubicBezTo>
                    <a:pt x="301498" y="587502"/>
                    <a:pt x="298704" y="590296"/>
                    <a:pt x="295148" y="590296"/>
                  </a:cubicBezTo>
                  <a:cubicBezTo>
                    <a:pt x="291592" y="590296"/>
                    <a:pt x="288798" y="587502"/>
                    <a:pt x="288798" y="583946"/>
                  </a:cubicBezTo>
                  <a:cubicBezTo>
                    <a:pt x="288798" y="580390"/>
                    <a:pt x="291592" y="577596"/>
                    <a:pt x="295148" y="577596"/>
                  </a:cubicBezTo>
                  <a:cubicBezTo>
                    <a:pt x="451104" y="577596"/>
                    <a:pt x="577596" y="451104"/>
                    <a:pt x="577596" y="295148"/>
                  </a:cubicBezTo>
                  <a:cubicBezTo>
                    <a:pt x="577596" y="292735"/>
                    <a:pt x="578993" y="290576"/>
                    <a:pt x="581152" y="289433"/>
                  </a:cubicBezTo>
                  <a:lnTo>
                    <a:pt x="583946" y="295148"/>
                  </a:lnTo>
                  <a:lnTo>
                    <a:pt x="577596" y="295148"/>
                  </a:lnTo>
                  <a:cubicBezTo>
                    <a:pt x="577596" y="139192"/>
                    <a:pt x="451231" y="12700"/>
                    <a:pt x="295148" y="12700"/>
                  </a:cubicBezTo>
                  <a:cubicBezTo>
                    <a:pt x="293243" y="12700"/>
                    <a:pt x="291338" y="11811"/>
                    <a:pt x="290195" y="10287"/>
                  </a:cubicBezTo>
                  <a:lnTo>
                    <a:pt x="295148" y="6350"/>
                  </a:lnTo>
                  <a:lnTo>
                    <a:pt x="295148" y="12700"/>
                  </a:lnTo>
                  <a:cubicBezTo>
                    <a:pt x="139192" y="12700"/>
                    <a:pt x="12700" y="139192"/>
                    <a:pt x="12700" y="295148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15" name="Freeform 15"/>
          <p:cNvSpPr/>
          <p:nvPr/>
        </p:nvSpPr>
        <p:spPr>
          <a:xfrm>
            <a:off x="9983975" y="440670"/>
            <a:ext cx="4207752" cy="2161733"/>
          </a:xfrm>
          <a:custGeom>
            <a:avLst/>
            <a:gdLst/>
            <a:ahLst/>
            <a:cxnLst/>
            <a:rect l="l" t="t" r="r" b="b"/>
            <a:pathLst>
              <a:path w="4207752" h="2161733">
                <a:moveTo>
                  <a:pt x="0" y="0"/>
                </a:moveTo>
                <a:lnTo>
                  <a:pt x="4207752" y="0"/>
                </a:lnTo>
                <a:lnTo>
                  <a:pt x="4207752" y="2161732"/>
                </a:lnTo>
                <a:lnTo>
                  <a:pt x="0" y="216173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ransition>
    <p:circl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7EEF9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AFA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947886" y="2443816"/>
            <a:ext cx="12744802" cy="1658674"/>
            <a:chOff x="0" y="0"/>
            <a:chExt cx="16993069" cy="2211565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6993070" cy="2211565"/>
            </a:xfrm>
            <a:custGeom>
              <a:avLst/>
              <a:gdLst/>
              <a:ahLst/>
              <a:cxnLst/>
              <a:rect l="l" t="t" r="r" b="b"/>
              <a:pathLst>
                <a:path w="16993070" h="2211565">
                  <a:moveTo>
                    <a:pt x="0" y="0"/>
                  </a:moveTo>
                  <a:lnTo>
                    <a:pt x="16993070" y="0"/>
                  </a:lnTo>
                  <a:lnTo>
                    <a:pt x="16993070" y="2211565"/>
                  </a:lnTo>
                  <a:lnTo>
                    <a:pt x="0" y="221156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161925"/>
              <a:ext cx="16993069" cy="237349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8132"/>
                </a:lnSpc>
              </a:pPr>
              <a:r>
                <a:rPr lang="en-US" sz="6462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Історія та Походження Шаурми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947886" y="4125376"/>
            <a:ext cx="4907729" cy="853879"/>
            <a:chOff x="0" y="0"/>
            <a:chExt cx="6543638" cy="1138505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6543639" cy="1138505"/>
            </a:xfrm>
            <a:custGeom>
              <a:avLst/>
              <a:gdLst/>
              <a:ahLst/>
              <a:cxnLst/>
              <a:rect l="l" t="t" r="r" b="b"/>
              <a:pathLst>
                <a:path w="6543639" h="1138505">
                  <a:moveTo>
                    <a:pt x="0" y="0"/>
                  </a:moveTo>
                  <a:lnTo>
                    <a:pt x="6543639" y="0"/>
                  </a:lnTo>
                  <a:lnTo>
                    <a:pt x="6543639" y="1138505"/>
                  </a:lnTo>
                  <a:lnTo>
                    <a:pt x="0" y="113850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85725"/>
              <a:ext cx="6543638" cy="122423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263"/>
                </a:lnSpc>
              </a:pPr>
              <a:r>
                <a:rPr lang="en-US" sz="3349" u="sng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Народження Шаурми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947886" y="5080099"/>
            <a:ext cx="7865715" cy="3951974"/>
            <a:chOff x="0" y="0"/>
            <a:chExt cx="10487620" cy="5269298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0487620" cy="5269299"/>
            </a:xfrm>
            <a:custGeom>
              <a:avLst/>
              <a:gdLst/>
              <a:ahLst/>
              <a:cxnLst/>
              <a:rect l="l" t="t" r="r" b="b"/>
              <a:pathLst>
                <a:path w="10487620" h="5269299">
                  <a:moveTo>
                    <a:pt x="0" y="0"/>
                  </a:moveTo>
                  <a:lnTo>
                    <a:pt x="10487620" y="0"/>
                  </a:lnTo>
                  <a:lnTo>
                    <a:pt x="10487620" y="5269299"/>
                  </a:lnTo>
                  <a:lnTo>
                    <a:pt x="0" y="526929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161925"/>
              <a:ext cx="10487620" cy="5431223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327"/>
                </a:lnSpc>
              </a:pPr>
              <a:r>
                <a:rPr lang="en-US" sz="2724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Історія шаурми сягає XIX століття, вглиб Османської імперії (сучасна Туреччина), де турецький кухар Мехмет Іскендер в 1867 році в Бурсі винайшов спосіб рівномірно обсмажувати м’ясо на вертикальному вертелі, щоб воно було соковитим і смачним. Спочатку ця страва називалася "донер-кебаб".</a:t>
              </a: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9483924" y="4125376"/>
            <a:ext cx="4462839" cy="853879"/>
            <a:chOff x="0" y="0"/>
            <a:chExt cx="5950452" cy="1138505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5950452" cy="1138505"/>
            </a:xfrm>
            <a:custGeom>
              <a:avLst/>
              <a:gdLst/>
              <a:ahLst/>
              <a:cxnLst/>
              <a:rect l="l" t="t" r="r" b="b"/>
              <a:pathLst>
                <a:path w="5950452" h="1138505">
                  <a:moveTo>
                    <a:pt x="0" y="0"/>
                  </a:moveTo>
                  <a:lnTo>
                    <a:pt x="5950452" y="0"/>
                  </a:lnTo>
                  <a:lnTo>
                    <a:pt x="5950452" y="1138505"/>
                  </a:lnTo>
                  <a:lnTo>
                    <a:pt x="0" y="113850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0" y="-85725"/>
              <a:ext cx="5950452" cy="122423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263"/>
                </a:lnSpc>
              </a:pPr>
              <a:r>
                <a:rPr lang="en-US" sz="3349" u="sng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Поширення Шаурми</a:t>
              </a:r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9483924" y="5080099"/>
            <a:ext cx="7865715" cy="2866124"/>
            <a:chOff x="0" y="0"/>
            <a:chExt cx="10487620" cy="3821498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0487620" cy="3821499"/>
            </a:xfrm>
            <a:custGeom>
              <a:avLst/>
              <a:gdLst/>
              <a:ahLst/>
              <a:cxnLst/>
              <a:rect l="l" t="t" r="r" b="b"/>
              <a:pathLst>
                <a:path w="10487620" h="3821499">
                  <a:moveTo>
                    <a:pt x="0" y="0"/>
                  </a:moveTo>
                  <a:lnTo>
                    <a:pt x="10487620" y="0"/>
                  </a:lnTo>
                  <a:lnTo>
                    <a:pt x="10487620" y="3821499"/>
                  </a:lnTo>
                  <a:lnTo>
                    <a:pt x="0" y="382149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0" y="-161925"/>
              <a:ext cx="10487620" cy="3983423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327"/>
                </a:lnSpc>
              </a:pPr>
              <a:r>
                <a:rPr lang="en-US" sz="2724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У середині XX століття, шаурма поширилася на Близький Схід, де набула нових назв і варіацій. Згодом, завдяки турецьким та арабським іммігрантам, вона завоювала серця поціновувачів швидкої їжі в Європі та США.</a:t>
              </a:r>
            </a:p>
          </p:txBody>
        </p:sp>
      </p:grpSp>
      <p:sp>
        <p:nvSpPr>
          <p:cNvPr id="21" name="Freeform 21"/>
          <p:cNvSpPr/>
          <p:nvPr/>
        </p:nvSpPr>
        <p:spPr>
          <a:xfrm>
            <a:off x="12978581" y="10576"/>
            <a:ext cx="5309419" cy="4114800"/>
          </a:xfrm>
          <a:custGeom>
            <a:avLst/>
            <a:gdLst/>
            <a:ahLst/>
            <a:cxnLst/>
            <a:rect l="l" t="t" r="r" b="b"/>
            <a:pathLst>
              <a:path w="5309419" h="4114800">
                <a:moveTo>
                  <a:pt x="0" y="0"/>
                </a:moveTo>
                <a:lnTo>
                  <a:pt x="5309419" y="0"/>
                </a:lnTo>
                <a:lnTo>
                  <a:pt x="530941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ransition>
    <p:circl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7EEF9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AFA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947886" y="1487029"/>
            <a:ext cx="15852730" cy="1687472"/>
            <a:chOff x="0" y="0"/>
            <a:chExt cx="21136973" cy="2249963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1136973" cy="2249963"/>
            </a:xfrm>
            <a:custGeom>
              <a:avLst/>
              <a:gdLst/>
              <a:ahLst/>
              <a:cxnLst/>
              <a:rect l="l" t="t" r="r" b="b"/>
              <a:pathLst>
                <a:path w="21136973" h="2249963">
                  <a:moveTo>
                    <a:pt x="0" y="0"/>
                  </a:moveTo>
                  <a:lnTo>
                    <a:pt x="21136973" y="0"/>
                  </a:lnTo>
                  <a:lnTo>
                    <a:pt x="21136973" y="2249963"/>
                  </a:lnTo>
                  <a:lnTo>
                    <a:pt x="0" y="224996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161925"/>
              <a:ext cx="21136973" cy="241188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8258"/>
                </a:lnSpc>
              </a:pPr>
              <a:r>
                <a:rPr lang="en-US" sz="6562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Шаурма по Світу: Різноманіття Традицій</a:t>
              </a:r>
            </a:p>
          </p:txBody>
        </p:sp>
      </p:grpSp>
      <p:sp>
        <p:nvSpPr>
          <p:cNvPr id="9" name="Freeform 9" descr="preencoded.png"/>
          <p:cNvSpPr/>
          <p:nvPr/>
        </p:nvSpPr>
        <p:spPr>
          <a:xfrm>
            <a:off x="947886" y="3555532"/>
            <a:ext cx="694121" cy="694121"/>
          </a:xfrm>
          <a:custGeom>
            <a:avLst/>
            <a:gdLst/>
            <a:ahLst/>
            <a:cxnLst/>
            <a:rect l="l" t="t" r="r" b="b"/>
            <a:pathLst>
              <a:path w="694121" h="694121">
                <a:moveTo>
                  <a:pt x="0" y="0"/>
                </a:moveTo>
                <a:lnTo>
                  <a:pt x="694122" y="0"/>
                </a:lnTo>
                <a:lnTo>
                  <a:pt x="694122" y="694121"/>
                </a:lnTo>
                <a:lnTo>
                  <a:pt x="0" y="69412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10" name="Group 10"/>
          <p:cNvGrpSpPr/>
          <p:nvPr/>
        </p:nvGrpSpPr>
        <p:grpSpPr>
          <a:xfrm>
            <a:off x="947886" y="4586734"/>
            <a:ext cx="3793331" cy="1281008"/>
            <a:chOff x="0" y="0"/>
            <a:chExt cx="5057775" cy="1708011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5057775" cy="1708011"/>
            </a:xfrm>
            <a:custGeom>
              <a:avLst/>
              <a:gdLst/>
              <a:ahLst/>
              <a:cxnLst/>
              <a:rect l="l" t="t" r="r" b="b"/>
              <a:pathLst>
                <a:path w="5057775" h="1708011">
                  <a:moveTo>
                    <a:pt x="0" y="0"/>
                  </a:moveTo>
                  <a:lnTo>
                    <a:pt x="5057775" y="0"/>
                  </a:lnTo>
                  <a:lnTo>
                    <a:pt x="5057775" y="1708011"/>
                  </a:lnTo>
                  <a:lnTo>
                    <a:pt x="0" y="170801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0" y="-161925"/>
              <a:ext cx="5057775" cy="18699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486"/>
                </a:lnSpc>
              </a:pPr>
              <a:r>
                <a:rPr lang="en-US" sz="2824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Туреччина </a:t>
              </a:r>
              <a:r>
                <a:rPr lang="en-US" sz="2824">
                  <a:solidFill>
                    <a:srgbClr val="000000"/>
                  </a:solidFill>
                  <a:latin typeface="Champion"/>
                  <a:ea typeface="Champion"/>
                  <a:cs typeface="Champion"/>
                  <a:sym typeface="Champion"/>
                </a:rPr>
                <a:t>🇹🇷</a:t>
              </a:r>
              <a:r>
                <a:rPr lang="en-US" sz="2824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– Döner kebab (донер-кебаб)</a:t>
              </a:r>
            </a:p>
          </p:txBody>
        </p:sp>
      </p:grpSp>
      <p:sp>
        <p:nvSpPr>
          <p:cNvPr id="13" name="Freeform 13" descr="preencoded.png"/>
          <p:cNvSpPr/>
          <p:nvPr/>
        </p:nvSpPr>
        <p:spPr>
          <a:xfrm>
            <a:off x="5253457" y="3555532"/>
            <a:ext cx="694121" cy="694121"/>
          </a:xfrm>
          <a:custGeom>
            <a:avLst/>
            <a:gdLst/>
            <a:ahLst/>
            <a:cxnLst/>
            <a:rect l="l" t="t" r="r" b="b"/>
            <a:pathLst>
              <a:path w="694121" h="694121">
                <a:moveTo>
                  <a:pt x="0" y="0"/>
                </a:moveTo>
                <a:lnTo>
                  <a:pt x="694121" y="0"/>
                </a:lnTo>
                <a:lnTo>
                  <a:pt x="694121" y="694121"/>
                </a:lnTo>
                <a:lnTo>
                  <a:pt x="0" y="69412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14" name="Group 14"/>
          <p:cNvGrpSpPr/>
          <p:nvPr/>
        </p:nvGrpSpPr>
        <p:grpSpPr>
          <a:xfrm>
            <a:off x="5147370" y="4586734"/>
            <a:ext cx="3793480" cy="719033"/>
            <a:chOff x="0" y="0"/>
            <a:chExt cx="5057973" cy="958711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5057973" cy="958711"/>
            </a:xfrm>
            <a:custGeom>
              <a:avLst/>
              <a:gdLst/>
              <a:ahLst/>
              <a:cxnLst/>
              <a:rect l="l" t="t" r="r" b="b"/>
              <a:pathLst>
                <a:path w="5057973" h="958711">
                  <a:moveTo>
                    <a:pt x="0" y="0"/>
                  </a:moveTo>
                  <a:lnTo>
                    <a:pt x="5057973" y="0"/>
                  </a:lnTo>
                  <a:lnTo>
                    <a:pt x="5057973" y="958711"/>
                  </a:lnTo>
                  <a:lnTo>
                    <a:pt x="0" y="95871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161925"/>
              <a:ext cx="5057973" cy="11206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486"/>
                </a:lnSpc>
              </a:pPr>
              <a:r>
                <a:rPr lang="en-US" sz="2824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Греція </a:t>
              </a:r>
              <a:r>
                <a:rPr lang="en-US" sz="2824">
                  <a:solidFill>
                    <a:srgbClr val="000000"/>
                  </a:solidFill>
                  <a:latin typeface="Champion"/>
                  <a:ea typeface="Champion"/>
                  <a:cs typeface="Champion"/>
                  <a:sym typeface="Champion"/>
                </a:rPr>
                <a:t>🇬🇷</a:t>
              </a:r>
              <a:r>
                <a:rPr lang="en-US" sz="2824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– Gyros (гірос)</a:t>
              </a:r>
            </a:p>
          </p:txBody>
        </p:sp>
      </p:grpSp>
      <p:sp>
        <p:nvSpPr>
          <p:cNvPr id="17" name="Freeform 17" descr="preencoded.png"/>
          <p:cNvSpPr/>
          <p:nvPr/>
        </p:nvSpPr>
        <p:spPr>
          <a:xfrm>
            <a:off x="9559178" y="3555532"/>
            <a:ext cx="694121" cy="694121"/>
          </a:xfrm>
          <a:custGeom>
            <a:avLst/>
            <a:gdLst/>
            <a:ahLst/>
            <a:cxnLst/>
            <a:rect l="l" t="t" r="r" b="b"/>
            <a:pathLst>
              <a:path w="694121" h="694121">
                <a:moveTo>
                  <a:pt x="0" y="0"/>
                </a:moveTo>
                <a:lnTo>
                  <a:pt x="694122" y="0"/>
                </a:lnTo>
                <a:lnTo>
                  <a:pt x="694122" y="694121"/>
                </a:lnTo>
                <a:lnTo>
                  <a:pt x="0" y="69412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grpSp>
        <p:nvGrpSpPr>
          <p:cNvPr id="18" name="Group 18"/>
          <p:cNvGrpSpPr/>
          <p:nvPr/>
        </p:nvGrpSpPr>
        <p:grpSpPr>
          <a:xfrm>
            <a:off x="9347001" y="4586734"/>
            <a:ext cx="3793480" cy="1842983"/>
            <a:chOff x="0" y="0"/>
            <a:chExt cx="5057973" cy="2457311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5057973" cy="2457311"/>
            </a:xfrm>
            <a:custGeom>
              <a:avLst/>
              <a:gdLst/>
              <a:ahLst/>
              <a:cxnLst/>
              <a:rect l="l" t="t" r="r" b="b"/>
              <a:pathLst>
                <a:path w="5057973" h="2457311">
                  <a:moveTo>
                    <a:pt x="0" y="0"/>
                  </a:moveTo>
                  <a:lnTo>
                    <a:pt x="5057973" y="0"/>
                  </a:lnTo>
                  <a:lnTo>
                    <a:pt x="5057973" y="2457311"/>
                  </a:lnTo>
                  <a:lnTo>
                    <a:pt x="0" y="245731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0" y="-161925"/>
              <a:ext cx="5057973" cy="26192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486"/>
                </a:lnSpc>
              </a:pPr>
              <a:r>
                <a:rPr lang="en-US" sz="2824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Ізраїль, Ліван, Єгипет </a:t>
              </a:r>
              <a:r>
                <a:rPr lang="en-US" sz="2824">
                  <a:solidFill>
                    <a:srgbClr val="000000"/>
                  </a:solidFill>
                  <a:latin typeface="Champion"/>
                  <a:ea typeface="Champion"/>
                  <a:cs typeface="Champion"/>
                  <a:sym typeface="Champion"/>
                </a:rPr>
                <a:t>🇱🇧</a:t>
              </a:r>
              <a:r>
                <a:rPr lang="en-US" sz="2824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</a:t>
              </a:r>
              <a:r>
                <a:rPr lang="en-US" sz="2824">
                  <a:solidFill>
                    <a:srgbClr val="000000"/>
                  </a:solidFill>
                  <a:latin typeface="Champion"/>
                  <a:ea typeface="Champion"/>
                  <a:cs typeface="Champion"/>
                  <a:sym typeface="Champion"/>
                </a:rPr>
                <a:t>🇮🇱</a:t>
              </a:r>
              <a:r>
                <a:rPr lang="en-US" sz="2824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</a:t>
              </a:r>
              <a:r>
                <a:rPr lang="en-US" sz="2824">
                  <a:solidFill>
                    <a:srgbClr val="000000"/>
                  </a:solidFill>
                  <a:latin typeface="Champion"/>
                  <a:ea typeface="Champion"/>
                  <a:cs typeface="Champion"/>
                  <a:sym typeface="Champion"/>
                </a:rPr>
                <a:t>🇪🇬</a:t>
              </a:r>
              <a:r>
                <a:rPr lang="en-US" sz="2824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– Shawarma (шаурма)</a:t>
              </a:r>
            </a:p>
          </p:txBody>
        </p:sp>
      </p:grpSp>
      <p:sp>
        <p:nvSpPr>
          <p:cNvPr id="21" name="Freeform 21" descr="preencoded.png"/>
          <p:cNvSpPr/>
          <p:nvPr/>
        </p:nvSpPr>
        <p:spPr>
          <a:xfrm>
            <a:off x="13864901" y="3555532"/>
            <a:ext cx="694121" cy="694121"/>
          </a:xfrm>
          <a:custGeom>
            <a:avLst/>
            <a:gdLst/>
            <a:ahLst/>
            <a:cxnLst/>
            <a:rect l="l" t="t" r="r" b="b"/>
            <a:pathLst>
              <a:path w="694121" h="694121">
                <a:moveTo>
                  <a:pt x="0" y="0"/>
                </a:moveTo>
                <a:lnTo>
                  <a:pt x="694122" y="0"/>
                </a:lnTo>
                <a:lnTo>
                  <a:pt x="694122" y="694121"/>
                </a:lnTo>
                <a:lnTo>
                  <a:pt x="0" y="69412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grpSp>
        <p:nvGrpSpPr>
          <p:cNvPr id="22" name="Group 22"/>
          <p:cNvGrpSpPr/>
          <p:nvPr/>
        </p:nvGrpSpPr>
        <p:grpSpPr>
          <a:xfrm>
            <a:off x="13546634" y="4586734"/>
            <a:ext cx="3793480" cy="1842983"/>
            <a:chOff x="0" y="0"/>
            <a:chExt cx="5057973" cy="2457311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5057973" cy="2457311"/>
            </a:xfrm>
            <a:custGeom>
              <a:avLst/>
              <a:gdLst/>
              <a:ahLst/>
              <a:cxnLst/>
              <a:rect l="l" t="t" r="r" b="b"/>
              <a:pathLst>
                <a:path w="5057973" h="2457311">
                  <a:moveTo>
                    <a:pt x="0" y="0"/>
                  </a:moveTo>
                  <a:lnTo>
                    <a:pt x="5057973" y="0"/>
                  </a:lnTo>
                  <a:lnTo>
                    <a:pt x="5057973" y="2457311"/>
                  </a:lnTo>
                  <a:lnTo>
                    <a:pt x="0" y="245731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4" name="TextBox 24"/>
            <p:cNvSpPr txBox="1"/>
            <p:nvPr/>
          </p:nvSpPr>
          <p:spPr>
            <a:xfrm>
              <a:off x="0" y="-161925"/>
              <a:ext cx="5057973" cy="26192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486"/>
                </a:lnSpc>
              </a:pPr>
              <a:r>
                <a:rPr lang="en-US" sz="2824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Мексика </a:t>
              </a:r>
              <a:r>
                <a:rPr lang="en-US" sz="2824">
                  <a:solidFill>
                    <a:srgbClr val="000000"/>
                  </a:solidFill>
                  <a:latin typeface="Champion"/>
                  <a:ea typeface="Champion"/>
                  <a:cs typeface="Champion"/>
                  <a:sym typeface="Champion"/>
                </a:rPr>
                <a:t>🇲🇽</a:t>
              </a:r>
              <a:r>
                <a:rPr lang="en-US" sz="2824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– Tacos al pastor (тако аль пастор)</a:t>
              </a:r>
            </a:p>
          </p:txBody>
        </p:sp>
      </p:grpSp>
      <p:sp>
        <p:nvSpPr>
          <p:cNvPr id="25" name="Freeform 25" descr="preencoded.png"/>
          <p:cNvSpPr/>
          <p:nvPr/>
        </p:nvSpPr>
        <p:spPr>
          <a:xfrm>
            <a:off x="947886" y="6248859"/>
            <a:ext cx="694121" cy="694121"/>
          </a:xfrm>
          <a:custGeom>
            <a:avLst/>
            <a:gdLst/>
            <a:ahLst/>
            <a:cxnLst/>
            <a:rect l="l" t="t" r="r" b="b"/>
            <a:pathLst>
              <a:path w="694121" h="694121">
                <a:moveTo>
                  <a:pt x="0" y="0"/>
                </a:moveTo>
                <a:lnTo>
                  <a:pt x="694122" y="0"/>
                </a:lnTo>
                <a:lnTo>
                  <a:pt x="694122" y="694121"/>
                </a:lnTo>
                <a:lnTo>
                  <a:pt x="0" y="69412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grpSp>
        <p:nvGrpSpPr>
          <p:cNvPr id="26" name="Group 26"/>
          <p:cNvGrpSpPr/>
          <p:nvPr/>
        </p:nvGrpSpPr>
        <p:grpSpPr>
          <a:xfrm>
            <a:off x="947886" y="7213699"/>
            <a:ext cx="3793331" cy="1281008"/>
            <a:chOff x="0" y="0"/>
            <a:chExt cx="5057775" cy="1708011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5057775" cy="1708011"/>
            </a:xfrm>
            <a:custGeom>
              <a:avLst/>
              <a:gdLst/>
              <a:ahLst/>
              <a:cxnLst/>
              <a:rect l="l" t="t" r="r" b="b"/>
              <a:pathLst>
                <a:path w="5057775" h="1708011">
                  <a:moveTo>
                    <a:pt x="0" y="0"/>
                  </a:moveTo>
                  <a:lnTo>
                    <a:pt x="5057775" y="0"/>
                  </a:lnTo>
                  <a:lnTo>
                    <a:pt x="5057775" y="1708011"/>
                  </a:lnTo>
                  <a:lnTo>
                    <a:pt x="0" y="170801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8" name="TextBox 28"/>
            <p:cNvSpPr txBox="1"/>
            <p:nvPr/>
          </p:nvSpPr>
          <p:spPr>
            <a:xfrm>
              <a:off x="0" y="-161925"/>
              <a:ext cx="5057775" cy="18699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486"/>
                </a:lnSpc>
              </a:pPr>
              <a:r>
                <a:rPr lang="en-US" sz="2824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США, Канада </a:t>
              </a:r>
              <a:r>
                <a:rPr lang="en-US" sz="2824">
                  <a:solidFill>
                    <a:srgbClr val="000000"/>
                  </a:solidFill>
                  <a:latin typeface="Champion"/>
                  <a:ea typeface="Champion"/>
                  <a:cs typeface="Champion"/>
                  <a:sym typeface="Champion"/>
                </a:rPr>
                <a:t>🇺🇸</a:t>
              </a:r>
              <a:r>
                <a:rPr lang="en-US" sz="2824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</a:t>
              </a:r>
              <a:r>
                <a:rPr lang="en-US" sz="2824">
                  <a:solidFill>
                    <a:srgbClr val="000000"/>
                  </a:solidFill>
                  <a:latin typeface="Champion"/>
                  <a:ea typeface="Champion"/>
                  <a:cs typeface="Champion"/>
                  <a:sym typeface="Champion"/>
                </a:rPr>
                <a:t>🇨🇦</a:t>
              </a:r>
              <a:r>
                <a:rPr lang="en-US" sz="2824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– Shawarma, Kebab Wrap</a:t>
              </a:r>
            </a:p>
          </p:txBody>
        </p:sp>
      </p:grpSp>
      <p:sp>
        <p:nvSpPr>
          <p:cNvPr id="29" name="Freeform 29" descr="preencoded.png"/>
          <p:cNvSpPr/>
          <p:nvPr/>
        </p:nvSpPr>
        <p:spPr>
          <a:xfrm>
            <a:off x="5253457" y="6248859"/>
            <a:ext cx="694121" cy="694121"/>
          </a:xfrm>
          <a:custGeom>
            <a:avLst/>
            <a:gdLst/>
            <a:ahLst/>
            <a:cxnLst/>
            <a:rect l="l" t="t" r="r" b="b"/>
            <a:pathLst>
              <a:path w="694121" h="694121">
                <a:moveTo>
                  <a:pt x="0" y="0"/>
                </a:moveTo>
                <a:lnTo>
                  <a:pt x="694121" y="0"/>
                </a:lnTo>
                <a:lnTo>
                  <a:pt x="694121" y="694121"/>
                </a:lnTo>
                <a:lnTo>
                  <a:pt x="0" y="694121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grpSp>
        <p:nvGrpSpPr>
          <p:cNvPr id="30" name="Group 30"/>
          <p:cNvGrpSpPr/>
          <p:nvPr/>
        </p:nvGrpSpPr>
        <p:grpSpPr>
          <a:xfrm>
            <a:off x="5147370" y="7213699"/>
            <a:ext cx="3793480" cy="1281008"/>
            <a:chOff x="0" y="0"/>
            <a:chExt cx="5057973" cy="1708011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5057973" cy="1708011"/>
            </a:xfrm>
            <a:custGeom>
              <a:avLst/>
              <a:gdLst/>
              <a:ahLst/>
              <a:cxnLst/>
              <a:rect l="l" t="t" r="r" b="b"/>
              <a:pathLst>
                <a:path w="5057973" h="1708011">
                  <a:moveTo>
                    <a:pt x="0" y="0"/>
                  </a:moveTo>
                  <a:lnTo>
                    <a:pt x="5057973" y="0"/>
                  </a:lnTo>
                  <a:lnTo>
                    <a:pt x="5057973" y="1708011"/>
                  </a:lnTo>
                  <a:lnTo>
                    <a:pt x="0" y="170801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2" name="TextBox 32"/>
            <p:cNvSpPr txBox="1"/>
            <p:nvPr/>
          </p:nvSpPr>
          <p:spPr>
            <a:xfrm>
              <a:off x="0" y="-161925"/>
              <a:ext cx="5057973" cy="18699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486"/>
                </a:lnSpc>
              </a:pPr>
              <a:r>
                <a:rPr lang="en-US" sz="2824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Франція, Німеччина </a:t>
              </a:r>
              <a:r>
                <a:rPr lang="en-US" sz="2824">
                  <a:solidFill>
                    <a:srgbClr val="000000"/>
                  </a:solidFill>
                  <a:latin typeface="Champion"/>
                  <a:ea typeface="Champion"/>
                  <a:cs typeface="Champion"/>
                  <a:sym typeface="Champion"/>
                </a:rPr>
                <a:t>🇫🇷</a:t>
              </a:r>
              <a:r>
                <a:rPr lang="en-US" sz="2824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</a:t>
              </a:r>
              <a:r>
                <a:rPr lang="en-US" sz="2824">
                  <a:solidFill>
                    <a:srgbClr val="000000"/>
                  </a:solidFill>
                  <a:latin typeface="Champion"/>
                  <a:ea typeface="Champion"/>
                  <a:cs typeface="Champion"/>
                  <a:sym typeface="Champion"/>
                </a:rPr>
                <a:t>🇩🇪</a:t>
              </a:r>
              <a:r>
                <a:rPr lang="en-US" sz="2824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– Döner</a:t>
              </a:r>
            </a:p>
          </p:txBody>
        </p:sp>
      </p:grpSp>
      <p:sp>
        <p:nvSpPr>
          <p:cNvPr id="33" name="Freeform 33"/>
          <p:cNvSpPr/>
          <p:nvPr/>
        </p:nvSpPr>
        <p:spPr>
          <a:xfrm rot="-6131832">
            <a:off x="12126806" y="5213108"/>
            <a:ext cx="2792305" cy="6086768"/>
          </a:xfrm>
          <a:custGeom>
            <a:avLst/>
            <a:gdLst/>
            <a:ahLst/>
            <a:cxnLst/>
            <a:rect l="l" t="t" r="r" b="b"/>
            <a:pathLst>
              <a:path w="2792305" h="6086768">
                <a:moveTo>
                  <a:pt x="0" y="0"/>
                </a:moveTo>
                <a:lnTo>
                  <a:pt x="2792304" y="0"/>
                </a:lnTo>
                <a:lnTo>
                  <a:pt x="2792304" y="6086768"/>
                </a:lnTo>
                <a:lnTo>
                  <a:pt x="0" y="608676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ransition>
    <p:circl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7EEF9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AFA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958156" y="1143360"/>
            <a:ext cx="14698818" cy="1610603"/>
            <a:chOff x="0" y="0"/>
            <a:chExt cx="19598423" cy="2147471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9598424" cy="2147471"/>
            </a:xfrm>
            <a:custGeom>
              <a:avLst/>
              <a:gdLst/>
              <a:ahLst/>
              <a:cxnLst/>
              <a:rect l="l" t="t" r="r" b="b"/>
              <a:pathLst>
                <a:path w="19598424" h="2147471">
                  <a:moveTo>
                    <a:pt x="0" y="0"/>
                  </a:moveTo>
                  <a:lnTo>
                    <a:pt x="19598424" y="0"/>
                  </a:lnTo>
                  <a:lnTo>
                    <a:pt x="19598424" y="2147471"/>
                  </a:lnTo>
                  <a:lnTo>
                    <a:pt x="0" y="21474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152400"/>
              <a:ext cx="19598423" cy="229987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7880"/>
                </a:lnSpc>
              </a:pPr>
              <a:r>
                <a:rPr lang="en-US" sz="6262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Цікаві Факти про Шаурму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943124" y="3372445"/>
            <a:ext cx="618828" cy="618828"/>
            <a:chOff x="0" y="0"/>
            <a:chExt cx="825103" cy="825103"/>
          </a:xfrm>
        </p:grpSpPr>
        <p:sp>
          <p:nvSpPr>
            <p:cNvPr id="10" name="Freeform 10"/>
            <p:cNvSpPr/>
            <p:nvPr/>
          </p:nvSpPr>
          <p:spPr>
            <a:xfrm>
              <a:off x="6350" y="6350"/>
              <a:ext cx="812419" cy="812419"/>
            </a:xfrm>
            <a:custGeom>
              <a:avLst/>
              <a:gdLst/>
              <a:ahLst/>
              <a:cxnLst/>
              <a:rect l="l" t="t" r="r" b="b"/>
              <a:pathLst>
                <a:path w="812419" h="812419">
                  <a:moveTo>
                    <a:pt x="0" y="151638"/>
                  </a:moveTo>
                  <a:cubicBezTo>
                    <a:pt x="0" y="67945"/>
                    <a:pt x="67945" y="0"/>
                    <a:pt x="151638" y="0"/>
                  </a:cubicBezTo>
                  <a:lnTo>
                    <a:pt x="660781" y="0"/>
                  </a:lnTo>
                  <a:cubicBezTo>
                    <a:pt x="744601" y="0"/>
                    <a:pt x="812419" y="67945"/>
                    <a:pt x="812419" y="151638"/>
                  </a:cubicBezTo>
                  <a:lnTo>
                    <a:pt x="812419" y="660781"/>
                  </a:lnTo>
                  <a:cubicBezTo>
                    <a:pt x="812419" y="744601"/>
                    <a:pt x="744474" y="812419"/>
                    <a:pt x="660781" y="812419"/>
                  </a:cubicBezTo>
                  <a:lnTo>
                    <a:pt x="151638" y="812419"/>
                  </a:lnTo>
                  <a:cubicBezTo>
                    <a:pt x="67945" y="812419"/>
                    <a:pt x="0" y="744474"/>
                    <a:pt x="0" y="660781"/>
                  </a:cubicBezTo>
                  <a:close/>
                </a:path>
              </a:pathLst>
            </a:custGeom>
            <a:solidFill>
              <a:srgbClr val="D5DCF6"/>
            </a:solidFill>
          </p:spPr>
        </p:sp>
        <p:sp>
          <p:nvSpPr>
            <p:cNvPr id="11" name="Freeform 11"/>
            <p:cNvSpPr/>
            <p:nvPr/>
          </p:nvSpPr>
          <p:spPr>
            <a:xfrm>
              <a:off x="0" y="0"/>
              <a:ext cx="825119" cy="825119"/>
            </a:xfrm>
            <a:custGeom>
              <a:avLst/>
              <a:gdLst/>
              <a:ahLst/>
              <a:cxnLst/>
              <a:rect l="l" t="t" r="r" b="b"/>
              <a:pathLst>
                <a:path w="825119" h="825119">
                  <a:moveTo>
                    <a:pt x="0" y="157988"/>
                  </a:moveTo>
                  <a:cubicBezTo>
                    <a:pt x="0" y="70739"/>
                    <a:pt x="70739" y="0"/>
                    <a:pt x="157988" y="0"/>
                  </a:cubicBezTo>
                  <a:lnTo>
                    <a:pt x="667131" y="0"/>
                  </a:lnTo>
                  <a:lnTo>
                    <a:pt x="667131" y="6350"/>
                  </a:lnTo>
                  <a:lnTo>
                    <a:pt x="667131" y="0"/>
                  </a:lnTo>
                  <a:lnTo>
                    <a:pt x="667131" y="6350"/>
                  </a:lnTo>
                  <a:lnTo>
                    <a:pt x="667131" y="0"/>
                  </a:lnTo>
                  <a:cubicBezTo>
                    <a:pt x="754380" y="0"/>
                    <a:pt x="825119" y="70739"/>
                    <a:pt x="825119" y="157988"/>
                  </a:cubicBezTo>
                  <a:lnTo>
                    <a:pt x="825119" y="667131"/>
                  </a:lnTo>
                  <a:lnTo>
                    <a:pt x="818769" y="667131"/>
                  </a:lnTo>
                  <a:lnTo>
                    <a:pt x="825119" y="667131"/>
                  </a:lnTo>
                  <a:cubicBezTo>
                    <a:pt x="825119" y="754380"/>
                    <a:pt x="754380" y="825119"/>
                    <a:pt x="667131" y="825119"/>
                  </a:cubicBezTo>
                  <a:lnTo>
                    <a:pt x="667131" y="818769"/>
                  </a:lnTo>
                  <a:lnTo>
                    <a:pt x="667131" y="825119"/>
                  </a:lnTo>
                  <a:lnTo>
                    <a:pt x="157988" y="825119"/>
                  </a:lnTo>
                  <a:lnTo>
                    <a:pt x="157988" y="818769"/>
                  </a:lnTo>
                  <a:lnTo>
                    <a:pt x="157988" y="825119"/>
                  </a:lnTo>
                  <a:cubicBezTo>
                    <a:pt x="70739" y="825119"/>
                    <a:pt x="0" y="754380"/>
                    <a:pt x="0" y="667131"/>
                  </a:cubicBezTo>
                  <a:lnTo>
                    <a:pt x="0" y="157988"/>
                  </a:lnTo>
                  <a:lnTo>
                    <a:pt x="6350" y="157988"/>
                  </a:lnTo>
                  <a:lnTo>
                    <a:pt x="0" y="157988"/>
                  </a:lnTo>
                  <a:moveTo>
                    <a:pt x="12700" y="157988"/>
                  </a:moveTo>
                  <a:lnTo>
                    <a:pt x="12700" y="667131"/>
                  </a:lnTo>
                  <a:lnTo>
                    <a:pt x="6350" y="667131"/>
                  </a:lnTo>
                  <a:lnTo>
                    <a:pt x="12700" y="667131"/>
                  </a:lnTo>
                  <a:cubicBezTo>
                    <a:pt x="12700" y="747395"/>
                    <a:pt x="77724" y="812419"/>
                    <a:pt x="157988" y="812419"/>
                  </a:cubicBezTo>
                  <a:lnTo>
                    <a:pt x="667131" y="812419"/>
                  </a:lnTo>
                  <a:cubicBezTo>
                    <a:pt x="747395" y="812419"/>
                    <a:pt x="812419" y="747395"/>
                    <a:pt x="812419" y="667131"/>
                  </a:cubicBezTo>
                  <a:lnTo>
                    <a:pt x="812419" y="157988"/>
                  </a:lnTo>
                  <a:lnTo>
                    <a:pt x="818769" y="157988"/>
                  </a:lnTo>
                  <a:lnTo>
                    <a:pt x="812419" y="157988"/>
                  </a:lnTo>
                  <a:cubicBezTo>
                    <a:pt x="812419" y="77724"/>
                    <a:pt x="747395" y="12700"/>
                    <a:pt x="667131" y="12700"/>
                  </a:cubicBezTo>
                  <a:lnTo>
                    <a:pt x="157988" y="12700"/>
                  </a:lnTo>
                  <a:lnTo>
                    <a:pt x="157988" y="6350"/>
                  </a:lnTo>
                  <a:lnTo>
                    <a:pt x="157988" y="12700"/>
                  </a:lnTo>
                  <a:cubicBezTo>
                    <a:pt x="77724" y="12700"/>
                    <a:pt x="12700" y="77724"/>
                    <a:pt x="12700" y="157988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grpSp>
        <p:nvGrpSpPr>
          <p:cNvPr id="12" name="Group 12"/>
          <p:cNvGrpSpPr/>
          <p:nvPr/>
        </p:nvGrpSpPr>
        <p:grpSpPr>
          <a:xfrm>
            <a:off x="1152859" y="3434015"/>
            <a:ext cx="168027" cy="850725"/>
            <a:chOff x="0" y="0"/>
            <a:chExt cx="224037" cy="11343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24037" cy="1134301"/>
            </a:xfrm>
            <a:custGeom>
              <a:avLst/>
              <a:gdLst/>
              <a:ahLst/>
              <a:cxnLst/>
              <a:rect l="l" t="t" r="r" b="b"/>
              <a:pathLst>
                <a:path w="224037" h="1134301">
                  <a:moveTo>
                    <a:pt x="0" y="0"/>
                  </a:moveTo>
                  <a:lnTo>
                    <a:pt x="224037" y="0"/>
                  </a:lnTo>
                  <a:lnTo>
                    <a:pt x="224037" y="1134301"/>
                  </a:lnTo>
                  <a:lnTo>
                    <a:pt x="0" y="113430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9525"/>
              <a:ext cx="224037" cy="114382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312"/>
                </a:lnSpc>
              </a:pPr>
              <a:r>
                <a:rPr lang="en-US" sz="3312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1</a:t>
              </a: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1781474" y="3329667"/>
            <a:ext cx="3563391" cy="777555"/>
            <a:chOff x="0" y="0"/>
            <a:chExt cx="4751188" cy="103674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4751188" cy="1036740"/>
            </a:xfrm>
            <a:custGeom>
              <a:avLst/>
              <a:gdLst/>
              <a:ahLst/>
              <a:cxnLst/>
              <a:rect l="l" t="t" r="r" b="b"/>
              <a:pathLst>
                <a:path w="4751188" h="1036740">
                  <a:moveTo>
                    <a:pt x="0" y="0"/>
                  </a:moveTo>
                  <a:lnTo>
                    <a:pt x="4751188" y="0"/>
                  </a:lnTo>
                  <a:lnTo>
                    <a:pt x="4751188" y="1036740"/>
                  </a:lnTo>
                  <a:lnTo>
                    <a:pt x="0" y="103674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0" y="-76200"/>
              <a:ext cx="4751188" cy="111294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881"/>
                </a:lnSpc>
              </a:pPr>
              <a:r>
                <a:rPr lang="en-US" sz="3049" u="sng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Рекордна Шаурма</a:t>
              </a:r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1827907" y="4194423"/>
            <a:ext cx="4403526" cy="1529436"/>
            <a:chOff x="0" y="0"/>
            <a:chExt cx="5871368" cy="2039248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5871368" cy="2039248"/>
            </a:xfrm>
            <a:custGeom>
              <a:avLst/>
              <a:gdLst/>
              <a:ahLst/>
              <a:cxnLst/>
              <a:rect l="l" t="t" r="r" b="b"/>
              <a:pathLst>
                <a:path w="5871368" h="2039248">
                  <a:moveTo>
                    <a:pt x="0" y="0"/>
                  </a:moveTo>
                  <a:lnTo>
                    <a:pt x="5871368" y="0"/>
                  </a:lnTo>
                  <a:lnTo>
                    <a:pt x="5871368" y="2039248"/>
                  </a:lnTo>
                  <a:lnTo>
                    <a:pt x="0" y="203924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0" y="-133350"/>
              <a:ext cx="5871368" cy="217259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692"/>
                </a:lnSpc>
              </a:pPr>
              <a:r>
                <a:rPr lang="en-US" sz="2325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У 2017 році в Ізраїлі приготували рекордну шаурму завдовжки 2,5 метра та вагою понад 200 кг.!</a:t>
              </a:r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6497390" y="3372445"/>
            <a:ext cx="618828" cy="618828"/>
            <a:chOff x="0" y="0"/>
            <a:chExt cx="825103" cy="825103"/>
          </a:xfrm>
        </p:grpSpPr>
        <p:sp>
          <p:nvSpPr>
            <p:cNvPr id="22" name="Freeform 22"/>
            <p:cNvSpPr/>
            <p:nvPr/>
          </p:nvSpPr>
          <p:spPr>
            <a:xfrm>
              <a:off x="6350" y="6350"/>
              <a:ext cx="812419" cy="812419"/>
            </a:xfrm>
            <a:custGeom>
              <a:avLst/>
              <a:gdLst/>
              <a:ahLst/>
              <a:cxnLst/>
              <a:rect l="l" t="t" r="r" b="b"/>
              <a:pathLst>
                <a:path w="812419" h="812419">
                  <a:moveTo>
                    <a:pt x="0" y="151638"/>
                  </a:moveTo>
                  <a:cubicBezTo>
                    <a:pt x="0" y="67945"/>
                    <a:pt x="67945" y="0"/>
                    <a:pt x="151638" y="0"/>
                  </a:cubicBezTo>
                  <a:lnTo>
                    <a:pt x="660781" y="0"/>
                  </a:lnTo>
                  <a:cubicBezTo>
                    <a:pt x="744601" y="0"/>
                    <a:pt x="812419" y="67945"/>
                    <a:pt x="812419" y="151638"/>
                  </a:cubicBezTo>
                  <a:lnTo>
                    <a:pt x="812419" y="660781"/>
                  </a:lnTo>
                  <a:cubicBezTo>
                    <a:pt x="812419" y="744601"/>
                    <a:pt x="744474" y="812419"/>
                    <a:pt x="660781" y="812419"/>
                  </a:cubicBezTo>
                  <a:lnTo>
                    <a:pt x="151638" y="812419"/>
                  </a:lnTo>
                  <a:cubicBezTo>
                    <a:pt x="67945" y="812419"/>
                    <a:pt x="0" y="744474"/>
                    <a:pt x="0" y="660781"/>
                  </a:cubicBezTo>
                  <a:close/>
                </a:path>
              </a:pathLst>
            </a:custGeom>
            <a:solidFill>
              <a:srgbClr val="D5DCF6"/>
            </a:solidFill>
          </p:spPr>
        </p:sp>
        <p:sp>
          <p:nvSpPr>
            <p:cNvPr id="23" name="Freeform 23"/>
            <p:cNvSpPr/>
            <p:nvPr/>
          </p:nvSpPr>
          <p:spPr>
            <a:xfrm>
              <a:off x="0" y="0"/>
              <a:ext cx="825119" cy="825119"/>
            </a:xfrm>
            <a:custGeom>
              <a:avLst/>
              <a:gdLst/>
              <a:ahLst/>
              <a:cxnLst/>
              <a:rect l="l" t="t" r="r" b="b"/>
              <a:pathLst>
                <a:path w="825119" h="825119">
                  <a:moveTo>
                    <a:pt x="0" y="157988"/>
                  </a:moveTo>
                  <a:cubicBezTo>
                    <a:pt x="0" y="70739"/>
                    <a:pt x="70739" y="0"/>
                    <a:pt x="157988" y="0"/>
                  </a:cubicBezTo>
                  <a:lnTo>
                    <a:pt x="667131" y="0"/>
                  </a:lnTo>
                  <a:lnTo>
                    <a:pt x="667131" y="6350"/>
                  </a:lnTo>
                  <a:lnTo>
                    <a:pt x="667131" y="0"/>
                  </a:lnTo>
                  <a:lnTo>
                    <a:pt x="667131" y="6350"/>
                  </a:lnTo>
                  <a:lnTo>
                    <a:pt x="667131" y="0"/>
                  </a:lnTo>
                  <a:cubicBezTo>
                    <a:pt x="754380" y="0"/>
                    <a:pt x="825119" y="70739"/>
                    <a:pt x="825119" y="157988"/>
                  </a:cubicBezTo>
                  <a:lnTo>
                    <a:pt x="825119" y="667131"/>
                  </a:lnTo>
                  <a:lnTo>
                    <a:pt x="818769" y="667131"/>
                  </a:lnTo>
                  <a:lnTo>
                    <a:pt x="825119" y="667131"/>
                  </a:lnTo>
                  <a:cubicBezTo>
                    <a:pt x="825119" y="754380"/>
                    <a:pt x="754380" y="825119"/>
                    <a:pt x="667131" y="825119"/>
                  </a:cubicBezTo>
                  <a:lnTo>
                    <a:pt x="667131" y="818769"/>
                  </a:lnTo>
                  <a:lnTo>
                    <a:pt x="667131" y="825119"/>
                  </a:lnTo>
                  <a:lnTo>
                    <a:pt x="157988" y="825119"/>
                  </a:lnTo>
                  <a:lnTo>
                    <a:pt x="157988" y="818769"/>
                  </a:lnTo>
                  <a:lnTo>
                    <a:pt x="157988" y="825119"/>
                  </a:lnTo>
                  <a:cubicBezTo>
                    <a:pt x="70739" y="825119"/>
                    <a:pt x="0" y="754380"/>
                    <a:pt x="0" y="667131"/>
                  </a:cubicBezTo>
                  <a:lnTo>
                    <a:pt x="0" y="157988"/>
                  </a:lnTo>
                  <a:lnTo>
                    <a:pt x="6350" y="157988"/>
                  </a:lnTo>
                  <a:lnTo>
                    <a:pt x="0" y="157988"/>
                  </a:lnTo>
                  <a:moveTo>
                    <a:pt x="12700" y="157988"/>
                  </a:moveTo>
                  <a:lnTo>
                    <a:pt x="12700" y="667131"/>
                  </a:lnTo>
                  <a:lnTo>
                    <a:pt x="6350" y="667131"/>
                  </a:lnTo>
                  <a:lnTo>
                    <a:pt x="12700" y="667131"/>
                  </a:lnTo>
                  <a:cubicBezTo>
                    <a:pt x="12700" y="747395"/>
                    <a:pt x="77724" y="812419"/>
                    <a:pt x="157988" y="812419"/>
                  </a:cubicBezTo>
                  <a:lnTo>
                    <a:pt x="667131" y="812419"/>
                  </a:lnTo>
                  <a:cubicBezTo>
                    <a:pt x="747395" y="812419"/>
                    <a:pt x="812419" y="747395"/>
                    <a:pt x="812419" y="667131"/>
                  </a:cubicBezTo>
                  <a:lnTo>
                    <a:pt x="812419" y="157988"/>
                  </a:lnTo>
                  <a:lnTo>
                    <a:pt x="818769" y="157988"/>
                  </a:lnTo>
                  <a:lnTo>
                    <a:pt x="812419" y="157988"/>
                  </a:lnTo>
                  <a:cubicBezTo>
                    <a:pt x="812419" y="77724"/>
                    <a:pt x="747395" y="12700"/>
                    <a:pt x="667131" y="12700"/>
                  </a:cubicBezTo>
                  <a:lnTo>
                    <a:pt x="157988" y="12700"/>
                  </a:lnTo>
                  <a:lnTo>
                    <a:pt x="157988" y="6350"/>
                  </a:lnTo>
                  <a:lnTo>
                    <a:pt x="157988" y="12700"/>
                  </a:lnTo>
                  <a:cubicBezTo>
                    <a:pt x="77724" y="12700"/>
                    <a:pt x="12700" y="77724"/>
                    <a:pt x="12700" y="157988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grpSp>
        <p:nvGrpSpPr>
          <p:cNvPr id="24" name="Group 24"/>
          <p:cNvGrpSpPr/>
          <p:nvPr/>
        </p:nvGrpSpPr>
        <p:grpSpPr>
          <a:xfrm>
            <a:off x="6698308" y="3426291"/>
            <a:ext cx="255240" cy="850725"/>
            <a:chOff x="0" y="0"/>
            <a:chExt cx="340320" cy="113430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340320" cy="1134301"/>
            </a:xfrm>
            <a:custGeom>
              <a:avLst/>
              <a:gdLst/>
              <a:ahLst/>
              <a:cxnLst/>
              <a:rect l="l" t="t" r="r" b="b"/>
              <a:pathLst>
                <a:path w="340320" h="1134301">
                  <a:moveTo>
                    <a:pt x="0" y="0"/>
                  </a:moveTo>
                  <a:lnTo>
                    <a:pt x="340320" y="0"/>
                  </a:lnTo>
                  <a:lnTo>
                    <a:pt x="340320" y="1134301"/>
                  </a:lnTo>
                  <a:lnTo>
                    <a:pt x="0" y="113430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0" y="-9525"/>
              <a:ext cx="340320" cy="114382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312"/>
                </a:lnSpc>
              </a:pPr>
              <a:r>
                <a:rPr lang="en-US" sz="3312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2</a:t>
              </a:r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7382918" y="3227713"/>
            <a:ext cx="4403526" cy="1263330"/>
            <a:chOff x="0" y="0"/>
            <a:chExt cx="5871368" cy="1684440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5871368" cy="1684440"/>
            </a:xfrm>
            <a:custGeom>
              <a:avLst/>
              <a:gdLst/>
              <a:ahLst/>
              <a:cxnLst/>
              <a:rect l="l" t="t" r="r" b="b"/>
              <a:pathLst>
                <a:path w="5871368" h="1684440">
                  <a:moveTo>
                    <a:pt x="0" y="0"/>
                  </a:moveTo>
                  <a:lnTo>
                    <a:pt x="5871368" y="0"/>
                  </a:lnTo>
                  <a:lnTo>
                    <a:pt x="5871368" y="1684440"/>
                  </a:lnTo>
                  <a:lnTo>
                    <a:pt x="0" y="168444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9" name="TextBox 29"/>
            <p:cNvSpPr txBox="1"/>
            <p:nvPr/>
          </p:nvSpPr>
          <p:spPr>
            <a:xfrm>
              <a:off x="0" y="-76200"/>
              <a:ext cx="5871368" cy="176064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881"/>
                </a:lnSpc>
              </a:pPr>
              <a:r>
                <a:rPr lang="en-US" sz="3049" u="sng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Улюблена Їжа Супергероїв</a:t>
              </a:r>
            </a:p>
          </p:txBody>
        </p:sp>
      </p:grpSp>
      <p:grpSp>
        <p:nvGrpSpPr>
          <p:cNvPr id="30" name="Group 30"/>
          <p:cNvGrpSpPr/>
          <p:nvPr/>
        </p:nvGrpSpPr>
        <p:grpSpPr>
          <a:xfrm>
            <a:off x="7382322" y="4640537"/>
            <a:ext cx="4403526" cy="2462886"/>
            <a:chOff x="0" y="0"/>
            <a:chExt cx="5871368" cy="3283848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5871368" cy="3283848"/>
            </a:xfrm>
            <a:custGeom>
              <a:avLst/>
              <a:gdLst/>
              <a:ahLst/>
              <a:cxnLst/>
              <a:rect l="l" t="t" r="r" b="b"/>
              <a:pathLst>
                <a:path w="5871368" h="3283848">
                  <a:moveTo>
                    <a:pt x="0" y="0"/>
                  </a:moveTo>
                  <a:lnTo>
                    <a:pt x="5871368" y="0"/>
                  </a:lnTo>
                  <a:lnTo>
                    <a:pt x="5871368" y="3283848"/>
                  </a:lnTo>
                  <a:lnTo>
                    <a:pt x="0" y="328384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2" name="TextBox 32"/>
            <p:cNvSpPr txBox="1"/>
            <p:nvPr/>
          </p:nvSpPr>
          <p:spPr>
            <a:xfrm>
              <a:off x="0" y="-133350"/>
              <a:ext cx="5871368" cy="341719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692"/>
                </a:lnSpc>
              </a:pPr>
              <a:r>
                <a:rPr lang="en-US" sz="2325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Після виходу фільму "Месники" (2012), шаурма стала ще популярнішою, завдяки сцені, де герої після битви йдуть у заклад із шаурмою.</a:t>
              </a:r>
            </a:p>
          </p:txBody>
        </p:sp>
      </p:grpSp>
      <p:grpSp>
        <p:nvGrpSpPr>
          <p:cNvPr id="33" name="Group 33"/>
          <p:cNvGrpSpPr/>
          <p:nvPr/>
        </p:nvGrpSpPr>
        <p:grpSpPr>
          <a:xfrm>
            <a:off x="12051655" y="3372445"/>
            <a:ext cx="618827" cy="618828"/>
            <a:chOff x="0" y="0"/>
            <a:chExt cx="825103" cy="825103"/>
          </a:xfrm>
        </p:grpSpPr>
        <p:sp>
          <p:nvSpPr>
            <p:cNvPr id="34" name="Freeform 34"/>
            <p:cNvSpPr/>
            <p:nvPr/>
          </p:nvSpPr>
          <p:spPr>
            <a:xfrm>
              <a:off x="6350" y="6350"/>
              <a:ext cx="812419" cy="812419"/>
            </a:xfrm>
            <a:custGeom>
              <a:avLst/>
              <a:gdLst/>
              <a:ahLst/>
              <a:cxnLst/>
              <a:rect l="l" t="t" r="r" b="b"/>
              <a:pathLst>
                <a:path w="812419" h="812419">
                  <a:moveTo>
                    <a:pt x="0" y="151638"/>
                  </a:moveTo>
                  <a:cubicBezTo>
                    <a:pt x="0" y="67945"/>
                    <a:pt x="67945" y="0"/>
                    <a:pt x="151638" y="0"/>
                  </a:cubicBezTo>
                  <a:lnTo>
                    <a:pt x="660781" y="0"/>
                  </a:lnTo>
                  <a:cubicBezTo>
                    <a:pt x="744601" y="0"/>
                    <a:pt x="812419" y="67945"/>
                    <a:pt x="812419" y="151638"/>
                  </a:cubicBezTo>
                  <a:lnTo>
                    <a:pt x="812419" y="660781"/>
                  </a:lnTo>
                  <a:cubicBezTo>
                    <a:pt x="812419" y="744601"/>
                    <a:pt x="744474" y="812419"/>
                    <a:pt x="660781" y="812419"/>
                  </a:cubicBezTo>
                  <a:lnTo>
                    <a:pt x="151638" y="812419"/>
                  </a:lnTo>
                  <a:cubicBezTo>
                    <a:pt x="67945" y="812419"/>
                    <a:pt x="0" y="744474"/>
                    <a:pt x="0" y="660781"/>
                  </a:cubicBezTo>
                  <a:close/>
                </a:path>
              </a:pathLst>
            </a:custGeom>
            <a:solidFill>
              <a:srgbClr val="D5DCF6"/>
            </a:solidFill>
          </p:spPr>
        </p:sp>
        <p:sp>
          <p:nvSpPr>
            <p:cNvPr id="35" name="Freeform 35"/>
            <p:cNvSpPr/>
            <p:nvPr/>
          </p:nvSpPr>
          <p:spPr>
            <a:xfrm>
              <a:off x="0" y="0"/>
              <a:ext cx="825119" cy="825119"/>
            </a:xfrm>
            <a:custGeom>
              <a:avLst/>
              <a:gdLst/>
              <a:ahLst/>
              <a:cxnLst/>
              <a:rect l="l" t="t" r="r" b="b"/>
              <a:pathLst>
                <a:path w="825119" h="825119">
                  <a:moveTo>
                    <a:pt x="0" y="157988"/>
                  </a:moveTo>
                  <a:cubicBezTo>
                    <a:pt x="0" y="70739"/>
                    <a:pt x="70739" y="0"/>
                    <a:pt x="157988" y="0"/>
                  </a:cubicBezTo>
                  <a:lnTo>
                    <a:pt x="667131" y="0"/>
                  </a:lnTo>
                  <a:lnTo>
                    <a:pt x="667131" y="6350"/>
                  </a:lnTo>
                  <a:lnTo>
                    <a:pt x="667131" y="0"/>
                  </a:lnTo>
                  <a:lnTo>
                    <a:pt x="667131" y="6350"/>
                  </a:lnTo>
                  <a:lnTo>
                    <a:pt x="667131" y="0"/>
                  </a:lnTo>
                  <a:cubicBezTo>
                    <a:pt x="754380" y="0"/>
                    <a:pt x="825119" y="70739"/>
                    <a:pt x="825119" y="157988"/>
                  </a:cubicBezTo>
                  <a:lnTo>
                    <a:pt x="825119" y="667131"/>
                  </a:lnTo>
                  <a:lnTo>
                    <a:pt x="818769" y="667131"/>
                  </a:lnTo>
                  <a:lnTo>
                    <a:pt x="825119" y="667131"/>
                  </a:lnTo>
                  <a:cubicBezTo>
                    <a:pt x="825119" y="754380"/>
                    <a:pt x="754380" y="825119"/>
                    <a:pt x="667131" y="825119"/>
                  </a:cubicBezTo>
                  <a:lnTo>
                    <a:pt x="667131" y="818769"/>
                  </a:lnTo>
                  <a:lnTo>
                    <a:pt x="667131" y="825119"/>
                  </a:lnTo>
                  <a:lnTo>
                    <a:pt x="157988" y="825119"/>
                  </a:lnTo>
                  <a:lnTo>
                    <a:pt x="157988" y="818769"/>
                  </a:lnTo>
                  <a:lnTo>
                    <a:pt x="157988" y="825119"/>
                  </a:lnTo>
                  <a:cubicBezTo>
                    <a:pt x="70739" y="825119"/>
                    <a:pt x="0" y="754380"/>
                    <a:pt x="0" y="667131"/>
                  </a:cubicBezTo>
                  <a:lnTo>
                    <a:pt x="0" y="157988"/>
                  </a:lnTo>
                  <a:lnTo>
                    <a:pt x="6350" y="157988"/>
                  </a:lnTo>
                  <a:lnTo>
                    <a:pt x="0" y="157988"/>
                  </a:lnTo>
                  <a:moveTo>
                    <a:pt x="12700" y="157988"/>
                  </a:moveTo>
                  <a:lnTo>
                    <a:pt x="12700" y="667131"/>
                  </a:lnTo>
                  <a:lnTo>
                    <a:pt x="6350" y="667131"/>
                  </a:lnTo>
                  <a:lnTo>
                    <a:pt x="12700" y="667131"/>
                  </a:lnTo>
                  <a:cubicBezTo>
                    <a:pt x="12700" y="747395"/>
                    <a:pt x="77724" y="812419"/>
                    <a:pt x="157988" y="812419"/>
                  </a:cubicBezTo>
                  <a:lnTo>
                    <a:pt x="667131" y="812419"/>
                  </a:lnTo>
                  <a:cubicBezTo>
                    <a:pt x="747395" y="812419"/>
                    <a:pt x="812419" y="747395"/>
                    <a:pt x="812419" y="667131"/>
                  </a:cubicBezTo>
                  <a:lnTo>
                    <a:pt x="812419" y="157988"/>
                  </a:lnTo>
                  <a:lnTo>
                    <a:pt x="818769" y="157988"/>
                  </a:lnTo>
                  <a:lnTo>
                    <a:pt x="812419" y="157988"/>
                  </a:lnTo>
                  <a:cubicBezTo>
                    <a:pt x="812419" y="77724"/>
                    <a:pt x="747395" y="12700"/>
                    <a:pt x="667131" y="12700"/>
                  </a:cubicBezTo>
                  <a:lnTo>
                    <a:pt x="157988" y="12700"/>
                  </a:lnTo>
                  <a:lnTo>
                    <a:pt x="157988" y="6350"/>
                  </a:lnTo>
                  <a:lnTo>
                    <a:pt x="157988" y="12700"/>
                  </a:lnTo>
                  <a:cubicBezTo>
                    <a:pt x="77724" y="12700"/>
                    <a:pt x="12700" y="77724"/>
                    <a:pt x="12700" y="157988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grpSp>
        <p:nvGrpSpPr>
          <p:cNvPr id="36" name="Group 36"/>
          <p:cNvGrpSpPr/>
          <p:nvPr/>
        </p:nvGrpSpPr>
        <p:grpSpPr>
          <a:xfrm>
            <a:off x="12233231" y="3422718"/>
            <a:ext cx="255686" cy="850725"/>
            <a:chOff x="0" y="0"/>
            <a:chExt cx="340915" cy="1134300"/>
          </a:xfrm>
        </p:grpSpPr>
        <p:sp>
          <p:nvSpPr>
            <p:cNvPr id="37" name="Freeform 37"/>
            <p:cNvSpPr/>
            <p:nvPr/>
          </p:nvSpPr>
          <p:spPr>
            <a:xfrm>
              <a:off x="0" y="0"/>
              <a:ext cx="340915" cy="1134301"/>
            </a:xfrm>
            <a:custGeom>
              <a:avLst/>
              <a:gdLst/>
              <a:ahLst/>
              <a:cxnLst/>
              <a:rect l="l" t="t" r="r" b="b"/>
              <a:pathLst>
                <a:path w="340915" h="1134301">
                  <a:moveTo>
                    <a:pt x="0" y="0"/>
                  </a:moveTo>
                  <a:lnTo>
                    <a:pt x="340915" y="0"/>
                  </a:lnTo>
                  <a:lnTo>
                    <a:pt x="340915" y="1134301"/>
                  </a:lnTo>
                  <a:lnTo>
                    <a:pt x="0" y="113430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8" name="TextBox 38"/>
            <p:cNvSpPr txBox="1"/>
            <p:nvPr/>
          </p:nvSpPr>
          <p:spPr>
            <a:xfrm>
              <a:off x="0" y="-9525"/>
              <a:ext cx="340915" cy="114382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312"/>
                </a:lnSpc>
              </a:pPr>
              <a:r>
                <a:rPr lang="en-US" sz="3312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3</a:t>
              </a:r>
            </a:p>
          </p:txBody>
        </p:sp>
      </p:grpSp>
      <p:grpSp>
        <p:nvGrpSpPr>
          <p:cNvPr id="39" name="Group 39"/>
          <p:cNvGrpSpPr/>
          <p:nvPr/>
        </p:nvGrpSpPr>
        <p:grpSpPr>
          <a:xfrm>
            <a:off x="12955935" y="3264298"/>
            <a:ext cx="4303365" cy="777555"/>
            <a:chOff x="0" y="0"/>
            <a:chExt cx="5737820" cy="1036740"/>
          </a:xfrm>
        </p:grpSpPr>
        <p:sp>
          <p:nvSpPr>
            <p:cNvPr id="40" name="Freeform 40"/>
            <p:cNvSpPr/>
            <p:nvPr/>
          </p:nvSpPr>
          <p:spPr>
            <a:xfrm>
              <a:off x="0" y="0"/>
              <a:ext cx="5737820" cy="1036740"/>
            </a:xfrm>
            <a:custGeom>
              <a:avLst/>
              <a:gdLst/>
              <a:ahLst/>
              <a:cxnLst/>
              <a:rect l="l" t="t" r="r" b="b"/>
              <a:pathLst>
                <a:path w="5737820" h="1036740">
                  <a:moveTo>
                    <a:pt x="0" y="0"/>
                  </a:moveTo>
                  <a:lnTo>
                    <a:pt x="5737820" y="0"/>
                  </a:lnTo>
                  <a:lnTo>
                    <a:pt x="5737820" y="1036740"/>
                  </a:lnTo>
                  <a:lnTo>
                    <a:pt x="0" y="103674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41" name="TextBox 41"/>
            <p:cNvSpPr txBox="1"/>
            <p:nvPr/>
          </p:nvSpPr>
          <p:spPr>
            <a:xfrm>
              <a:off x="0" y="-76200"/>
              <a:ext cx="5737820" cy="111294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881"/>
                </a:lnSpc>
              </a:pPr>
              <a:r>
                <a:rPr lang="en-US" sz="3049" u="sng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Глобальна Популярність</a:t>
              </a:r>
            </a:p>
          </p:txBody>
        </p:sp>
      </p:grpSp>
      <p:grpSp>
        <p:nvGrpSpPr>
          <p:cNvPr id="42" name="Group 42"/>
          <p:cNvGrpSpPr/>
          <p:nvPr/>
        </p:nvGrpSpPr>
        <p:grpSpPr>
          <a:xfrm>
            <a:off x="12938373" y="4154762"/>
            <a:ext cx="4403526" cy="1996161"/>
            <a:chOff x="0" y="0"/>
            <a:chExt cx="5871368" cy="2661548"/>
          </a:xfrm>
        </p:grpSpPr>
        <p:sp>
          <p:nvSpPr>
            <p:cNvPr id="43" name="Freeform 43"/>
            <p:cNvSpPr/>
            <p:nvPr/>
          </p:nvSpPr>
          <p:spPr>
            <a:xfrm>
              <a:off x="0" y="0"/>
              <a:ext cx="5871368" cy="2661548"/>
            </a:xfrm>
            <a:custGeom>
              <a:avLst/>
              <a:gdLst/>
              <a:ahLst/>
              <a:cxnLst/>
              <a:rect l="l" t="t" r="r" b="b"/>
              <a:pathLst>
                <a:path w="5871368" h="2661548">
                  <a:moveTo>
                    <a:pt x="0" y="0"/>
                  </a:moveTo>
                  <a:lnTo>
                    <a:pt x="5871368" y="0"/>
                  </a:lnTo>
                  <a:lnTo>
                    <a:pt x="5871368" y="2661548"/>
                  </a:lnTo>
                  <a:lnTo>
                    <a:pt x="0" y="266154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44" name="TextBox 44"/>
            <p:cNvSpPr txBox="1"/>
            <p:nvPr/>
          </p:nvSpPr>
          <p:spPr>
            <a:xfrm>
              <a:off x="0" y="-133350"/>
              <a:ext cx="5871368" cy="279489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692"/>
                </a:lnSpc>
              </a:pPr>
              <a:r>
                <a:rPr lang="en-US" sz="2325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Шаурма – одна з найпопулярніших вуличних страв у світі. Вона конкурує з бургером і піцою за популярність.</a:t>
              </a:r>
            </a:p>
          </p:txBody>
        </p:sp>
      </p:grpSp>
      <p:grpSp>
        <p:nvGrpSpPr>
          <p:cNvPr id="45" name="Group 45"/>
          <p:cNvGrpSpPr/>
          <p:nvPr/>
        </p:nvGrpSpPr>
        <p:grpSpPr>
          <a:xfrm>
            <a:off x="943124" y="7167711"/>
            <a:ext cx="618828" cy="618828"/>
            <a:chOff x="0" y="0"/>
            <a:chExt cx="825103" cy="825103"/>
          </a:xfrm>
        </p:grpSpPr>
        <p:sp>
          <p:nvSpPr>
            <p:cNvPr id="46" name="Freeform 46"/>
            <p:cNvSpPr/>
            <p:nvPr/>
          </p:nvSpPr>
          <p:spPr>
            <a:xfrm>
              <a:off x="6350" y="6350"/>
              <a:ext cx="812419" cy="812419"/>
            </a:xfrm>
            <a:custGeom>
              <a:avLst/>
              <a:gdLst/>
              <a:ahLst/>
              <a:cxnLst/>
              <a:rect l="l" t="t" r="r" b="b"/>
              <a:pathLst>
                <a:path w="812419" h="812419">
                  <a:moveTo>
                    <a:pt x="0" y="151638"/>
                  </a:moveTo>
                  <a:cubicBezTo>
                    <a:pt x="0" y="67945"/>
                    <a:pt x="67945" y="0"/>
                    <a:pt x="151638" y="0"/>
                  </a:cubicBezTo>
                  <a:lnTo>
                    <a:pt x="660781" y="0"/>
                  </a:lnTo>
                  <a:cubicBezTo>
                    <a:pt x="744601" y="0"/>
                    <a:pt x="812419" y="67945"/>
                    <a:pt x="812419" y="151638"/>
                  </a:cubicBezTo>
                  <a:lnTo>
                    <a:pt x="812419" y="660781"/>
                  </a:lnTo>
                  <a:cubicBezTo>
                    <a:pt x="812419" y="744601"/>
                    <a:pt x="744474" y="812419"/>
                    <a:pt x="660781" y="812419"/>
                  </a:cubicBezTo>
                  <a:lnTo>
                    <a:pt x="151638" y="812419"/>
                  </a:lnTo>
                  <a:cubicBezTo>
                    <a:pt x="67945" y="812419"/>
                    <a:pt x="0" y="744474"/>
                    <a:pt x="0" y="660781"/>
                  </a:cubicBezTo>
                  <a:close/>
                </a:path>
              </a:pathLst>
            </a:custGeom>
            <a:solidFill>
              <a:srgbClr val="D5DCF6"/>
            </a:solidFill>
          </p:spPr>
        </p:sp>
        <p:sp>
          <p:nvSpPr>
            <p:cNvPr id="47" name="Freeform 47"/>
            <p:cNvSpPr/>
            <p:nvPr/>
          </p:nvSpPr>
          <p:spPr>
            <a:xfrm>
              <a:off x="0" y="0"/>
              <a:ext cx="825119" cy="825119"/>
            </a:xfrm>
            <a:custGeom>
              <a:avLst/>
              <a:gdLst/>
              <a:ahLst/>
              <a:cxnLst/>
              <a:rect l="l" t="t" r="r" b="b"/>
              <a:pathLst>
                <a:path w="825119" h="825119">
                  <a:moveTo>
                    <a:pt x="0" y="157988"/>
                  </a:moveTo>
                  <a:cubicBezTo>
                    <a:pt x="0" y="70739"/>
                    <a:pt x="70739" y="0"/>
                    <a:pt x="157988" y="0"/>
                  </a:cubicBezTo>
                  <a:lnTo>
                    <a:pt x="667131" y="0"/>
                  </a:lnTo>
                  <a:lnTo>
                    <a:pt x="667131" y="6350"/>
                  </a:lnTo>
                  <a:lnTo>
                    <a:pt x="667131" y="0"/>
                  </a:lnTo>
                  <a:lnTo>
                    <a:pt x="667131" y="6350"/>
                  </a:lnTo>
                  <a:lnTo>
                    <a:pt x="667131" y="0"/>
                  </a:lnTo>
                  <a:cubicBezTo>
                    <a:pt x="754380" y="0"/>
                    <a:pt x="825119" y="70739"/>
                    <a:pt x="825119" y="157988"/>
                  </a:cubicBezTo>
                  <a:lnTo>
                    <a:pt x="825119" y="667131"/>
                  </a:lnTo>
                  <a:lnTo>
                    <a:pt x="818769" y="667131"/>
                  </a:lnTo>
                  <a:lnTo>
                    <a:pt x="825119" y="667131"/>
                  </a:lnTo>
                  <a:cubicBezTo>
                    <a:pt x="825119" y="754380"/>
                    <a:pt x="754380" y="825119"/>
                    <a:pt x="667131" y="825119"/>
                  </a:cubicBezTo>
                  <a:lnTo>
                    <a:pt x="667131" y="818769"/>
                  </a:lnTo>
                  <a:lnTo>
                    <a:pt x="667131" y="825119"/>
                  </a:lnTo>
                  <a:lnTo>
                    <a:pt x="157988" y="825119"/>
                  </a:lnTo>
                  <a:lnTo>
                    <a:pt x="157988" y="818769"/>
                  </a:lnTo>
                  <a:lnTo>
                    <a:pt x="157988" y="825119"/>
                  </a:lnTo>
                  <a:cubicBezTo>
                    <a:pt x="70739" y="825119"/>
                    <a:pt x="0" y="754380"/>
                    <a:pt x="0" y="667131"/>
                  </a:cubicBezTo>
                  <a:lnTo>
                    <a:pt x="0" y="157988"/>
                  </a:lnTo>
                  <a:lnTo>
                    <a:pt x="6350" y="157988"/>
                  </a:lnTo>
                  <a:lnTo>
                    <a:pt x="0" y="157988"/>
                  </a:lnTo>
                  <a:moveTo>
                    <a:pt x="12700" y="157988"/>
                  </a:moveTo>
                  <a:lnTo>
                    <a:pt x="12700" y="667131"/>
                  </a:lnTo>
                  <a:lnTo>
                    <a:pt x="6350" y="667131"/>
                  </a:lnTo>
                  <a:lnTo>
                    <a:pt x="12700" y="667131"/>
                  </a:lnTo>
                  <a:cubicBezTo>
                    <a:pt x="12700" y="747395"/>
                    <a:pt x="77724" y="812419"/>
                    <a:pt x="157988" y="812419"/>
                  </a:cubicBezTo>
                  <a:lnTo>
                    <a:pt x="667131" y="812419"/>
                  </a:lnTo>
                  <a:cubicBezTo>
                    <a:pt x="747395" y="812419"/>
                    <a:pt x="812419" y="747395"/>
                    <a:pt x="812419" y="667131"/>
                  </a:cubicBezTo>
                  <a:lnTo>
                    <a:pt x="812419" y="157988"/>
                  </a:lnTo>
                  <a:lnTo>
                    <a:pt x="818769" y="157988"/>
                  </a:lnTo>
                  <a:lnTo>
                    <a:pt x="812419" y="157988"/>
                  </a:lnTo>
                  <a:cubicBezTo>
                    <a:pt x="812419" y="77724"/>
                    <a:pt x="747395" y="12700"/>
                    <a:pt x="667131" y="12700"/>
                  </a:cubicBezTo>
                  <a:lnTo>
                    <a:pt x="157988" y="12700"/>
                  </a:lnTo>
                  <a:lnTo>
                    <a:pt x="157988" y="6350"/>
                  </a:lnTo>
                  <a:lnTo>
                    <a:pt x="157988" y="12700"/>
                  </a:lnTo>
                  <a:cubicBezTo>
                    <a:pt x="77724" y="12700"/>
                    <a:pt x="12700" y="77724"/>
                    <a:pt x="12700" y="157988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grpSp>
        <p:nvGrpSpPr>
          <p:cNvPr id="48" name="Group 48"/>
          <p:cNvGrpSpPr/>
          <p:nvPr/>
        </p:nvGrpSpPr>
        <p:grpSpPr>
          <a:xfrm>
            <a:off x="1107987" y="7352467"/>
            <a:ext cx="257770" cy="850725"/>
            <a:chOff x="0" y="0"/>
            <a:chExt cx="343693" cy="1134300"/>
          </a:xfrm>
        </p:grpSpPr>
        <p:sp>
          <p:nvSpPr>
            <p:cNvPr id="49" name="Freeform 49"/>
            <p:cNvSpPr/>
            <p:nvPr/>
          </p:nvSpPr>
          <p:spPr>
            <a:xfrm>
              <a:off x="0" y="0"/>
              <a:ext cx="343693" cy="1134301"/>
            </a:xfrm>
            <a:custGeom>
              <a:avLst/>
              <a:gdLst/>
              <a:ahLst/>
              <a:cxnLst/>
              <a:rect l="l" t="t" r="r" b="b"/>
              <a:pathLst>
                <a:path w="343693" h="1134301">
                  <a:moveTo>
                    <a:pt x="0" y="0"/>
                  </a:moveTo>
                  <a:lnTo>
                    <a:pt x="343693" y="0"/>
                  </a:lnTo>
                  <a:lnTo>
                    <a:pt x="343693" y="1134301"/>
                  </a:lnTo>
                  <a:lnTo>
                    <a:pt x="0" y="113430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50" name="TextBox 50"/>
            <p:cNvSpPr txBox="1"/>
            <p:nvPr/>
          </p:nvSpPr>
          <p:spPr>
            <a:xfrm>
              <a:off x="0" y="-9525"/>
              <a:ext cx="343693" cy="114382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312"/>
                </a:lnSpc>
              </a:pPr>
              <a:r>
                <a:rPr lang="en-US" sz="3312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4</a:t>
              </a:r>
            </a:p>
          </p:txBody>
        </p:sp>
      </p:grpSp>
      <p:grpSp>
        <p:nvGrpSpPr>
          <p:cNvPr id="51" name="Group 51"/>
          <p:cNvGrpSpPr/>
          <p:nvPr/>
        </p:nvGrpSpPr>
        <p:grpSpPr>
          <a:xfrm>
            <a:off x="1854921" y="7008984"/>
            <a:ext cx="3563391" cy="777555"/>
            <a:chOff x="0" y="0"/>
            <a:chExt cx="4751188" cy="1036740"/>
          </a:xfrm>
        </p:grpSpPr>
        <p:sp>
          <p:nvSpPr>
            <p:cNvPr id="52" name="Freeform 52"/>
            <p:cNvSpPr/>
            <p:nvPr/>
          </p:nvSpPr>
          <p:spPr>
            <a:xfrm>
              <a:off x="0" y="0"/>
              <a:ext cx="4751188" cy="1036740"/>
            </a:xfrm>
            <a:custGeom>
              <a:avLst/>
              <a:gdLst/>
              <a:ahLst/>
              <a:cxnLst/>
              <a:rect l="l" t="t" r="r" b="b"/>
              <a:pathLst>
                <a:path w="4751188" h="1036740">
                  <a:moveTo>
                    <a:pt x="0" y="0"/>
                  </a:moveTo>
                  <a:lnTo>
                    <a:pt x="4751188" y="0"/>
                  </a:lnTo>
                  <a:lnTo>
                    <a:pt x="4751188" y="1036740"/>
                  </a:lnTo>
                  <a:lnTo>
                    <a:pt x="0" y="103674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53" name="TextBox 53"/>
            <p:cNvSpPr txBox="1"/>
            <p:nvPr/>
          </p:nvSpPr>
          <p:spPr>
            <a:xfrm>
              <a:off x="0" y="-76200"/>
              <a:ext cx="4751188" cy="111294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881"/>
                </a:lnSpc>
              </a:pPr>
              <a:r>
                <a:rPr lang="en-US" sz="3049" u="sng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Доступна та Ситна</a:t>
              </a:r>
            </a:p>
          </p:txBody>
        </p:sp>
      </p:grpSp>
      <p:grpSp>
        <p:nvGrpSpPr>
          <p:cNvPr id="54" name="Group 54"/>
          <p:cNvGrpSpPr/>
          <p:nvPr/>
        </p:nvGrpSpPr>
        <p:grpSpPr>
          <a:xfrm>
            <a:off x="1827907" y="7988128"/>
            <a:ext cx="7180809" cy="1062711"/>
            <a:chOff x="0" y="0"/>
            <a:chExt cx="9574412" cy="1416948"/>
          </a:xfrm>
        </p:grpSpPr>
        <p:sp>
          <p:nvSpPr>
            <p:cNvPr id="55" name="Freeform 55"/>
            <p:cNvSpPr/>
            <p:nvPr/>
          </p:nvSpPr>
          <p:spPr>
            <a:xfrm>
              <a:off x="0" y="0"/>
              <a:ext cx="9574412" cy="1416948"/>
            </a:xfrm>
            <a:custGeom>
              <a:avLst/>
              <a:gdLst/>
              <a:ahLst/>
              <a:cxnLst/>
              <a:rect l="l" t="t" r="r" b="b"/>
              <a:pathLst>
                <a:path w="9574412" h="1416948">
                  <a:moveTo>
                    <a:pt x="0" y="0"/>
                  </a:moveTo>
                  <a:lnTo>
                    <a:pt x="9574412" y="0"/>
                  </a:lnTo>
                  <a:lnTo>
                    <a:pt x="9574412" y="1416948"/>
                  </a:lnTo>
                  <a:lnTo>
                    <a:pt x="0" y="141694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56" name="TextBox 56"/>
            <p:cNvSpPr txBox="1"/>
            <p:nvPr/>
          </p:nvSpPr>
          <p:spPr>
            <a:xfrm>
              <a:off x="0" y="-133350"/>
              <a:ext cx="9574412" cy="155029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692"/>
                </a:lnSpc>
              </a:pPr>
              <a:r>
                <a:rPr lang="en-US" sz="2325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Шаурма – ідеальна їжа для студентів і мандрівників: смачна, доступна та поживна.</a:t>
              </a:r>
            </a:p>
          </p:txBody>
        </p:sp>
      </p:grpSp>
      <p:grpSp>
        <p:nvGrpSpPr>
          <p:cNvPr id="57" name="Group 57"/>
          <p:cNvGrpSpPr/>
          <p:nvPr/>
        </p:nvGrpSpPr>
        <p:grpSpPr>
          <a:xfrm>
            <a:off x="9274671" y="7167711"/>
            <a:ext cx="618828" cy="618828"/>
            <a:chOff x="0" y="0"/>
            <a:chExt cx="825103" cy="825103"/>
          </a:xfrm>
        </p:grpSpPr>
        <p:sp>
          <p:nvSpPr>
            <p:cNvPr id="58" name="Freeform 58"/>
            <p:cNvSpPr/>
            <p:nvPr/>
          </p:nvSpPr>
          <p:spPr>
            <a:xfrm>
              <a:off x="6350" y="6350"/>
              <a:ext cx="812419" cy="812419"/>
            </a:xfrm>
            <a:custGeom>
              <a:avLst/>
              <a:gdLst/>
              <a:ahLst/>
              <a:cxnLst/>
              <a:rect l="l" t="t" r="r" b="b"/>
              <a:pathLst>
                <a:path w="812419" h="812419">
                  <a:moveTo>
                    <a:pt x="0" y="151638"/>
                  </a:moveTo>
                  <a:cubicBezTo>
                    <a:pt x="0" y="67945"/>
                    <a:pt x="67945" y="0"/>
                    <a:pt x="151638" y="0"/>
                  </a:cubicBezTo>
                  <a:lnTo>
                    <a:pt x="660781" y="0"/>
                  </a:lnTo>
                  <a:cubicBezTo>
                    <a:pt x="744601" y="0"/>
                    <a:pt x="812419" y="67945"/>
                    <a:pt x="812419" y="151638"/>
                  </a:cubicBezTo>
                  <a:lnTo>
                    <a:pt x="812419" y="660781"/>
                  </a:lnTo>
                  <a:cubicBezTo>
                    <a:pt x="812419" y="744601"/>
                    <a:pt x="744474" y="812419"/>
                    <a:pt x="660781" y="812419"/>
                  </a:cubicBezTo>
                  <a:lnTo>
                    <a:pt x="151638" y="812419"/>
                  </a:lnTo>
                  <a:cubicBezTo>
                    <a:pt x="67945" y="812419"/>
                    <a:pt x="0" y="744474"/>
                    <a:pt x="0" y="660781"/>
                  </a:cubicBezTo>
                  <a:close/>
                </a:path>
              </a:pathLst>
            </a:custGeom>
            <a:solidFill>
              <a:srgbClr val="D5DCF6"/>
            </a:solidFill>
          </p:spPr>
        </p:sp>
        <p:sp>
          <p:nvSpPr>
            <p:cNvPr id="59" name="Freeform 59"/>
            <p:cNvSpPr/>
            <p:nvPr/>
          </p:nvSpPr>
          <p:spPr>
            <a:xfrm>
              <a:off x="0" y="0"/>
              <a:ext cx="825119" cy="825119"/>
            </a:xfrm>
            <a:custGeom>
              <a:avLst/>
              <a:gdLst/>
              <a:ahLst/>
              <a:cxnLst/>
              <a:rect l="l" t="t" r="r" b="b"/>
              <a:pathLst>
                <a:path w="825119" h="825119">
                  <a:moveTo>
                    <a:pt x="0" y="157988"/>
                  </a:moveTo>
                  <a:cubicBezTo>
                    <a:pt x="0" y="70739"/>
                    <a:pt x="70739" y="0"/>
                    <a:pt x="157988" y="0"/>
                  </a:cubicBezTo>
                  <a:lnTo>
                    <a:pt x="667131" y="0"/>
                  </a:lnTo>
                  <a:lnTo>
                    <a:pt x="667131" y="6350"/>
                  </a:lnTo>
                  <a:lnTo>
                    <a:pt x="667131" y="0"/>
                  </a:lnTo>
                  <a:lnTo>
                    <a:pt x="667131" y="6350"/>
                  </a:lnTo>
                  <a:lnTo>
                    <a:pt x="667131" y="0"/>
                  </a:lnTo>
                  <a:cubicBezTo>
                    <a:pt x="754380" y="0"/>
                    <a:pt x="825119" y="70739"/>
                    <a:pt x="825119" y="157988"/>
                  </a:cubicBezTo>
                  <a:lnTo>
                    <a:pt x="825119" y="667131"/>
                  </a:lnTo>
                  <a:lnTo>
                    <a:pt x="818769" y="667131"/>
                  </a:lnTo>
                  <a:lnTo>
                    <a:pt x="825119" y="667131"/>
                  </a:lnTo>
                  <a:cubicBezTo>
                    <a:pt x="825119" y="754380"/>
                    <a:pt x="754380" y="825119"/>
                    <a:pt x="667131" y="825119"/>
                  </a:cubicBezTo>
                  <a:lnTo>
                    <a:pt x="667131" y="818769"/>
                  </a:lnTo>
                  <a:lnTo>
                    <a:pt x="667131" y="825119"/>
                  </a:lnTo>
                  <a:lnTo>
                    <a:pt x="157988" y="825119"/>
                  </a:lnTo>
                  <a:lnTo>
                    <a:pt x="157988" y="818769"/>
                  </a:lnTo>
                  <a:lnTo>
                    <a:pt x="157988" y="825119"/>
                  </a:lnTo>
                  <a:cubicBezTo>
                    <a:pt x="70739" y="825119"/>
                    <a:pt x="0" y="754380"/>
                    <a:pt x="0" y="667131"/>
                  </a:cubicBezTo>
                  <a:lnTo>
                    <a:pt x="0" y="157988"/>
                  </a:lnTo>
                  <a:lnTo>
                    <a:pt x="6350" y="157988"/>
                  </a:lnTo>
                  <a:lnTo>
                    <a:pt x="0" y="157988"/>
                  </a:lnTo>
                  <a:moveTo>
                    <a:pt x="12700" y="157988"/>
                  </a:moveTo>
                  <a:lnTo>
                    <a:pt x="12700" y="667131"/>
                  </a:lnTo>
                  <a:lnTo>
                    <a:pt x="6350" y="667131"/>
                  </a:lnTo>
                  <a:lnTo>
                    <a:pt x="12700" y="667131"/>
                  </a:lnTo>
                  <a:cubicBezTo>
                    <a:pt x="12700" y="747395"/>
                    <a:pt x="77724" y="812419"/>
                    <a:pt x="157988" y="812419"/>
                  </a:cubicBezTo>
                  <a:lnTo>
                    <a:pt x="667131" y="812419"/>
                  </a:lnTo>
                  <a:cubicBezTo>
                    <a:pt x="747395" y="812419"/>
                    <a:pt x="812419" y="747395"/>
                    <a:pt x="812419" y="667131"/>
                  </a:cubicBezTo>
                  <a:lnTo>
                    <a:pt x="812419" y="157988"/>
                  </a:lnTo>
                  <a:lnTo>
                    <a:pt x="818769" y="157988"/>
                  </a:lnTo>
                  <a:lnTo>
                    <a:pt x="812419" y="157988"/>
                  </a:lnTo>
                  <a:cubicBezTo>
                    <a:pt x="812419" y="77724"/>
                    <a:pt x="747395" y="12700"/>
                    <a:pt x="667131" y="12700"/>
                  </a:cubicBezTo>
                  <a:lnTo>
                    <a:pt x="157988" y="12700"/>
                  </a:lnTo>
                  <a:lnTo>
                    <a:pt x="157988" y="6350"/>
                  </a:lnTo>
                  <a:lnTo>
                    <a:pt x="157988" y="12700"/>
                  </a:lnTo>
                  <a:cubicBezTo>
                    <a:pt x="77724" y="12700"/>
                    <a:pt x="12700" y="77724"/>
                    <a:pt x="12700" y="157988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grpSp>
        <p:nvGrpSpPr>
          <p:cNvPr id="60" name="Group 60"/>
          <p:cNvGrpSpPr/>
          <p:nvPr/>
        </p:nvGrpSpPr>
        <p:grpSpPr>
          <a:xfrm>
            <a:off x="9450811" y="7325920"/>
            <a:ext cx="266402" cy="850725"/>
            <a:chOff x="0" y="0"/>
            <a:chExt cx="355203" cy="1134300"/>
          </a:xfrm>
        </p:grpSpPr>
        <p:sp>
          <p:nvSpPr>
            <p:cNvPr id="61" name="Freeform 61"/>
            <p:cNvSpPr/>
            <p:nvPr/>
          </p:nvSpPr>
          <p:spPr>
            <a:xfrm>
              <a:off x="0" y="0"/>
              <a:ext cx="355203" cy="1134301"/>
            </a:xfrm>
            <a:custGeom>
              <a:avLst/>
              <a:gdLst/>
              <a:ahLst/>
              <a:cxnLst/>
              <a:rect l="l" t="t" r="r" b="b"/>
              <a:pathLst>
                <a:path w="355203" h="1134301">
                  <a:moveTo>
                    <a:pt x="0" y="0"/>
                  </a:moveTo>
                  <a:lnTo>
                    <a:pt x="355203" y="0"/>
                  </a:lnTo>
                  <a:lnTo>
                    <a:pt x="355203" y="1134301"/>
                  </a:lnTo>
                  <a:lnTo>
                    <a:pt x="0" y="113430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62" name="TextBox 62"/>
            <p:cNvSpPr txBox="1"/>
            <p:nvPr/>
          </p:nvSpPr>
          <p:spPr>
            <a:xfrm>
              <a:off x="0" y="-9525"/>
              <a:ext cx="355203" cy="114382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312"/>
                </a:lnSpc>
              </a:pPr>
              <a:r>
                <a:rPr lang="en-US" sz="3312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5</a:t>
              </a:r>
            </a:p>
          </p:txBody>
        </p:sp>
      </p:grpSp>
      <p:grpSp>
        <p:nvGrpSpPr>
          <p:cNvPr id="63" name="Group 63"/>
          <p:cNvGrpSpPr/>
          <p:nvPr/>
        </p:nvGrpSpPr>
        <p:grpSpPr>
          <a:xfrm>
            <a:off x="10160199" y="7088348"/>
            <a:ext cx="3563391" cy="777555"/>
            <a:chOff x="0" y="0"/>
            <a:chExt cx="4751188" cy="1036740"/>
          </a:xfrm>
        </p:grpSpPr>
        <p:sp>
          <p:nvSpPr>
            <p:cNvPr id="64" name="Freeform 64"/>
            <p:cNvSpPr/>
            <p:nvPr/>
          </p:nvSpPr>
          <p:spPr>
            <a:xfrm>
              <a:off x="0" y="0"/>
              <a:ext cx="4751188" cy="1036740"/>
            </a:xfrm>
            <a:custGeom>
              <a:avLst/>
              <a:gdLst/>
              <a:ahLst/>
              <a:cxnLst/>
              <a:rect l="l" t="t" r="r" b="b"/>
              <a:pathLst>
                <a:path w="4751188" h="1036740">
                  <a:moveTo>
                    <a:pt x="0" y="0"/>
                  </a:moveTo>
                  <a:lnTo>
                    <a:pt x="4751188" y="0"/>
                  </a:lnTo>
                  <a:lnTo>
                    <a:pt x="4751188" y="1036740"/>
                  </a:lnTo>
                  <a:lnTo>
                    <a:pt x="0" y="103674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65" name="TextBox 65"/>
            <p:cNvSpPr txBox="1"/>
            <p:nvPr/>
          </p:nvSpPr>
          <p:spPr>
            <a:xfrm>
              <a:off x="0" y="-76200"/>
              <a:ext cx="4751188" cy="111294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881"/>
                </a:lnSpc>
              </a:pPr>
              <a:r>
                <a:rPr lang="en-US" sz="3049" u="sng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Веганська Шаурма</a:t>
              </a:r>
            </a:p>
          </p:txBody>
        </p:sp>
      </p:grpSp>
      <p:grpSp>
        <p:nvGrpSpPr>
          <p:cNvPr id="66" name="Group 66"/>
          <p:cNvGrpSpPr/>
          <p:nvPr/>
        </p:nvGrpSpPr>
        <p:grpSpPr>
          <a:xfrm>
            <a:off x="10161091" y="7950028"/>
            <a:ext cx="7180809" cy="1529436"/>
            <a:chOff x="0" y="0"/>
            <a:chExt cx="9574412" cy="2039248"/>
          </a:xfrm>
        </p:grpSpPr>
        <p:sp>
          <p:nvSpPr>
            <p:cNvPr id="67" name="Freeform 67"/>
            <p:cNvSpPr/>
            <p:nvPr/>
          </p:nvSpPr>
          <p:spPr>
            <a:xfrm>
              <a:off x="0" y="0"/>
              <a:ext cx="9574412" cy="2039248"/>
            </a:xfrm>
            <a:custGeom>
              <a:avLst/>
              <a:gdLst/>
              <a:ahLst/>
              <a:cxnLst/>
              <a:rect l="l" t="t" r="r" b="b"/>
              <a:pathLst>
                <a:path w="9574412" h="2039248">
                  <a:moveTo>
                    <a:pt x="0" y="0"/>
                  </a:moveTo>
                  <a:lnTo>
                    <a:pt x="9574412" y="0"/>
                  </a:lnTo>
                  <a:lnTo>
                    <a:pt x="9574412" y="2039248"/>
                  </a:lnTo>
                  <a:lnTo>
                    <a:pt x="0" y="203924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68" name="TextBox 68"/>
            <p:cNvSpPr txBox="1"/>
            <p:nvPr/>
          </p:nvSpPr>
          <p:spPr>
            <a:xfrm>
              <a:off x="0" y="-133350"/>
              <a:ext cx="9574412" cy="217259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692"/>
                </a:lnSpc>
              </a:pPr>
              <a:r>
                <a:rPr lang="en-US" sz="2325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Для веганів і вегетаріанців існують варіанти шаурми з тофу, грибами, нутом або іншими рослинними білками.</a:t>
              </a:r>
            </a:p>
          </p:txBody>
        </p:sp>
      </p:grpSp>
      <p:sp>
        <p:nvSpPr>
          <p:cNvPr id="69" name="Freeform 69"/>
          <p:cNvSpPr/>
          <p:nvPr/>
        </p:nvSpPr>
        <p:spPr>
          <a:xfrm>
            <a:off x="9987364" y="0"/>
            <a:ext cx="1954530" cy="4114800"/>
          </a:xfrm>
          <a:custGeom>
            <a:avLst/>
            <a:gdLst/>
            <a:ahLst/>
            <a:cxnLst/>
            <a:rect l="l" t="t" r="r" b="b"/>
            <a:pathLst>
              <a:path w="1954530" h="4114800">
                <a:moveTo>
                  <a:pt x="0" y="0"/>
                </a:moveTo>
                <a:lnTo>
                  <a:pt x="1954530" y="0"/>
                </a:lnTo>
                <a:lnTo>
                  <a:pt x="195453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ransition>
    <p:circl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7EEF9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AFA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926306" y="727919"/>
            <a:ext cx="16807735" cy="1574171"/>
            <a:chOff x="0" y="0"/>
            <a:chExt cx="22410314" cy="2098895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2410314" cy="2098895"/>
            </a:xfrm>
            <a:custGeom>
              <a:avLst/>
              <a:gdLst/>
              <a:ahLst/>
              <a:cxnLst/>
              <a:rect l="l" t="t" r="r" b="b"/>
              <a:pathLst>
                <a:path w="22410314" h="2098895">
                  <a:moveTo>
                    <a:pt x="0" y="0"/>
                  </a:moveTo>
                  <a:lnTo>
                    <a:pt x="22410314" y="0"/>
                  </a:lnTo>
                  <a:lnTo>
                    <a:pt x="22410314" y="2098895"/>
                  </a:lnTo>
                  <a:lnTo>
                    <a:pt x="0" y="209889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142875"/>
              <a:ext cx="22410314" cy="224177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7689"/>
                </a:lnSpc>
              </a:pPr>
              <a:r>
                <a:rPr lang="en-US" sz="6137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Відзначення Міжнародного Дня Шаурми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9129712" y="2127945"/>
            <a:ext cx="28575" cy="7434857"/>
            <a:chOff x="0" y="0"/>
            <a:chExt cx="38100" cy="991314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8100" cy="9913112"/>
            </a:xfrm>
            <a:custGeom>
              <a:avLst/>
              <a:gdLst/>
              <a:ahLst/>
              <a:cxnLst/>
              <a:rect l="l" t="t" r="r" b="b"/>
              <a:pathLst>
                <a:path w="38100" h="9913112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cubicBezTo>
                    <a:pt x="29591" y="0"/>
                    <a:pt x="38100" y="8509"/>
                    <a:pt x="38100" y="19050"/>
                  </a:cubicBezTo>
                  <a:lnTo>
                    <a:pt x="38100" y="9894062"/>
                  </a:lnTo>
                  <a:cubicBezTo>
                    <a:pt x="38100" y="9904603"/>
                    <a:pt x="29591" y="9913112"/>
                    <a:pt x="19050" y="9913112"/>
                  </a:cubicBezTo>
                  <a:cubicBezTo>
                    <a:pt x="8509" y="9913112"/>
                    <a:pt x="0" y="9904603"/>
                    <a:pt x="0" y="9894062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grpSp>
        <p:nvGrpSpPr>
          <p:cNvPr id="11" name="Group 11"/>
          <p:cNvGrpSpPr/>
          <p:nvPr/>
        </p:nvGrpSpPr>
        <p:grpSpPr>
          <a:xfrm>
            <a:off x="7948537" y="2708970"/>
            <a:ext cx="926306" cy="28575"/>
            <a:chOff x="0" y="0"/>
            <a:chExt cx="1235075" cy="381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235075" cy="38100"/>
            </a:xfrm>
            <a:custGeom>
              <a:avLst/>
              <a:gdLst/>
              <a:ahLst/>
              <a:cxnLst/>
              <a:rect l="l" t="t" r="r" b="b"/>
              <a:pathLst>
                <a:path w="1235075" h="38100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lnTo>
                    <a:pt x="1216025" y="0"/>
                  </a:lnTo>
                  <a:cubicBezTo>
                    <a:pt x="1226566" y="0"/>
                    <a:pt x="1235075" y="8509"/>
                    <a:pt x="1235075" y="19050"/>
                  </a:cubicBezTo>
                  <a:cubicBezTo>
                    <a:pt x="1235075" y="29591"/>
                    <a:pt x="1226566" y="38100"/>
                    <a:pt x="1216025" y="38100"/>
                  </a:cubicBezTo>
                  <a:lnTo>
                    <a:pt x="19050" y="38100"/>
                  </a:lnTo>
                  <a:cubicBezTo>
                    <a:pt x="8509" y="38100"/>
                    <a:pt x="0" y="29591"/>
                    <a:pt x="0" y="19050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grpSp>
        <p:nvGrpSpPr>
          <p:cNvPr id="13" name="Group 13"/>
          <p:cNvGrpSpPr/>
          <p:nvPr/>
        </p:nvGrpSpPr>
        <p:grpSpPr>
          <a:xfrm>
            <a:off x="8841506" y="2420839"/>
            <a:ext cx="604986" cy="604986"/>
            <a:chOff x="0" y="0"/>
            <a:chExt cx="806648" cy="806648"/>
          </a:xfrm>
        </p:grpSpPr>
        <p:sp>
          <p:nvSpPr>
            <p:cNvPr id="14" name="Freeform 14"/>
            <p:cNvSpPr/>
            <p:nvPr/>
          </p:nvSpPr>
          <p:spPr>
            <a:xfrm>
              <a:off x="6350" y="6350"/>
              <a:ext cx="793877" cy="794004"/>
            </a:xfrm>
            <a:custGeom>
              <a:avLst/>
              <a:gdLst/>
              <a:ahLst/>
              <a:cxnLst/>
              <a:rect l="l" t="t" r="r" b="b"/>
              <a:pathLst>
                <a:path w="793877" h="794004">
                  <a:moveTo>
                    <a:pt x="0" y="148209"/>
                  </a:moveTo>
                  <a:cubicBezTo>
                    <a:pt x="0" y="66421"/>
                    <a:pt x="66421" y="0"/>
                    <a:pt x="148209" y="0"/>
                  </a:cubicBezTo>
                  <a:lnTo>
                    <a:pt x="645668" y="0"/>
                  </a:lnTo>
                  <a:cubicBezTo>
                    <a:pt x="727583" y="0"/>
                    <a:pt x="793877" y="66421"/>
                    <a:pt x="793877" y="148209"/>
                  </a:cubicBezTo>
                  <a:lnTo>
                    <a:pt x="793877" y="645668"/>
                  </a:lnTo>
                  <a:cubicBezTo>
                    <a:pt x="793877" y="727583"/>
                    <a:pt x="727456" y="793877"/>
                    <a:pt x="645668" y="793877"/>
                  </a:cubicBezTo>
                  <a:lnTo>
                    <a:pt x="148209" y="793877"/>
                  </a:lnTo>
                  <a:cubicBezTo>
                    <a:pt x="66421" y="794004"/>
                    <a:pt x="0" y="727583"/>
                    <a:pt x="0" y="645668"/>
                  </a:cubicBezTo>
                  <a:close/>
                </a:path>
              </a:pathLst>
            </a:custGeom>
            <a:solidFill>
              <a:srgbClr val="D5DCF6"/>
            </a:solidFill>
          </p:spPr>
        </p:sp>
        <p:sp>
          <p:nvSpPr>
            <p:cNvPr id="15" name="Freeform 15"/>
            <p:cNvSpPr/>
            <p:nvPr/>
          </p:nvSpPr>
          <p:spPr>
            <a:xfrm>
              <a:off x="0" y="0"/>
              <a:ext cx="806577" cy="806704"/>
            </a:xfrm>
            <a:custGeom>
              <a:avLst/>
              <a:gdLst/>
              <a:ahLst/>
              <a:cxnLst/>
              <a:rect l="l" t="t" r="r" b="b"/>
              <a:pathLst>
                <a:path w="806577" h="806704">
                  <a:moveTo>
                    <a:pt x="0" y="154559"/>
                  </a:moveTo>
                  <a:cubicBezTo>
                    <a:pt x="0" y="69215"/>
                    <a:pt x="69215" y="0"/>
                    <a:pt x="154559" y="0"/>
                  </a:cubicBezTo>
                  <a:lnTo>
                    <a:pt x="652018" y="0"/>
                  </a:lnTo>
                  <a:lnTo>
                    <a:pt x="652018" y="6350"/>
                  </a:lnTo>
                  <a:lnTo>
                    <a:pt x="652018" y="0"/>
                  </a:lnTo>
                  <a:cubicBezTo>
                    <a:pt x="737362" y="0"/>
                    <a:pt x="806577" y="69215"/>
                    <a:pt x="806577" y="154559"/>
                  </a:cubicBezTo>
                  <a:lnTo>
                    <a:pt x="800227" y="154559"/>
                  </a:lnTo>
                  <a:lnTo>
                    <a:pt x="806577" y="154559"/>
                  </a:lnTo>
                  <a:lnTo>
                    <a:pt x="806577" y="652018"/>
                  </a:lnTo>
                  <a:lnTo>
                    <a:pt x="800227" y="652018"/>
                  </a:lnTo>
                  <a:lnTo>
                    <a:pt x="806577" y="652018"/>
                  </a:lnTo>
                  <a:cubicBezTo>
                    <a:pt x="806577" y="737362"/>
                    <a:pt x="737362" y="806577"/>
                    <a:pt x="652018" y="806577"/>
                  </a:cubicBezTo>
                  <a:lnTo>
                    <a:pt x="652018" y="800227"/>
                  </a:lnTo>
                  <a:lnTo>
                    <a:pt x="652018" y="806577"/>
                  </a:lnTo>
                  <a:lnTo>
                    <a:pt x="154559" y="806577"/>
                  </a:lnTo>
                  <a:lnTo>
                    <a:pt x="154559" y="800227"/>
                  </a:lnTo>
                  <a:lnTo>
                    <a:pt x="154559" y="806577"/>
                  </a:lnTo>
                  <a:cubicBezTo>
                    <a:pt x="69215" y="806704"/>
                    <a:pt x="0" y="737489"/>
                    <a:pt x="0" y="652018"/>
                  </a:cubicBezTo>
                  <a:lnTo>
                    <a:pt x="0" y="154559"/>
                  </a:lnTo>
                  <a:lnTo>
                    <a:pt x="6350" y="154559"/>
                  </a:lnTo>
                  <a:lnTo>
                    <a:pt x="0" y="154559"/>
                  </a:lnTo>
                  <a:moveTo>
                    <a:pt x="12700" y="154559"/>
                  </a:moveTo>
                  <a:lnTo>
                    <a:pt x="12700" y="652018"/>
                  </a:lnTo>
                  <a:lnTo>
                    <a:pt x="6350" y="652018"/>
                  </a:lnTo>
                  <a:lnTo>
                    <a:pt x="12700" y="652018"/>
                  </a:lnTo>
                  <a:cubicBezTo>
                    <a:pt x="12700" y="730377"/>
                    <a:pt x="76200" y="793877"/>
                    <a:pt x="154559" y="793877"/>
                  </a:cubicBezTo>
                  <a:lnTo>
                    <a:pt x="652018" y="793877"/>
                  </a:lnTo>
                  <a:cubicBezTo>
                    <a:pt x="730377" y="793877"/>
                    <a:pt x="793877" y="730377"/>
                    <a:pt x="793877" y="652018"/>
                  </a:cubicBezTo>
                  <a:lnTo>
                    <a:pt x="793877" y="154559"/>
                  </a:lnTo>
                  <a:cubicBezTo>
                    <a:pt x="794004" y="76200"/>
                    <a:pt x="730377" y="12700"/>
                    <a:pt x="652018" y="12700"/>
                  </a:cubicBezTo>
                  <a:lnTo>
                    <a:pt x="154559" y="12700"/>
                  </a:lnTo>
                  <a:lnTo>
                    <a:pt x="154559" y="6350"/>
                  </a:lnTo>
                  <a:lnTo>
                    <a:pt x="154559" y="12700"/>
                  </a:lnTo>
                  <a:cubicBezTo>
                    <a:pt x="76200" y="12700"/>
                    <a:pt x="12700" y="76200"/>
                    <a:pt x="12700" y="154559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grpSp>
        <p:nvGrpSpPr>
          <p:cNvPr id="16" name="Group 16"/>
          <p:cNvGrpSpPr/>
          <p:nvPr/>
        </p:nvGrpSpPr>
        <p:grpSpPr>
          <a:xfrm>
            <a:off x="9047485" y="2321328"/>
            <a:ext cx="164306" cy="833056"/>
            <a:chOff x="0" y="0"/>
            <a:chExt cx="219075" cy="1110742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219075" cy="1110742"/>
            </a:xfrm>
            <a:custGeom>
              <a:avLst/>
              <a:gdLst/>
              <a:ahLst/>
              <a:cxnLst/>
              <a:rect l="l" t="t" r="r" b="b"/>
              <a:pathLst>
                <a:path w="219075" h="1110742">
                  <a:moveTo>
                    <a:pt x="0" y="0"/>
                  </a:moveTo>
                  <a:lnTo>
                    <a:pt x="219075" y="0"/>
                  </a:lnTo>
                  <a:lnTo>
                    <a:pt x="219075" y="1110742"/>
                  </a:lnTo>
                  <a:lnTo>
                    <a:pt x="0" y="111074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8" name="TextBox 18"/>
            <p:cNvSpPr txBox="1"/>
            <p:nvPr/>
          </p:nvSpPr>
          <p:spPr>
            <a:xfrm>
              <a:off x="0" y="0"/>
              <a:ext cx="219075" cy="111074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250"/>
                </a:lnSpc>
              </a:pPr>
              <a:r>
                <a:rPr lang="en-US" sz="325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1</a:t>
              </a:r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4205288" y="2392561"/>
            <a:ext cx="3482876" cy="787774"/>
            <a:chOff x="0" y="0"/>
            <a:chExt cx="4643835" cy="1050365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4643835" cy="1050365"/>
            </a:xfrm>
            <a:custGeom>
              <a:avLst/>
              <a:gdLst/>
              <a:ahLst/>
              <a:cxnLst/>
              <a:rect l="l" t="t" r="r" b="b"/>
              <a:pathLst>
                <a:path w="4643835" h="1050365">
                  <a:moveTo>
                    <a:pt x="0" y="0"/>
                  </a:moveTo>
                  <a:lnTo>
                    <a:pt x="4643835" y="0"/>
                  </a:lnTo>
                  <a:lnTo>
                    <a:pt x="4643835" y="1050365"/>
                  </a:lnTo>
                  <a:lnTo>
                    <a:pt x="0" y="105036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1" name="TextBox 21"/>
            <p:cNvSpPr txBox="1"/>
            <p:nvPr/>
          </p:nvSpPr>
          <p:spPr>
            <a:xfrm>
              <a:off x="0" y="-76200"/>
              <a:ext cx="4643835" cy="112656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r">
                <a:lnSpc>
                  <a:spcPts val="3877"/>
                </a:lnSpc>
              </a:pPr>
              <a:r>
                <a:rPr lang="en-US" sz="3087" u="sng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Їдять Шаурму</a:t>
              </a:r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927124" y="3060569"/>
            <a:ext cx="6761858" cy="1554747"/>
            <a:chOff x="0" y="0"/>
            <a:chExt cx="9015810" cy="2072996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9015810" cy="2072996"/>
            </a:xfrm>
            <a:custGeom>
              <a:avLst/>
              <a:gdLst/>
              <a:ahLst/>
              <a:cxnLst/>
              <a:rect l="l" t="t" r="r" b="b"/>
              <a:pathLst>
                <a:path w="9015810" h="2072996">
                  <a:moveTo>
                    <a:pt x="0" y="0"/>
                  </a:moveTo>
                  <a:lnTo>
                    <a:pt x="9015810" y="0"/>
                  </a:lnTo>
                  <a:lnTo>
                    <a:pt x="9015810" y="2072996"/>
                  </a:lnTo>
                  <a:lnTo>
                    <a:pt x="0" y="207299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4" name="TextBox 24"/>
            <p:cNvSpPr txBox="1"/>
            <p:nvPr/>
          </p:nvSpPr>
          <p:spPr>
            <a:xfrm>
              <a:off x="0" y="-133350"/>
              <a:ext cx="9015810" cy="220634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r">
                <a:lnSpc>
                  <a:spcPts val="3794"/>
                </a:lnSpc>
              </a:pPr>
              <a:r>
                <a:rPr lang="en-US" sz="2362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Головна традиція дня – насолоджуватися смачною шаурмою! Відвідайте свої улюблені точки продажу або приготуйте її вдома.</a:t>
              </a:r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9413156" y="4032349"/>
            <a:ext cx="926306" cy="28575"/>
            <a:chOff x="0" y="0"/>
            <a:chExt cx="1235075" cy="38100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1235075" cy="38100"/>
            </a:xfrm>
            <a:custGeom>
              <a:avLst/>
              <a:gdLst/>
              <a:ahLst/>
              <a:cxnLst/>
              <a:rect l="l" t="t" r="r" b="b"/>
              <a:pathLst>
                <a:path w="1235075" h="38100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lnTo>
                    <a:pt x="1216025" y="0"/>
                  </a:lnTo>
                  <a:cubicBezTo>
                    <a:pt x="1226566" y="0"/>
                    <a:pt x="1235075" y="8509"/>
                    <a:pt x="1235075" y="19050"/>
                  </a:cubicBezTo>
                  <a:cubicBezTo>
                    <a:pt x="1235075" y="29591"/>
                    <a:pt x="1226566" y="38100"/>
                    <a:pt x="1216025" y="38100"/>
                  </a:cubicBezTo>
                  <a:lnTo>
                    <a:pt x="19050" y="38100"/>
                  </a:lnTo>
                  <a:cubicBezTo>
                    <a:pt x="8509" y="38100"/>
                    <a:pt x="0" y="29591"/>
                    <a:pt x="0" y="19050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grpSp>
        <p:nvGrpSpPr>
          <p:cNvPr id="27" name="Group 27"/>
          <p:cNvGrpSpPr/>
          <p:nvPr/>
        </p:nvGrpSpPr>
        <p:grpSpPr>
          <a:xfrm>
            <a:off x="8841506" y="3744217"/>
            <a:ext cx="604986" cy="604986"/>
            <a:chOff x="0" y="0"/>
            <a:chExt cx="806648" cy="806648"/>
          </a:xfrm>
        </p:grpSpPr>
        <p:sp>
          <p:nvSpPr>
            <p:cNvPr id="28" name="Freeform 28"/>
            <p:cNvSpPr/>
            <p:nvPr/>
          </p:nvSpPr>
          <p:spPr>
            <a:xfrm>
              <a:off x="6350" y="6350"/>
              <a:ext cx="793877" cy="794004"/>
            </a:xfrm>
            <a:custGeom>
              <a:avLst/>
              <a:gdLst/>
              <a:ahLst/>
              <a:cxnLst/>
              <a:rect l="l" t="t" r="r" b="b"/>
              <a:pathLst>
                <a:path w="793877" h="794004">
                  <a:moveTo>
                    <a:pt x="0" y="148209"/>
                  </a:moveTo>
                  <a:cubicBezTo>
                    <a:pt x="0" y="66421"/>
                    <a:pt x="66421" y="0"/>
                    <a:pt x="148209" y="0"/>
                  </a:cubicBezTo>
                  <a:lnTo>
                    <a:pt x="645668" y="0"/>
                  </a:lnTo>
                  <a:cubicBezTo>
                    <a:pt x="727583" y="0"/>
                    <a:pt x="793877" y="66421"/>
                    <a:pt x="793877" y="148209"/>
                  </a:cubicBezTo>
                  <a:lnTo>
                    <a:pt x="793877" y="645668"/>
                  </a:lnTo>
                  <a:cubicBezTo>
                    <a:pt x="793877" y="727583"/>
                    <a:pt x="727456" y="793877"/>
                    <a:pt x="645668" y="793877"/>
                  </a:cubicBezTo>
                  <a:lnTo>
                    <a:pt x="148209" y="793877"/>
                  </a:lnTo>
                  <a:cubicBezTo>
                    <a:pt x="66421" y="794004"/>
                    <a:pt x="0" y="727583"/>
                    <a:pt x="0" y="645668"/>
                  </a:cubicBezTo>
                  <a:close/>
                </a:path>
              </a:pathLst>
            </a:custGeom>
            <a:solidFill>
              <a:srgbClr val="D5DCF6"/>
            </a:solidFill>
          </p:spPr>
        </p:sp>
        <p:sp>
          <p:nvSpPr>
            <p:cNvPr id="29" name="Freeform 29"/>
            <p:cNvSpPr/>
            <p:nvPr/>
          </p:nvSpPr>
          <p:spPr>
            <a:xfrm>
              <a:off x="0" y="0"/>
              <a:ext cx="806577" cy="806704"/>
            </a:xfrm>
            <a:custGeom>
              <a:avLst/>
              <a:gdLst/>
              <a:ahLst/>
              <a:cxnLst/>
              <a:rect l="l" t="t" r="r" b="b"/>
              <a:pathLst>
                <a:path w="806577" h="806704">
                  <a:moveTo>
                    <a:pt x="0" y="154559"/>
                  </a:moveTo>
                  <a:cubicBezTo>
                    <a:pt x="0" y="69215"/>
                    <a:pt x="69215" y="0"/>
                    <a:pt x="154559" y="0"/>
                  </a:cubicBezTo>
                  <a:lnTo>
                    <a:pt x="652018" y="0"/>
                  </a:lnTo>
                  <a:lnTo>
                    <a:pt x="652018" y="6350"/>
                  </a:lnTo>
                  <a:lnTo>
                    <a:pt x="652018" y="0"/>
                  </a:lnTo>
                  <a:cubicBezTo>
                    <a:pt x="737362" y="0"/>
                    <a:pt x="806577" y="69215"/>
                    <a:pt x="806577" y="154559"/>
                  </a:cubicBezTo>
                  <a:lnTo>
                    <a:pt x="800227" y="154559"/>
                  </a:lnTo>
                  <a:lnTo>
                    <a:pt x="806577" y="154559"/>
                  </a:lnTo>
                  <a:lnTo>
                    <a:pt x="806577" y="652018"/>
                  </a:lnTo>
                  <a:lnTo>
                    <a:pt x="800227" y="652018"/>
                  </a:lnTo>
                  <a:lnTo>
                    <a:pt x="806577" y="652018"/>
                  </a:lnTo>
                  <a:cubicBezTo>
                    <a:pt x="806577" y="737362"/>
                    <a:pt x="737362" y="806577"/>
                    <a:pt x="652018" y="806577"/>
                  </a:cubicBezTo>
                  <a:lnTo>
                    <a:pt x="652018" y="800227"/>
                  </a:lnTo>
                  <a:lnTo>
                    <a:pt x="652018" y="806577"/>
                  </a:lnTo>
                  <a:lnTo>
                    <a:pt x="154559" y="806577"/>
                  </a:lnTo>
                  <a:lnTo>
                    <a:pt x="154559" y="800227"/>
                  </a:lnTo>
                  <a:lnTo>
                    <a:pt x="154559" y="806577"/>
                  </a:lnTo>
                  <a:cubicBezTo>
                    <a:pt x="69215" y="806704"/>
                    <a:pt x="0" y="737489"/>
                    <a:pt x="0" y="652018"/>
                  </a:cubicBezTo>
                  <a:lnTo>
                    <a:pt x="0" y="154559"/>
                  </a:lnTo>
                  <a:lnTo>
                    <a:pt x="6350" y="154559"/>
                  </a:lnTo>
                  <a:lnTo>
                    <a:pt x="0" y="154559"/>
                  </a:lnTo>
                  <a:moveTo>
                    <a:pt x="12700" y="154559"/>
                  </a:moveTo>
                  <a:lnTo>
                    <a:pt x="12700" y="652018"/>
                  </a:lnTo>
                  <a:lnTo>
                    <a:pt x="6350" y="652018"/>
                  </a:lnTo>
                  <a:lnTo>
                    <a:pt x="12700" y="652018"/>
                  </a:lnTo>
                  <a:cubicBezTo>
                    <a:pt x="12700" y="730377"/>
                    <a:pt x="76200" y="793877"/>
                    <a:pt x="154559" y="793877"/>
                  </a:cubicBezTo>
                  <a:lnTo>
                    <a:pt x="652018" y="793877"/>
                  </a:lnTo>
                  <a:cubicBezTo>
                    <a:pt x="730377" y="793877"/>
                    <a:pt x="793877" y="730377"/>
                    <a:pt x="793877" y="652018"/>
                  </a:cubicBezTo>
                  <a:lnTo>
                    <a:pt x="793877" y="154559"/>
                  </a:lnTo>
                  <a:cubicBezTo>
                    <a:pt x="794004" y="76200"/>
                    <a:pt x="730377" y="12700"/>
                    <a:pt x="652018" y="12700"/>
                  </a:cubicBezTo>
                  <a:lnTo>
                    <a:pt x="154559" y="12700"/>
                  </a:lnTo>
                  <a:lnTo>
                    <a:pt x="154559" y="6350"/>
                  </a:lnTo>
                  <a:lnTo>
                    <a:pt x="154559" y="12700"/>
                  </a:lnTo>
                  <a:cubicBezTo>
                    <a:pt x="76200" y="12700"/>
                    <a:pt x="12700" y="76200"/>
                    <a:pt x="12700" y="154559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grpSp>
        <p:nvGrpSpPr>
          <p:cNvPr id="30" name="Group 30"/>
          <p:cNvGrpSpPr/>
          <p:nvPr/>
        </p:nvGrpSpPr>
        <p:grpSpPr>
          <a:xfrm>
            <a:off x="9004920" y="3644708"/>
            <a:ext cx="249436" cy="833056"/>
            <a:chOff x="0" y="0"/>
            <a:chExt cx="332582" cy="1110742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332582" cy="1110742"/>
            </a:xfrm>
            <a:custGeom>
              <a:avLst/>
              <a:gdLst/>
              <a:ahLst/>
              <a:cxnLst/>
              <a:rect l="l" t="t" r="r" b="b"/>
              <a:pathLst>
                <a:path w="332582" h="1110742">
                  <a:moveTo>
                    <a:pt x="0" y="0"/>
                  </a:moveTo>
                  <a:lnTo>
                    <a:pt x="332582" y="0"/>
                  </a:lnTo>
                  <a:lnTo>
                    <a:pt x="332582" y="1110742"/>
                  </a:lnTo>
                  <a:lnTo>
                    <a:pt x="0" y="111074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2" name="TextBox 32"/>
            <p:cNvSpPr txBox="1"/>
            <p:nvPr/>
          </p:nvSpPr>
          <p:spPr>
            <a:xfrm>
              <a:off x="0" y="0"/>
              <a:ext cx="332582" cy="111074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250"/>
                </a:lnSpc>
              </a:pPr>
              <a:r>
                <a:rPr lang="en-US" sz="325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2</a:t>
              </a:r>
            </a:p>
          </p:txBody>
        </p:sp>
      </p:grpSp>
      <p:grpSp>
        <p:nvGrpSpPr>
          <p:cNvPr id="33" name="Group 33"/>
          <p:cNvGrpSpPr/>
          <p:nvPr/>
        </p:nvGrpSpPr>
        <p:grpSpPr>
          <a:xfrm>
            <a:off x="10599836" y="3715941"/>
            <a:ext cx="3482876" cy="787774"/>
            <a:chOff x="0" y="0"/>
            <a:chExt cx="4643835" cy="1050365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4643835" cy="1050365"/>
            </a:xfrm>
            <a:custGeom>
              <a:avLst/>
              <a:gdLst/>
              <a:ahLst/>
              <a:cxnLst/>
              <a:rect l="l" t="t" r="r" b="b"/>
              <a:pathLst>
                <a:path w="4643835" h="1050365">
                  <a:moveTo>
                    <a:pt x="0" y="0"/>
                  </a:moveTo>
                  <a:lnTo>
                    <a:pt x="4643835" y="0"/>
                  </a:lnTo>
                  <a:lnTo>
                    <a:pt x="4643835" y="1050365"/>
                  </a:lnTo>
                  <a:lnTo>
                    <a:pt x="0" y="105036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5" name="TextBox 35"/>
            <p:cNvSpPr txBox="1"/>
            <p:nvPr/>
          </p:nvSpPr>
          <p:spPr>
            <a:xfrm>
              <a:off x="0" y="-76200"/>
              <a:ext cx="4643835" cy="112656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877"/>
                </a:lnSpc>
              </a:pPr>
              <a:r>
                <a:rPr lang="en-US" sz="3087" u="sng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Соціальні Мережі</a:t>
              </a:r>
            </a:p>
          </p:txBody>
        </p:sp>
      </p:grpSp>
      <p:grpSp>
        <p:nvGrpSpPr>
          <p:cNvPr id="36" name="Group 36"/>
          <p:cNvGrpSpPr/>
          <p:nvPr/>
        </p:nvGrpSpPr>
        <p:grpSpPr>
          <a:xfrm>
            <a:off x="10599836" y="4353980"/>
            <a:ext cx="6761858" cy="1554747"/>
            <a:chOff x="0" y="0"/>
            <a:chExt cx="9015810" cy="2072996"/>
          </a:xfrm>
        </p:grpSpPr>
        <p:sp>
          <p:nvSpPr>
            <p:cNvPr id="37" name="Freeform 37"/>
            <p:cNvSpPr/>
            <p:nvPr/>
          </p:nvSpPr>
          <p:spPr>
            <a:xfrm>
              <a:off x="0" y="0"/>
              <a:ext cx="9015810" cy="2072996"/>
            </a:xfrm>
            <a:custGeom>
              <a:avLst/>
              <a:gdLst/>
              <a:ahLst/>
              <a:cxnLst/>
              <a:rect l="l" t="t" r="r" b="b"/>
              <a:pathLst>
                <a:path w="9015810" h="2072996">
                  <a:moveTo>
                    <a:pt x="0" y="0"/>
                  </a:moveTo>
                  <a:lnTo>
                    <a:pt x="9015810" y="0"/>
                  </a:lnTo>
                  <a:lnTo>
                    <a:pt x="9015810" y="2072996"/>
                  </a:lnTo>
                  <a:lnTo>
                    <a:pt x="0" y="207299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8" name="TextBox 38"/>
            <p:cNvSpPr txBox="1"/>
            <p:nvPr/>
          </p:nvSpPr>
          <p:spPr>
            <a:xfrm>
              <a:off x="0" y="-133350"/>
              <a:ext cx="9015810" cy="220634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794"/>
                </a:lnSpc>
              </a:pPr>
              <a:r>
                <a:rPr lang="en-US" sz="2362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Діліться фотографіями шаурми, залишайте відгуки про заклади та змагайтеся, хто знайде найсмачнішу!</a:t>
              </a:r>
            </a:p>
          </p:txBody>
        </p:sp>
      </p:grpSp>
      <p:grpSp>
        <p:nvGrpSpPr>
          <p:cNvPr id="39" name="Group 39"/>
          <p:cNvGrpSpPr/>
          <p:nvPr/>
        </p:nvGrpSpPr>
        <p:grpSpPr>
          <a:xfrm>
            <a:off x="7948537" y="5367635"/>
            <a:ext cx="926306" cy="28575"/>
            <a:chOff x="0" y="0"/>
            <a:chExt cx="1235075" cy="38100"/>
          </a:xfrm>
        </p:grpSpPr>
        <p:sp>
          <p:nvSpPr>
            <p:cNvPr id="40" name="Freeform 40"/>
            <p:cNvSpPr/>
            <p:nvPr/>
          </p:nvSpPr>
          <p:spPr>
            <a:xfrm>
              <a:off x="0" y="0"/>
              <a:ext cx="1235075" cy="38100"/>
            </a:xfrm>
            <a:custGeom>
              <a:avLst/>
              <a:gdLst/>
              <a:ahLst/>
              <a:cxnLst/>
              <a:rect l="l" t="t" r="r" b="b"/>
              <a:pathLst>
                <a:path w="1235075" h="38100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lnTo>
                    <a:pt x="1216025" y="0"/>
                  </a:lnTo>
                  <a:cubicBezTo>
                    <a:pt x="1226566" y="0"/>
                    <a:pt x="1235075" y="8509"/>
                    <a:pt x="1235075" y="19050"/>
                  </a:cubicBezTo>
                  <a:cubicBezTo>
                    <a:pt x="1235075" y="29591"/>
                    <a:pt x="1226566" y="38100"/>
                    <a:pt x="1216025" y="38100"/>
                  </a:cubicBezTo>
                  <a:lnTo>
                    <a:pt x="19050" y="38100"/>
                  </a:lnTo>
                  <a:cubicBezTo>
                    <a:pt x="8509" y="38100"/>
                    <a:pt x="0" y="29591"/>
                    <a:pt x="0" y="19050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grpSp>
        <p:nvGrpSpPr>
          <p:cNvPr id="41" name="Group 41"/>
          <p:cNvGrpSpPr/>
          <p:nvPr/>
        </p:nvGrpSpPr>
        <p:grpSpPr>
          <a:xfrm>
            <a:off x="8841506" y="5079504"/>
            <a:ext cx="604986" cy="604986"/>
            <a:chOff x="0" y="0"/>
            <a:chExt cx="806648" cy="806648"/>
          </a:xfrm>
        </p:grpSpPr>
        <p:sp>
          <p:nvSpPr>
            <p:cNvPr id="42" name="Freeform 42"/>
            <p:cNvSpPr/>
            <p:nvPr/>
          </p:nvSpPr>
          <p:spPr>
            <a:xfrm>
              <a:off x="6350" y="6350"/>
              <a:ext cx="793877" cy="794004"/>
            </a:xfrm>
            <a:custGeom>
              <a:avLst/>
              <a:gdLst/>
              <a:ahLst/>
              <a:cxnLst/>
              <a:rect l="l" t="t" r="r" b="b"/>
              <a:pathLst>
                <a:path w="793877" h="794004">
                  <a:moveTo>
                    <a:pt x="0" y="148209"/>
                  </a:moveTo>
                  <a:cubicBezTo>
                    <a:pt x="0" y="66421"/>
                    <a:pt x="66421" y="0"/>
                    <a:pt x="148209" y="0"/>
                  </a:cubicBezTo>
                  <a:lnTo>
                    <a:pt x="645668" y="0"/>
                  </a:lnTo>
                  <a:cubicBezTo>
                    <a:pt x="727583" y="0"/>
                    <a:pt x="793877" y="66421"/>
                    <a:pt x="793877" y="148209"/>
                  </a:cubicBezTo>
                  <a:lnTo>
                    <a:pt x="793877" y="645668"/>
                  </a:lnTo>
                  <a:cubicBezTo>
                    <a:pt x="793877" y="727583"/>
                    <a:pt x="727456" y="793877"/>
                    <a:pt x="645668" y="793877"/>
                  </a:cubicBezTo>
                  <a:lnTo>
                    <a:pt x="148209" y="793877"/>
                  </a:lnTo>
                  <a:cubicBezTo>
                    <a:pt x="66421" y="794004"/>
                    <a:pt x="0" y="727583"/>
                    <a:pt x="0" y="645668"/>
                  </a:cubicBezTo>
                  <a:close/>
                </a:path>
              </a:pathLst>
            </a:custGeom>
            <a:solidFill>
              <a:srgbClr val="D5DCF6"/>
            </a:solidFill>
          </p:spPr>
        </p:sp>
        <p:sp>
          <p:nvSpPr>
            <p:cNvPr id="43" name="Freeform 43"/>
            <p:cNvSpPr/>
            <p:nvPr/>
          </p:nvSpPr>
          <p:spPr>
            <a:xfrm>
              <a:off x="0" y="0"/>
              <a:ext cx="806577" cy="806704"/>
            </a:xfrm>
            <a:custGeom>
              <a:avLst/>
              <a:gdLst/>
              <a:ahLst/>
              <a:cxnLst/>
              <a:rect l="l" t="t" r="r" b="b"/>
              <a:pathLst>
                <a:path w="806577" h="806704">
                  <a:moveTo>
                    <a:pt x="0" y="154559"/>
                  </a:moveTo>
                  <a:cubicBezTo>
                    <a:pt x="0" y="69215"/>
                    <a:pt x="69215" y="0"/>
                    <a:pt x="154559" y="0"/>
                  </a:cubicBezTo>
                  <a:lnTo>
                    <a:pt x="652018" y="0"/>
                  </a:lnTo>
                  <a:lnTo>
                    <a:pt x="652018" y="6350"/>
                  </a:lnTo>
                  <a:lnTo>
                    <a:pt x="652018" y="0"/>
                  </a:lnTo>
                  <a:cubicBezTo>
                    <a:pt x="737362" y="0"/>
                    <a:pt x="806577" y="69215"/>
                    <a:pt x="806577" y="154559"/>
                  </a:cubicBezTo>
                  <a:lnTo>
                    <a:pt x="800227" y="154559"/>
                  </a:lnTo>
                  <a:lnTo>
                    <a:pt x="806577" y="154559"/>
                  </a:lnTo>
                  <a:lnTo>
                    <a:pt x="806577" y="652018"/>
                  </a:lnTo>
                  <a:lnTo>
                    <a:pt x="800227" y="652018"/>
                  </a:lnTo>
                  <a:lnTo>
                    <a:pt x="806577" y="652018"/>
                  </a:lnTo>
                  <a:cubicBezTo>
                    <a:pt x="806577" y="737362"/>
                    <a:pt x="737362" y="806577"/>
                    <a:pt x="652018" y="806577"/>
                  </a:cubicBezTo>
                  <a:lnTo>
                    <a:pt x="652018" y="800227"/>
                  </a:lnTo>
                  <a:lnTo>
                    <a:pt x="652018" y="806577"/>
                  </a:lnTo>
                  <a:lnTo>
                    <a:pt x="154559" y="806577"/>
                  </a:lnTo>
                  <a:lnTo>
                    <a:pt x="154559" y="800227"/>
                  </a:lnTo>
                  <a:lnTo>
                    <a:pt x="154559" y="806577"/>
                  </a:lnTo>
                  <a:cubicBezTo>
                    <a:pt x="69215" y="806704"/>
                    <a:pt x="0" y="737489"/>
                    <a:pt x="0" y="652018"/>
                  </a:cubicBezTo>
                  <a:lnTo>
                    <a:pt x="0" y="154559"/>
                  </a:lnTo>
                  <a:lnTo>
                    <a:pt x="6350" y="154559"/>
                  </a:lnTo>
                  <a:lnTo>
                    <a:pt x="0" y="154559"/>
                  </a:lnTo>
                  <a:moveTo>
                    <a:pt x="12700" y="154559"/>
                  </a:moveTo>
                  <a:lnTo>
                    <a:pt x="12700" y="652018"/>
                  </a:lnTo>
                  <a:lnTo>
                    <a:pt x="6350" y="652018"/>
                  </a:lnTo>
                  <a:lnTo>
                    <a:pt x="12700" y="652018"/>
                  </a:lnTo>
                  <a:cubicBezTo>
                    <a:pt x="12700" y="730377"/>
                    <a:pt x="76200" y="793877"/>
                    <a:pt x="154559" y="793877"/>
                  </a:cubicBezTo>
                  <a:lnTo>
                    <a:pt x="652018" y="793877"/>
                  </a:lnTo>
                  <a:cubicBezTo>
                    <a:pt x="730377" y="793877"/>
                    <a:pt x="793877" y="730377"/>
                    <a:pt x="793877" y="652018"/>
                  </a:cubicBezTo>
                  <a:lnTo>
                    <a:pt x="793877" y="154559"/>
                  </a:lnTo>
                  <a:cubicBezTo>
                    <a:pt x="794004" y="76200"/>
                    <a:pt x="730377" y="12700"/>
                    <a:pt x="652018" y="12700"/>
                  </a:cubicBezTo>
                  <a:lnTo>
                    <a:pt x="154559" y="12700"/>
                  </a:lnTo>
                  <a:lnTo>
                    <a:pt x="154559" y="6350"/>
                  </a:lnTo>
                  <a:lnTo>
                    <a:pt x="154559" y="12700"/>
                  </a:lnTo>
                  <a:cubicBezTo>
                    <a:pt x="76200" y="12700"/>
                    <a:pt x="12700" y="76200"/>
                    <a:pt x="12700" y="154559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grpSp>
        <p:nvGrpSpPr>
          <p:cNvPr id="44" name="Group 44"/>
          <p:cNvGrpSpPr/>
          <p:nvPr/>
        </p:nvGrpSpPr>
        <p:grpSpPr>
          <a:xfrm>
            <a:off x="9004771" y="4979993"/>
            <a:ext cx="249882" cy="833056"/>
            <a:chOff x="0" y="0"/>
            <a:chExt cx="333177" cy="1110742"/>
          </a:xfrm>
        </p:grpSpPr>
        <p:sp>
          <p:nvSpPr>
            <p:cNvPr id="45" name="Freeform 45"/>
            <p:cNvSpPr/>
            <p:nvPr/>
          </p:nvSpPr>
          <p:spPr>
            <a:xfrm>
              <a:off x="0" y="0"/>
              <a:ext cx="333177" cy="1110742"/>
            </a:xfrm>
            <a:custGeom>
              <a:avLst/>
              <a:gdLst/>
              <a:ahLst/>
              <a:cxnLst/>
              <a:rect l="l" t="t" r="r" b="b"/>
              <a:pathLst>
                <a:path w="333177" h="1110742">
                  <a:moveTo>
                    <a:pt x="0" y="0"/>
                  </a:moveTo>
                  <a:lnTo>
                    <a:pt x="333177" y="0"/>
                  </a:lnTo>
                  <a:lnTo>
                    <a:pt x="333177" y="1110742"/>
                  </a:lnTo>
                  <a:lnTo>
                    <a:pt x="0" y="111074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46" name="TextBox 46"/>
            <p:cNvSpPr txBox="1"/>
            <p:nvPr/>
          </p:nvSpPr>
          <p:spPr>
            <a:xfrm>
              <a:off x="0" y="0"/>
              <a:ext cx="333177" cy="111074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250"/>
                </a:lnSpc>
              </a:pPr>
              <a:r>
                <a:rPr lang="en-US" sz="325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3</a:t>
              </a:r>
            </a:p>
          </p:txBody>
        </p:sp>
      </p:grpSp>
      <p:grpSp>
        <p:nvGrpSpPr>
          <p:cNvPr id="47" name="Group 47"/>
          <p:cNvGrpSpPr/>
          <p:nvPr/>
        </p:nvGrpSpPr>
        <p:grpSpPr>
          <a:xfrm>
            <a:off x="4205288" y="5051226"/>
            <a:ext cx="3482876" cy="787774"/>
            <a:chOff x="0" y="0"/>
            <a:chExt cx="4643835" cy="1050365"/>
          </a:xfrm>
        </p:grpSpPr>
        <p:sp>
          <p:nvSpPr>
            <p:cNvPr id="48" name="Freeform 48"/>
            <p:cNvSpPr/>
            <p:nvPr/>
          </p:nvSpPr>
          <p:spPr>
            <a:xfrm>
              <a:off x="0" y="0"/>
              <a:ext cx="4643835" cy="1050365"/>
            </a:xfrm>
            <a:custGeom>
              <a:avLst/>
              <a:gdLst/>
              <a:ahLst/>
              <a:cxnLst/>
              <a:rect l="l" t="t" r="r" b="b"/>
              <a:pathLst>
                <a:path w="4643835" h="1050365">
                  <a:moveTo>
                    <a:pt x="0" y="0"/>
                  </a:moveTo>
                  <a:lnTo>
                    <a:pt x="4643835" y="0"/>
                  </a:lnTo>
                  <a:lnTo>
                    <a:pt x="4643835" y="1050365"/>
                  </a:lnTo>
                  <a:lnTo>
                    <a:pt x="0" y="105036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49" name="TextBox 49"/>
            <p:cNvSpPr txBox="1"/>
            <p:nvPr/>
          </p:nvSpPr>
          <p:spPr>
            <a:xfrm>
              <a:off x="0" y="-76200"/>
              <a:ext cx="4643835" cy="112656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r">
                <a:lnSpc>
                  <a:spcPts val="3877"/>
                </a:lnSpc>
              </a:pPr>
              <a:r>
                <a:rPr lang="en-US" sz="3087" u="sng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Конкурси та Акції</a:t>
              </a:r>
            </a:p>
          </p:txBody>
        </p:sp>
      </p:grpSp>
      <p:grpSp>
        <p:nvGrpSpPr>
          <p:cNvPr id="50" name="Group 50"/>
          <p:cNvGrpSpPr/>
          <p:nvPr/>
        </p:nvGrpSpPr>
        <p:grpSpPr>
          <a:xfrm>
            <a:off x="926306" y="5716637"/>
            <a:ext cx="6761858" cy="1078497"/>
            <a:chOff x="0" y="0"/>
            <a:chExt cx="9015810" cy="1437996"/>
          </a:xfrm>
        </p:grpSpPr>
        <p:sp>
          <p:nvSpPr>
            <p:cNvPr id="51" name="Freeform 51"/>
            <p:cNvSpPr/>
            <p:nvPr/>
          </p:nvSpPr>
          <p:spPr>
            <a:xfrm>
              <a:off x="0" y="0"/>
              <a:ext cx="9015810" cy="1437996"/>
            </a:xfrm>
            <a:custGeom>
              <a:avLst/>
              <a:gdLst/>
              <a:ahLst/>
              <a:cxnLst/>
              <a:rect l="l" t="t" r="r" b="b"/>
              <a:pathLst>
                <a:path w="9015810" h="1437996">
                  <a:moveTo>
                    <a:pt x="0" y="0"/>
                  </a:moveTo>
                  <a:lnTo>
                    <a:pt x="9015810" y="0"/>
                  </a:lnTo>
                  <a:lnTo>
                    <a:pt x="9015810" y="1437996"/>
                  </a:lnTo>
                  <a:lnTo>
                    <a:pt x="0" y="143799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52" name="TextBox 52"/>
            <p:cNvSpPr txBox="1"/>
            <p:nvPr/>
          </p:nvSpPr>
          <p:spPr>
            <a:xfrm>
              <a:off x="0" y="-133350"/>
              <a:ext cx="9015810" cy="157134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r">
                <a:lnSpc>
                  <a:spcPts val="3794"/>
                </a:lnSpc>
              </a:pPr>
              <a:r>
                <a:rPr lang="en-US" sz="2362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Ресторани і фудкорти часто пропонують знижки або акції на шаурму в цей день.</a:t>
              </a:r>
            </a:p>
          </p:txBody>
        </p:sp>
      </p:grpSp>
      <p:grpSp>
        <p:nvGrpSpPr>
          <p:cNvPr id="53" name="Group 53"/>
          <p:cNvGrpSpPr/>
          <p:nvPr/>
        </p:nvGrpSpPr>
        <p:grpSpPr>
          <a:xfrm>
            <a:off x="9413156" y="6558706"/>
            <a:ext cx="926306" cy="28575"/>
            <a:chOff x="0" y="0"/>
            <a:chExt cx="1235075" cy="38100"/>
          </a:xfrm>
        </p:grpSpPr>
        <p:sp>
          <p:nvSpPr>
            <p:cNvPr id="54" name="Freeform 54"/>
            <p:cNvSpPr/>
            <p:nvPr/>
          </p:nvSpPr>
          <p:spPr>
            <a:xfrm>
              <a:off x="0" y="0"/>
              <a:ext cx="1235075" cy="38100"/>
            </a:xfrm>
            <a:custGeom>
              <a:avLst/>
              <a:gdLst/>
              <a:ahLst/>
              <a:cxnLst/>
              <a:rect l="l" t="t" r="r" b="b"/>
              <a:pathLst>
                <a:path w="1235075" h="38100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lnTo>
                    <a:pt x="1216025" y="0"/>
                  </a:lnTo>
                  <a:cubicBezTo>
                    <a:pt x="1226566" y="0"/>
                    <a:pt x="1235075" y="8509"/>
                    <a:pt x="1235075" y="19050"/>
                  </a:cubicBezTo>
                  <a:cubicBezTo>
                    <a:pt x="1235075" y="29591"/>
                    <a:pt x="1226566" y="38100"/>
                    <a:pt x="1216025" y="38100"/>
                  </a:cubicBezTo>
                  <a:lnTo>
                    <a:pt x="19050" y="38100"/>
                  </a:lnTo>
                  <a:cubicBezTo>
                    <a:pt x="8509" y="38100"/>
                    <a:pt x="0" y="29591"/>
                    <a:pt x="0" y="19050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grpSp>
        <p:nvGrpSpPr>
          <p:cNvPr id="55" name="Group 55"/>
          <p:cNvGrpSpPr/>
          <p:nvPr/>
        </p:nvGrpSpPr>
        <p:grpSpPr>
          <a:xfrm>
            <a:off x="8841506" y="6270575"/>
            <a:ext cx="604986" cy="604986"/>
            <a:chOff x="0" y="0"/>
            <a:chExt cx="806648" cy="806648"/>
          </a:xfrm>
        </p:grpSpPr>
        <p:sp>
          <p:nvSpPr>
            <p:cNvPr id="56" name="Freeform 56"/>
            <p:cNvSpPr/>
            <p:nvPr/>
          </p:nvSpPr>
          <p:spPr>
            <a:xfrm>
              <a:off x="6350" y="6350"/>
              <a:ext cx="793877" cy="794004"/>
            </a:xfrm>
            <a:custGeom>
              <a:avLst/>
              <a:gdLst/>
              <a:ahLst/>
              <a:cxnLst/>
              <a:rect l="l" t="t" r="r" b="b"/>
              <a:pathLst>
                <a:path w="793877" h="794004">
                  <a:moveTo>
                    <a:pt x="0" y="148209"/>
                  </a:moveTo>
                  <a:cubicBezTo>
                    <a:pt x="0" y="66421"/>
                    <a:pt x="66421" y="0"/>
                    <a:pt x="148209" y="0"/>
                  </a:cubicBezTo>
                  <a:lnTo>
                    <a:pt x="645668" y="0"/>
                  </a:lnTo>
                  <a:cubicBezTo>
                    <a:pt x="727583" y="0"/>
                    <a:pt x="793877" y="66421"/>
                    <a:pt x="793877" y="148209"/>
                  </a:cubicBezTo>
                  <a:lnTo>
                    <a:pt x="793877" y="645668"/>
                  </a:lnTo>
                  <a:cubicBezTo>
                    <a:pt x="793877" y="727583"/>
                    <a:pt x="727456" y="793877"/>
                    <a:pt x="645668" y="793877"/>
                  </a:cubicBezTo>
                  <a:lnTo>
                    <a:pt x="148209" y="793877"/>
                  </a:lnTo>
                  <a:cubicBezTo>
                    <a:pt x="66421" y="794004"/>
                    <a:pt x="0" y="727583"/>
                    <a:pt x="0" y="645668"/>
                  </a:cubicBezTo>
                  <a:close/>
                </a:path>
              </a:pathLst>
            </a:custGeom>
            <a:solidFill>
              <a:srgbClr val="D5DCF6"/>
            </a:solidFill>
          </p:spPr>
        </p:sp>
        <p:sp>
          <p:nvSpPr>
            <p:cNvPr id="57" name="Freeform 57"/>
            <p:cNvSpPr/>
            <p:nvPr/>
          </p:nvSpPr>
          <p:spPr>
            <a:xfrm>
              <a:off x="0" y="0"/>
              <a:ext cx="806577" cy="806704"/>
            </a:xfrm>
            <a:custGeom>
              <a:avLst/>
              <a:gdLst/>
              <a:ahLst/>
              <a:cxnLst/>
              <a:rect l="l" t="t" r="r" b="b"/>
              <a:pathLst>
                <a:path w="806577" h="806704">
                  <a:moveTo>
                    <a:pt x="0" y="154559"/>
                  </a:moveTo>
                  <a:cubicBezTo>
                    <a:pt x="0" y="69215"/>
                    <a:pt x="69215" y="0"/>
                    <a:pt x="154559" y="0"/>
                  </a:cubicBezTo>
                  <a:lnTo>
                    <a:pt x="652018" y="0"/>
                  </a:lnTo>
                  <a:lnTo>
                    <a:pt x="652018" y="6350"/>
                  </a:lnTo>
                  <a:lnTo>
                    <a:pt x="652018" y="0"/>
                  </a:lnTo>
                  <a:cubicBezTo>
                    <a:pt x="737362" y="0"/>
                    <a:pt x="806577" y="69215"/>
                    <a:pt x="806577" y="154559"/>
                  </a:cubicBezTo>
                  <a:lnTo>
                    <a:pt x="800227" y="154559"/>
                  </a:lnTo>
                  <a:lnTo>
                    <a:pt x="806577" y="154559"/>
                  </a:lnTo>
                  <a:lnTo>
                    <a:pt x="806577" y="652018"/>
                  </a:lnTo>
                  <a:lnTo>
                    <a:pt x="800227" y="652018"/>
                  </a:lnTo>
                  <a:lnTo>
                    <a:pt x="806577" y="652018"/>
                  </a:lnTo>
                  <a:cubicBezTo>
                    <a:pt x="806577" y="737362"/>
                    <a:pt x="737362" y="806577"/>
                    <a:pt x="652018" y="806577"/>
                  </a:cubicBezTo>
                  <a:lnTo>
                    <a:pt x="652018" y="800227"/>
                  </a:lnTo>
                  <a:lnTo>
                    <a:pt x="652018" y="806577"/>
                  </a:lnTo>
                  <a:lnTo>
                    <a:pt x="154559" y="806577"/>
                  </a:lnTo>
                  <a:lnTo>
                    <a:pt x="154559" y="800227"/>
                  </a:lnTo>
                  <a:lnTo>
                    <a:pt x="154559" y="806577"/>
                  </a:lnTo>
                  <a:cubicBezTo>
                    <a:pt x="69215" y="806704"/>
                    <a:pt x="0" y="737489"/>
                    <a:pt x="0" y="652018"/>
                  </a:cubicBezTo>
                  <a:lnTo>
                    <a:pt x="0" y="154559"/>
                  </a:lnTo>
                  <a:lnTo>
                    <a:pt x="6350" y="154559"/>
                  </a:lnTo>
                  <a:lnTo>
                    <a:pt x="0" y="154559"/>
                  </a:lnTo>
                  <a:moveTo>
                    <a:pt x="12700" y="154559"/>
                  </a:moveTo>
                  <a:lnTo>
                    <a:pt x="12700" y="652018"/>
                  </a:lnTo>
                  <a:lnTo>
                    <a:pt x="6350" y="652018"/>
                  </a:lnTo>
                  <a:lnTo>
                    <a:pt x="12700" y="652018"/>
                  </a:lnTo>
                  <a:cubicBezTo>
                    <a:pt x="12700" y="730377"/>
                    <a:pt x="76200" y="793877"/>
                    <a:pt x="154559" y="793877"/>
                  </a:cubicBezTo>
                  <a:lnTo>
                    <a:pt x="652018" y="793877"/>
                  </a:lnTo>
                  <a:cubicBezTo>
                    <a:pt x="730377" y="793877"/>
                    <a:pt x="793877" y="730377"/>
                    <a:pt x="793877" y="652018"/>
                  </a:cubicBezTo>
                  <a:lnTo>
                    <a:pt x="793877" y="154559"/>
                  </a:lnTo>
                  <a:cubicBezTo>
                    <a:pt x="794004" y="76200"/>
                    <a:pt x="730377" y="12700"/>
                    <a:pt x="652018" y="12700"/>
                  </a:cubicBezTo>
                  <a:lnTo>
                    <a:pt x="154559" y="12700"/>
                  </a:lnTo>
                  <a:lnTo>
                    <a:pt x="154559" y="6350"/>
                  </a:lnTo>
                  <a:lnTo>
                    <a:pt x="154559" y="12700"/>
                  </a:lnTo>
                  <a:cubicBezTo>
                    <a:pt x="76200" y="12700"/>
                    <a:pt x="12700" y="76200"/>
                    <a:pt x="12700" y="154559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grpSp>
        <p:nvGrpSpPr>
          <p:cNvPr id="58" name="Group 58"/>
          <p:cNvGrpSpPr/>
          <p:nvPr/>
        </p:nvGrpSpPr>
        <p:grpSpPr>
          <a:xfrm>
            <a:off x="9003730" y="6171065"/>
            <a:ext cx="251966" cy="833056"/>
            <a:chOff x="0" y="0"/>
            <a:chExt cx="335955" cy="1110742"/>
          </a:xfrm>
        </p:grpSpPr>
        <p:sp>
          <p:nvSpPr>
            <p:cNvPr id="59" name="Freeform 59"/>
            <p:cNvSpPr/>
            <p:nvPr/>
          </p:nvSpPr>
          <p:spPr>
            <a:xfrm>
              <a:off x="0" y="0"/>
              <a:ext cx="335955" cy="1110742"/>
            </a:xfrm>
            <a:custGeom>
              <a:avLst/>
              <a:gdLst/>
              <a:ahLst/>
              <a:cxnLst/>
              <a:rect l="l" t="t" r="r" b="b"/>
              <a:pathLst>
                <a:path w="335955" h="1110742">
                  <a:moveTo>
                    <a:pt x="0" y="0"/>
                  </a:moveTo>
                  <a:lnTo>
                    <a:pt x="335955" y="0"/>
                  </a:lnTo>
                  <a:lnTo>
                    <a:pt x="335955" y="1110742"/>
                  </a:lnTo>
                  <a:lnTo>
                    <a:pt x="0" y="111074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60" name="TextBox 60"/>
            <p:cNvSpPr txBox="1"/>
            <p:nvPr/>
          </p:nvSpPr>
          <p:spPr>
            <a:xfrm>
              <a:off x="0" y="0"/>
              <a:ext cx="335955" cy="111074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250"/>
                </a:lnSpc>
              </a:pPr>
              <a:r>
                <a:rPr lang="en-US" sz="325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4</a:t>
              </a:r>
            </a:p>
          </p:txBody>
        </p:sp>
      </p:grpSp>
      <p:grpSp>
        <p:nvGrpSpPr>
          <p:cNvPr id="61" name="Group 61"/>
          <p:cNvGrpSpPr/>
          <p:nvPr/>
        </p:nvGrpSpPr>
        <p:grpSpPr>
          <a:xfrm>
            <a:off x="10599836" y="6242297"/>
            <a:ext cx="5541485" cy="787774"/>
            <a:chOff x="0" y="0"/>
            <a:chExt cx="7388647" cy="1050365"/>
          </a:xfrm>
        </p:grpSpPr>
        <p:sp>
          <p:nvSpPr>
            <p:cNvPr id="62" name="Freeform 62"/>
            <p:cNvSpPr/>
            <p:nvPr/>
          </p:nvSpPr>
          <p:spPr>
            <a:xfrm>
              <a:off x="0" y="0"/>
              <a:ext cx="7388647" cy="1050365"/>
            </a:xfrm>
            <a:custGeom>
              <a:avLst/>
              <a:gdLst/>
              <a:ahLst/>
              <a:cxnLst/>
              <a:rect l="l" t="t" r="r" b="b"/>
              <a:pathLst>
                <a:path w="7388647" h="1050365">
                  <a:moveTo>
                    <a:pt x="0" y="0"/>
                  </a:moveTo>
                  <a:lnTo>
                    <a:pt x="7388647" y="0"/>
                  </a:lnTo>
                  <a:lnTo>
                    <a:pt x="7388647" y="1050365"/>
                  </a:lnTo>
                  <a:lnTo>
                    <a:pt x="0" y="105036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63" name="TextBox 63"/>
            <p:cNvSpPr txBox="1"/>
            <p:nvPr/>
          </p:nvSpPr>
          <p:spPr>
            <a:xfrm>
              <a:off x="0" y="-76200"/>
              <a:ext cx="7388647" cy="112656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877"/>
                </a:lnSpc>
              </a:pPr>
              <a:r>
                <a:rPr lang="en-US" sz="3087" u="sng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Кулінарні Майстер-класи</a:t>
              </a:r>
            </a:p>
          </p:txBody>
        </p:sp>
      </p:grpSp>
      <p:grpSp>
        <p:nvGrpSpPr>
          <p:cNvPr id="64" name="Group 64"/>
          <p:cNvGrpSpPr/>
          <p:nvPr/>
        </p:nvGrpSpPr>
        <p:grpSpPr>
          <a:xfrm>
            <a:off x="10599836" y="6888038"/>
            <a:ext cx="6761858" cy="1078497"/>
            <a:chOff x="0" y="0"/>
            <a:chExt cx="9015810" cy="1437996"/>
          </a:xfrm>
        </p:grpSpPr>
        <p:sp>
          <p:nvSpPr>
            <p:cNvPr id="65" name="Freeform 65"/>
            <p:cNvSpPr/>
            <p:nvPr/>
          </p:nvSpPr>
          <p:spPr>
            <a:xfrm>
              <a:off x="0" y="0"/>
              <a:ext cx="9015810" cy="1437996"/>
            </a:xfrm>
            <a:custGeom>
              <a:avLst/>
              <a:gdLst/>
              <a:ahLst/>
              <a:cxnLst/>
              <a:rect l="l" t="t" r="r" b="b"/>
              <a:pathLst>
                <a:path w="9015810" h="1437996">
                  <a:moveTo>
                    <a:pt x="0" y="0"/>
                  </a:moveTo>
                  <a:lnTo>
                    <a:pt x="9015810" y="0"/>
                  </a:lnTo>
                  <a:lnTo>
                    <a:pt x="9015810" y="1437996"/>
                  </a:lnTo>
                  <a:lnTo>
                    <a:pt x="0" y="143799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66" name="TextBox 66"/>
            <p:cNvSpPr txBox="1"/>
            <p:nvPr/>
          </p:nvSpPr>
          <p:spPr>
            <a:xfrm>
              <a:off x="0" y="-133350"/>
              <a:ext cx="9015810" cy="157134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794"/>
                </a:lnSpc>
              </a:pPr>
              <a:r>
                <a:rPr lang="en-US" sz="2362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Кухарі діляться секретами приготування шаурми, щоб ви могли приготувати її вдома.</a:t>
              </a:r>
            </a:p>
          </p:txBody>
        </p:sp>
      </p:grpSp>
      <p:grpSp>
        <p:nvGrpSpPr>
          <p:cNvPr id="67" name="Group 67"/>
          <p:cNvGrpSpPr/>
          <p:nvPr/>
        </p:nvGrpSpPr>
        <p:grpSpPr>
          <a:xfrm>
            <a:off x="7948537" y="7749779"/>
            <a:ext cx="926306" cy="28575"/>
            <a:chOff x="0" y="0"/>
            <a:chExt cx="1235075" cy="38100"/>
          </a:xfrm>
        </p:grpSpPr>
        <p:sp>
          <p:nvSpPr>
            <p:cNvPr id="68" name="Freeform 68"/>
            <p:cNvSpPr/>
            <p:nvPr/>
          </p:nvSpPr>
          <p:spPr>
            <a:xfrm>
              <a:off x="0" y="0"/>
              <a:ext cx="1235075" cy="38100"/>
            </a:xfrm>
            <a:custGeom>
              <a:avLst/>
              <a:gdLst/>
              <a:ahLst/>
              <a:cxnLst/>
              <a:rect l="l" t="t" r="r" b="b"/>
              <a:pathLst>
                <a:path w="1235075" h="38100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lnTo>
                    <a:pt x="1216025" y="0"/>
                  </a:lnTo>
                  <a:cubicBezTo>
                    <a:pt x="1226566" y="0"/>
                    <a:pt x="1235075" y="8509"/>
                    <a:pt x="1235075" y="19050"/>
                  </a:cubicBezTo>
                  <a:cubicBezTo>
                    <a:pt x="1235075" y="29591"/>
                    <a:pt x="1226566" y="38100"/>
                    <a:pt x="1216025" y="38100"/>
                  </a:cubicBezTo>
                  <a:lnTo>
                    <a:pt x="19050" y="38100"/>
                  </a:lnTo>
                  <a:cubicBezTo>
                    <a:pt x="8509" y="38100"/>
                    <a:pt x="0" y="29591"/>
                    <a:pt x="0" y="19050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grpSp>
        <p:nvGrpSpPr>
          <p:cNvPr id="69" name="Group 69"/>
          <p:cNvGrpSpPr/>
          <p:nvPr/>
        </p:nvGrpSpPr>
        <p:grpSpPr>
          <a:xfrm>
            <a:off x="8841506" y="7461647"/>
            <a:ext cx="604986" cy="604986"/>
            <a:chOff x="0" y="0"/>
            <a:chExt cx="806648" cy="806648"/>
          </a:xfrm>
        </p:grpSpPr>
        <p:sp>
          <p:nvSpPr>
            <p:cNvPr id="70" name="Freeform 70"/>
            <p:cNvSpPr/>
            <p:nvPr/>
          </p:nvSpPr>
          <p:spPr>
            <a:xfrm>
              <a:off x="6350" y="6350"/>
              <a:ext cx="793877" cy="794004"/>
            </a:xfrm>
            <a:custGeom>
              <a:avLst/>
              <a:gdLst/>
              <a:ahLst/>
              <a:cxnLst/>
              <a:rect l="l" t="t" r="r" b="b"/>
              <a:pathLst>
                <a:path w="793877" h="794004">
                  <a:moveTo>
                    <a:pt x="0" y="148209"/>
                  </a:moveTo>
                  <a:cubicBezTo>
                    <a:pt x="0" y="66421"/>
                    <a:pt x="66421" y="0"/>
                    <a:pt x="148209" y="0"/>
                  </a:cubicBezTo>
                  <a:lnTo>
                    <a:pt x="645668" y="0"/>
                  </a:lnTo>
                  <a:cubicBezTo>
                    <a:pt x="727583" y="0"/>
                    <a:pt x="793877" y="66421"/>
                    <a:pt x="793877" y="148209"/>
                  </a:cubicBezTo>
                  <a:lnTo>
                    <a:pt x="793877" y="645668"/>
                  </a:lnTo>
                  <a:cubicBezTo>
                    <a:pt x="793877" y="727583"/>
                    <a:pt x="727456" y="793877"/>
                    <a:pt x="645668" y="793877"/>
                  </a:cubicBezTo>
                  <a:lnTo>
                    <a:pt x="148209" y="793877"/>
                  </a:lnTo>
                  <a:cubicBezTo>
                    <a:pt x="66421" y="794004"/>
                    <a:pt x="0" y="727583"/>
                    <a:pt x="0" y="645668"/>
                  </a:cubicBezTo>
                  <a:close/>
                </a:path>
              </a:pathLst>
            </a:custGeom>
            <a:solidFill>
              <a:srgbClr val="D5DCF6"/>
            </a:solidFill>
          </p:spPr>
        </p:sp>
        <p:sp>
          <p:nvSpPr>
            <p:cNvPr id="71" name="Freeform 71"/>
            <p:cNvSpPr/>
            <p:nvPr/>
          </p:nvSpPr>
          <p:spPr>
            <a:xfrm>
              <a:off x="0" y="0"/>
              <a:ext cx="806577" cy="806704"/>
            </a:xfrm>
            <a:custGeom>
              <a:avLst/>
              <a:gdLst/>
              <a:ahLst/>
              <a:cxnLst/>
              <a:rect l="l" t="t" r="r" b="b"/>
              <a:pathLst>
                <a:path w="806577" h="806704">
                  <a:moveTo>
                    <a:pt x="0" y="154559"/>
                  </a:moveTo>
                  <a:cubicBezTo>
                    <a:pt x="0" y="69215"/>
                    <a:pt x="69215" y="0"/>
                    <a:pt x="154559" y="0"/>
                  </a:cubicBezTo>
                  <a:lnTo>
                    <a:pt x="652018" y="0"/>
                  </a:lnTo>
                  <a:lnTo>
                    <a:pt x="652018" y="6350"/>
                  </a:lnTo>
                  <a:lnTo>
                    <a:pt x="652018" y="0"/>
                  </a:lnTo>
                  <a:cubicBezTo>
                    <a:pt x="737362" y="0"/>
                    <a:pt x="806577" y="69215"/>
                    <a:pt x="806577" y="154559"/>
                  </a:cubicBezTo>
                  <a:lnTo>
                    <a:pt x="800227" y="154559"/>
                  </a:lnTo>
                  <a:lnTo>
                    <a:pt x="806577" y="154559"/>
                  </a:lnTo>
                  <a:lnTo>
                    <a:pt x="806577" y="652018"/>
                  </a:lnTo>
                  <a:lnTo>
                    <a:pt x="800227" y="652018"/>
                  </a:lnTo>
                  <a:lnTo>
                    <a:pt x="806577" y="652018"/>
                  </a:lnTo>
                  <a:cubicBezTo>
                    <a:pt x="806577" y="737362"/>
                    <a:pt x="737362" y="806577"/>
                    <a:pt x="652018" y="806577"/>
                  </a:cubicBezTo>
                  <a:lnTo>
                    <a:pt x="652018" y="800227"/>
                  </a:lnTo>
                  <a:lnTo>
                    <a:pt x="652018" y="806577"/>
                  </a:lnTo>
                  <a:lnTo>
                    <a:pt x="154559" y="806577"/>
                  </a:lnTo>
                  <a:lnTo>
                    <a:pt x="154559" y="800227"/>
                  </a:lnTo>
                  <a:lnTo>
                    <a:pt x="154559" y="806577"/>
                  </a:lnTo>
                  <a:cubicBezTo>
                    <a:pt x="69215" y="806704"/>
                    <a:pt x="0" y="737489"/>
                    <a:pt x="0" y="652018"/>
                  </a:cubicBezTo>
                  <a:lnTo>
                    <a:pt x="0" y="154559"/>
                  </a:lnTo>
                  <a:lnTo>
                    <a:pt x="6350" y="154559"/>
                  </a:lnTo>
                  <a:lnTo>
                    <a:pt x="0" y="154559"/>
                  </a:lnTo>
                  <a:moveTo>
                    <a:pt x="12700" y="154559"/>
                  </a:moveTo>
                  <a:lnTo>
                    <a:pt x="12700" y="652018"/>
                  </a:lnTo>
                  <a:lnTo>
                    <a:pt x="6350" y="652018"/>
                  </a:lnTo>
                  <a:lnTo>
                    <a:pt x="12700" y="652018"/>
                  </a:lnTo>
                  <a:cubicBezTo>
                    <a:pt x="12700" y="730377"/>
                    <a:pt x="76200" y="793877"/>
                    <a:pt x="154559" y="793877"/>
                  </a:cubicBezTo>
                  <a:lnTo>
                    <a:pt x="652018" y="793877"/>
                  </a:lnTo>
                  <a:cubicBezTo>
                    <a:pt x="730377" y="793877"/>
                    <a:pt x="793877" y="730377"/>
                    <a:pt x="793877" y="652018"/>
                  </a:cubicBezTo>
                  <a:lnTo>
                    <a:pt x="793877" y="154559"/>
                  </a:lnTo>
                  <a:cubicBezTo>
                    <a:pt x="794004" y="76200"/>
                    <a:pt x="730377" y="12700"/>
                    <a:pt x="652018" y="12700"/>
                  </a:cubicBezTo>
                  <a:lnTo>
                    <a:pt x="154559" y="12700"/>
                  </a:lnTo>
                  <a:lnTo>
                    <a:pt x="154559" y="6350"/>
                  </a:lnTo>
                  <a:lnTo>
                    <a:pt x="154559" y="12700"/>
                  </a:lnTo>
                  <a:cubicBezTo>
                    <a:pt x="76200" y="12700"/>
                    <a:pt x="12700" y="76200"/>
                    <a:pt x="12700" y="154559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grpSp>
        <p:nvGrpSpPr>
          <p:cNvPr id="72" name="Group 72"/>
          <p:cNvGrpSpPr/>
          <p:nvPr/>
        </p:nvGrpSpPr>
        <p:grpSpPr>
          <a:xfrm>
            <a:off x="8999562" y="7362136"/>
            <a:ext cx="260300" cy="833056"/>
            <a:chOff x="0" y="0"/>
            <a:chExt cx="347067" cy="1110742"/>
          </a:xfrm>
        </p:grpSpPr>
        <p:sp>
          <p:nvSpPr>
            <p:cNvPr id="73" name="Freeform 73"/>
            <p:cNvSpPr/>
            <p:nvPr/>
          </p:nvSpPr>
          <p:spPr>
            <a:xfrm>
              <a:off x="0" y="0"/>
              <a:ext cx="347067" cy="1110742"/>
            </a:xfrm>
            <a:custGeom>
              <a:avLst/>
              <a:gdLst/>
              <a:ahLst/>
              <a:cxnLst/>
              <a:rect l="l" t="t" r="r" b="b"/>
              <a:pathLst>
                <a:path w="347067" h="1110742">
                  <a:moveTo>
                    <a:pt x="0" y="0"/>
                  </a:moveTo>
                  <a:lnTo>
                    <a:pt x="347067" y="0"/>
                  </a:lnTo>
                  <a:lnTo>
                    <a:pt x="347067" y="1110742"/>
                  </a:lnTo>
                  <a:lnTo>
                    <a:pt x="0" y="111074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74" name="TextBox 74"/>
            <p:cNvSpPr txBox="1"/>
            <p:nvPr/>
          </p:nvSpPr>
          <p:spPr>
            <a:xfrm>
              <a:off x="0" y="0"/>
              <a:ext cx="347067" cy="111074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250"/>
                </a:lnSpc>
              </a:pPr>
              <a:r>
                <a:rPr lang="en-US" sz="325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5</a:t>
              </a:r>
            </a:p>
          </p:txBody>
        </p:sp>
      </p:grpSp>
      <p:grpSp>
        <p:nvGrpSpPr>
          <p:cNvPr id="75" name="Group 75"/>
          <p:cNvGrpSpPr/>
          <p:nvPr/>
        </p:nvGrpSpPr>
        <p:grpSpPr>
          <a:xfrm>
            <a:off x="2876027" y="7433370"/>
            <a:ext cx="4812137" cy="787774"/>
            <a:chOff x="0" y="0"/>
            <a:chExt cx="6416183" cy="1050365"/>
          </a:xfrm>
        </p:grpSpPr>
        <p:sp>
          <p:nvSpPr>
            <p:cNvPr id="76" name="Freeform 76"/>
            <p:cNvSpPr/>
            <p:nvPr/>
          </p:nvSpPr>
          <p:spPr>
            <a:xfrm>
              <a:off x="0" y="0"/>
              <a:ext cx="6416182" cy="1050365"/>
            </a:xfrm>
            <a:custGeom>
              <a:avLst/>
              <a:gdLst/>
              <a:ahLst/>
              <a:cxnLst/>
              <a:rect l="l" t="t" r="r" b="b"/>
              <a:pathLst>
                <a:path w="6416182" h="1050365">
                  <a:moveTo>
                    <a:pt x="0" y="0"/>
                  </a:moveTo>
                  <a:lnTo>
                    <a:pt x="6416182" y="0"/>
                  </a:lnTo>
                  <a:lnTo>
                    <a:pt x="6416182" y="1050365"/>
                  </a:lnTo>
                  <a:lnTo>
                    <a:pt x="0" y="105036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77" name="TextBox 77"/>
            <p:cNvSpPr txBox="1"/>
            <p:nvPr/>
          </p:nvSpPr>
          <p:spPr>
            <a:xfrm>
              <a:off x="0" y="-76200"/>
              <a:ext cx="6416183" cy="112656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r">
                <a:lnSpc>
                  <a:spcPts val="3877"/>
                </a:lnSpc>
              </a:pPr>
              <a:r>
                <a:rPr lang="en-US" sz="3087" u="sng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Фестивалі Вуличної Їжі</a:t>
              </a:r>
            </a:p>
          </p:txBody>
        </p:sp>
      </p:grpSp>
      <p:grpSp>
        <p:nvGrpSpPr>
          <p:cNvPr id="78" name="Group 78"/>
          <p:cNvGrpSpPr/>
          <p:nvPr/>
        </p:nvGrpSpPr>
        <p:grpSpPr>
          <a:xfrm>
            <a:off x="926306" y="8027491"/>
            <a:ext cx="6761858" cy="1554747"/>
            <a:chOff x="0" y="0"/>
            <a:chExt cx="9015810" cy="2072996"/>
          </a:xfrm>
        </p:grpSpPr>
        <p:sp>
          <p:nvSpPr>
            <p:cNvPr id="79" name="Freeform 79"/>
            <p:cNvSpPr/>
            <p:nvPr/>
          </p:nvSpPr>
          <p:spPr>
            <a:xfrm>
              <a:off x="0" y="0"/>
              <a:ext cx="9015810" cy="2072996"/>
            </a:xfrm>
            <a:custGeom>
              <a:avLst/>
              <a:gdLst/>
              <a:ahLst/>
              <a:cxnLst/>
              <a:rect l="l" t="t" r="r" b="b"/>
              <a:pathLst>
                <a:path w="9015810" h="2072996">
                  <a:moveTo>
                    <a:pt x="0" y="0"/>
                  </a:moveTo>
                  <a:lnTo>
                    <a:pt x="9015810" y="0"/>
                  </a:lnTo>
                  <a:lnTo>
                    <a:pt x="9015810" y="2072996"/>
                  </a:lnTo>
                  <a:lnTo>
                    <a:pt x="0" y="207299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80" name="TextBox 80"/>
            <p:cNvSpPr txBox="1"/>
            <p:nvPr/>
          </p:nvSpPr>
          <p:spPr>
            <a:xfrm>
              <a:off x="0" y="-133350"/>
              <a:ext cx="9015810" cy="220634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r">
                <a:lnSpc>
                  <a:spcPts val="3794"/>
                </a:lnSpc>
              </a:pPr>
              <a:r>
                <a:rPr lang="en-US" sz="2362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У великих містах можуть проводитися ярмарки, де точки продажу шаурми представляють свої унікальні рецепти.</a:t>
              </a:r>
            </a:p>
          </p:txBody>
        </p:sp>
      </p:grpSp>
      <p:sp>
        <p:nvSpPr>
          <p:cNvPr id="81" name="Freeform 81"/>
          <p:cNvSpPr/>
          <p:nvPr/>
        </p:nvSpPr>
        <p:spPr>
          <a:xfrm>
            <a:off x="14216063" y="1923741"/>
            <a:ext cx="3803836" cy="2096865"/>
          </a:xfrm>
          <a:custGeom>
            <a:avLst/>
            <a:gdLst/>
            <a:ahLst/>
            <a:cxnLst/>
            <a:rect l="l" t="t" r="r" b="b"/>
            <a:pathLst>
              <a:path w="3803836" h="2096865">
                <a:moveTo>
                  <a:pt x="0" y="0"/>
                </a:moveTo>
                <a:lnTo>
                  <a:pt x="3803836" y="0"/>
                </a:lnTo>
                <a:lnTo>
                  <a:pt x="3803836" y="2096864"/>
                </a:lnTo>
                <a:lnTo>
                  <a:pt x="0" y="209686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>
    <p:circl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7EEF9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AFA"/>
            </a:solidFill>
          </p:spPr>
        </p:sp>
      </p:grpSp>
      <p:sp>
        <p:nvSpPr>
          <p:cNvPr id="6" name="Freeform 6" descr="preencoded.png"/>
          <p:cNvSpPr/>
          <p:nvPr/>
        </p:nvSpPr>
        <p:spPr>
          <a:xfrm>
            <a:off x="11430000" y="0"/>
            <a:ext cx="6858000" cy="10287000"/>
          </a:xfrm>
          <a:custGeom>
            <a:avLst/>
            <a:gdLst/>
            <a:ahLst/>
            <a:cxnLst/>
            <a:rect l="l" t="t" r="r" b="b"/>
            <a:pathLst>
              <a:path w="6858000" h="10287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943124" y="547798"/>
            <a:ext cx="10175165" cy="2515032"/>
            <a:chOff x="0" y="0"/>
            <a:chExt cx="13566887" cy="3353376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3566887" cy="3353376"/>
            </a:xfrm>
            <a:custGeom>
              <a:avLst/>
              <a:gdLst/>
              <a:ahLst/>
              <a:cxnLst/>
              <a:rect l="l" t="t" r="r" b="b"/>
              <a:pathLst>
                <a:path w="13566887" h="3353376">
                  <a:moveTo>
                    <a:pt x="0" y="0"/>
                  </a:moveTo>
                  <a:lnTo>
                    <a:pt x="13566887" y="0"/>
                  </a:lnTo>
                  <a:lnTo>
                    <a:pt x="13566887" y="3353376"/>
                  </a:lnTo>
                  <a:lnTo>
                    <a:pt x="0" y="335337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152400"/>
              <a:ext cx="13566887" cy="350577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7629"/>
                </a:lnSpc>
              </a:pPr>
              <a:r>
                <a:rPr lang="en-US" sz="6062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Приготування Домашньої Шаурми</a:t>
              </a:r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943124" y="3195637"/>
            <a:ext cx="9543752" cy="2911227"/>
            <a:chOff x="0" y="0"/>
            <a:chExt cx="12725003" cy="3881637"/>
          </a:xfrm>
        </p:grpSpPr>
        <p:sp>
          <p:nvSpPr>
            <p:cNvPr id="11" name="Freeform 11"/>
            <p:cNvSpPr/>
            <p:nvPr/>
          </p:nvSpPr>
          <p:spPr>
            <a:xfrm>
              <a:off x="6350" y="6350"/>
              <a:ext cx="12712319" cy="3868928"/>
            </a:xfrm>
            <a:custGeom>
              <a:avLst/>
              <a:gdLst/>
              <a:ahLst/>
              <a:cxnLst/>
              <a:rect l="l" t="t" r="r" b="b"/>
              <a:pathLst>
                <a:path w="12712319" h="3868928">
                  <a:moveTo>
                    <a:pt x="0" y="151638"/>
                  </a:moveTo>
                  <a:cubicBezTo>
                    <a:pt x="0" y="67945"/>
                    <a:pt x="68072" y="0"/>
                    <a:pt x="152019" y="0"/>
                  </a:cubicBezTo>
                  <a:lnTo>
                    <a:pt x="12560300" y="0"/>
                  </a:lnTo>
                  <a:cubicBezTo>
                    <a:pt x="12644247" y="0"/>
                    <a:pt x="12712319" y="67945"/>
                    <a:pt x="12712319" y="151638"/>
                  </a:cubicBezTo>
                  <a:lnTo>
                    <a:pt x="12712319" y="3717290"/>
                  </a:lnTo>
                  <a:cubicBezTo>
                    <a:pt x="12712319" y="3801110"/>
                    <a:pt x="12644247" y="3868928"/>
                    <a:pt x="12560300" y="3868928"/>
                  </a:cubicBezTo>
                  <a:lnTo>
                    <a:pt x="152019" y="3868928"/>
                  </a:lnTo>
                  <a:cubicBezTo>
                    <a:pt x="68072" y="3868928"/>
                    <a:pt x="0" y="3800983"/>
                    <a:pt x="0" y="3717290"/>
                  </a:cubicBezTo>
                  <a:close/>
                </a:path>
              </a:pathLst>
            </a:custGeom>
            <a:solidFill>
              <a:srgbClr val="D5DCF6"/>
            </a:solidFill>
          </p:spPr>
        </p:sp>
        <p:sp>
          <p:nvSpPr>
            <p:cNvPr id="12" name="Freeform 12"/>
            <p:cNvSpPr/>
            <p:nvPr/>
          </p:nvSpPr>
          <p:spPr>
            <a:xfrm>
              <a:off x="0" y="0"/>
              <a:ext cx="12725019" cy="3881628"/>
            </a:xfrm>
            <a:custGeom>
              <a:avLst/>
              <a:gdLst/>
              <a:ahLst/>
              <a:cxnLst/>
              <a:rect l="l" t="t" r="r" b="b"/>
              <a:pathLst>
                <a:path w="12725019" h="3881628">
                  <a:moveTo>
                    <a:pt x="0" y="157988"/>
                  </a:moveTo>
                  <a:cubicBezTo>
                    <a:pt x="0" y="70739"/>
                    <a:pt x="70866" y="0"/>
                    <a:pt x="158369" y="0"/>
                  </a:cubicBezTo>
                  <a:lnTo>
                    <a:pt x="12566650" y="0"/>
                  </a:lnTo>
                  <a:lnTo>
                    <a:pt x="12566650" y="6350"/>
                  </a:lnTo>
                  <a:lnTo>
                    <a:pt x="12566650" y="0"/>
                  </a:lnTo>
                  <a:cubicBezTo>
                    <a:pt x="12654153" y="0"/>
                    <a:pt x="12725019" y="70739"/>
                    <a:pt x="12725019" y="157988"/>
                  </a:cubicBezTo>
                  <a:lnTo>
                    <a:pt x="12718669" y="157988"/>
                  </a:lnTo>
                  <a:lnTo>
                    <a:pt x="12725019" y="157988"/>
                  </a:lnTo>
                  <a:lnTo>
                    <a:pt x="12725019" y="3723640"/>
                  </a:lnTo>
                  <a:lnTo>
                    <a:pt x="12718669" y="3723640"/>
                  </a:lnTo>
                  <a:lnTo>
                    <a:pt x="12725019" y="3723640"/>
                  </a:lnTo>
                  <a:cubicBezTo>
                    <a:pt x="12725019" y="3810889"/>
                    <a:pt x="12654153" y="3881628"/>
                    <a:pt x="12566650" y="3881628"/>
                  </a:cubicBezTo>
                  <a:lnTo>
                    <a:pt x="12566650" y="3875278"/>
                  </a:lnTo>
                  <a:lnTo>
                    <a:pt x="12566650" y="3881628"/>
                  </a:lnTo>
                  <a:lnTo>
                    <a:pt x="158369" y="3881628"/>
                  </a:lnTo>
                  <a:lnTo>
                    <a:pt x="158369" y="3875278"/>
                  </a:lnTo>
                  <a:lnTo>
                    <a:pt x="158369" y="3881628"/>
                  </a:lnTo>
                  <a:cubicBezTo>
                    <a:pt x="70866" y="3881628"/>
                    <a:pt x="0" y="3810889"/>
                    <a:pt x="0" y="3723640"/>
                  </a:cubicBezTo>
                  <a:lnTo>
                    <a:pt x="0" y="157988"/>
                  </a:lnTo>
                  <a:lnTo>
                    <a:pt x="6350" y="157988"/>
                  </a:lnTo>
                  <a:lnTo>
                    <a:pt x="0" y="157988"/>
                  </a:lnTo>
                  <a:moveTo>
                    <a:pt x="12700" y="157988"/>
                  </a:moveTo>
                  <a:lnTo>
                    <a:pt x="12700" y="3723640"/>
                  </a:lnTo>
                  <a:lnTo>
                    <a:pt x="6350" y="3723640"/>
                  </a:lnTo>
                  <a:lnTo>
                    <a:pt x="12700" y="3723640"/>
                  </a:lnTo>
                  <a:cubicBezTo>
                    <a:pt x="12700" y="3803904"/>
                    <a:pt x="77851" y="3868928"/>
                    <a:pt x="158369" y="3868928"/>
                  </a:cubicBezTo>
                  <a:lnTo>
                    <a:pt x="12566650" y="3868928"/>
                  </a:lnTo>
                  <a:cubicBezTo>
                    <a:pt x="12647168" y="3868928"/>
                    <a:pt x="12712319" y="3803904"/>
                    <a:pt x="12712319" y="3723640"/>
                  </a:cubicBezTo>
                  <a:lnTo>
                    <a:pt x="12712319" y="157988"/>
                  </a:lnTo>
                  <a:cubicBezTo>
                    <a:pt x="12712319" y="77724"/>
                    <a:pt x="12647041" y="12700"/>
                    <a:pt x="12566650" y="12700"/>
                  </a:cubicBezTo>
                  <a:lnTo>
                    <a:pt x="158369" y="12700"/>
                  </a:lnTo>
                  <a:lnTo>
                    <a:pt x="158369" y="6350"/>
                  </a:lnTo>
                  <a:lnTo>
                    <a:pt x="158369" y="12700"/>
                  </a:lnTo>
                  <a:cubicBezTo>
                    <a:pt x="77851" y="12700"/>
                    <a:pt x="12700" y="77724"/>
                    <a:pt x="12700" y="157988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grpSp>
        <p:nvGrpSpPr>
          <p:cNvPr id="13" name="Group 13"/>
          <p:cNvGrpSpPr/>
          <p:nvPr/>
        </p:nvGrpSpPr>
        <p:grpSpPr>
          <a:xfrm>
            <a:off x="1228130" y="3279271"/>
            <a:ext cx="3563391" cy="911111"/>
            <a:chOff x="0" y="0"/>
            <a:chExt cx="4751188" cy="1214815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4751188" cy="1214815"/>
            </a:xfrm>
            <a:custGeom>
              <a:avLst/>
              <a:gdLst/>
              <a:ahLst/>
              <a:cxnLst/>
              <a:rect l="l" t="t" r="r" b="b"/>
              <a:pathLst>
                <a:path w="4751188" h="1214815">
                  <a:moveTo>
                    <a:pt x="0" y="0"/>
                  </a:moveTo>
                  <a:lnTo>
                    <a:pt x="4751188" y="0"/>
                  </a:lnTo>
                  <a:lnTo>
                    <a:pt x="4751188" y="1214815"/>
                  </a:lnTo>
                  <a:lnTo>
                    <a:pt x="0" y="121481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0" y="-104775"/>
              <a:ext cx="4751188" cy="131959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518"/>
                </a:lnSpc>
              </a:pPr>
              <a:r>
                <a:rPr lang="en-US" sz="3549" u="sng" dirty="0" err="1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Інгредієнти</a:t>
              </a:r>
              <a:endParaRPr lang="en-US" sz="3549" u="sng" dirty="0">
                <a:solidFill>
                  <a:srgbClr val="3B3535"/>
                </a:solidFill>
                <a:latin typeface="Champion"/>
                <a:ea typeface="Champion"/>
                <a:cs typeface="Champion"/>
                <a:sym typeface="Champion"/>
              </a:endParaRPr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1228130" y="3865426"/>
            <a:ext cx="8973741" cy="2241439"/>
            <a:chOff x="0" y="0"/>
            <a:chExt cx="11964988" cy="2988586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1964988" cy="2988586"/>
            </a:xfrm>
            <a:custGeom>
              <a:avLst/>
              <a:gdLst/>
              <a:ahLst/>
              <a:cxnLst/>
              <a:rect l="l" t="t" r="r" b="b"/>
              <a:pathLst>
                <a:path w="11964988" h="2988586">
                  <a:moveTo>
                    <a:pt x="0" y="0"/>
                  </a:moveTo>
                  <a:lnTo>
                    <a:pt x="11964988" y="0"/>
                  </a:lnTo>
                  <a:lnTo>
                    <a:pt x="11964988" y="2988586"/>
                  </a:lnTo>
                  <a:lnTo>
                    <a:pt x="0" y="298858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8" name="TextBox 18"/>
            <p:cNvSpPr txBox="1"/>
            <p:nvPr/>
          </p:nvSpPr>
          <p:spPr>
            <a:xfrm>
              <a:off x="0" y="-152400"/>
              <a:ext cx="11964988" cy="314098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169"/>
                </a:lnSpc>
              </a:pPr>
              <a:r>
                <a:rPr lang="en-US" sz="2624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300 г курятини, яловичини або баранини, лаваш або піта, 1 огірок, 1 помідор, листя салату або капуста, 50 г майонезу або йогуртового соусу, 1 ч. л. гірчиці або кетчупу, спеції: паприка, часник, чорний перець.</a:t>
              </a:r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943124" y="6368057"/>
            <a:ext cx="9543752" cy="3728423"/>
            <a:chOff x="0" y="0"/>
            <a:chExt cx="12725003" cy="4971230"/>
          </a:xfrm>
        </p:grpSpPr>
        <p:sp>
          <p:nvSpPr>
            <p:cNvPr id="20" name="Freeform 20"/>
            <p:cNvSpPr/>
            <p:nvPr/>
          </p:nvSpPr>
          <p:spPr>
            <a:xfrm>
              <a:off x="6350" y="8132"/>
              <a:ext cx="12712319" cy="4954955"/>
            </a:xfrm>
            <a:custGeom>
              <a:avLst/>
              <a:gdLst/>
              <a:ahLst/>
              <a:cxnLst/>
              <a:rect l="l" t="t" r="r" b="b"/>
              <a:pathLst>
                <a:path w="12712319" h="4954955">
                  <a:moveTo>
                    <a:pt x="0" y="194204"/>
                  </a:moveTo>
                  <a:cubicBezTo>
                    <a:pt x="0" y="87018"/>
                    <a:pt x="68072" y="0"/>
                    <a:pt x="152019" y="0"/>
                  </a:cubicBezTo>
                  <a:lnTo>
                    <a:pt x="12560300" y="0"/>
                  </a:lnTo>
                  <a:cubicBezTo>
                    <a:pt x="12644247" y="0"/>
                    <a:pt x="12712319" y="87018"/>
                    <a:pt x="12712319" y="194204"/>
                  </a:cubicBezTo>
                  <a:lnTo>
                    <a:pt x="12712319" y="4760752"/>
                  </a:lnTo>
                  <a:cubicBezTo>
                    <a:pt x="12712319" y="4868100"/>
                    <a:pt x="12644247" y="4954955"/>
                    <a:pt x="12560300" y="4954955"/>
                  </a:cubicBezTo>
                  <a:lnTo>
                    <a:pt x="152019" y="4954955"/>
                  </a:lnTo>
                  <a:cubicBezTo>
                    <a:pt x="68072" y="4954955"/>
                    <a:pt x="0" y="4867937"/>
                    <a:pt x="0" y="4760752"/>
                  </a:cubicBezTo>
                  <a:close/>
                </a:path>
              </a:pathLst>
            </a:custGeom>
            <a:solidFill>
              <a:srgbClr val="D5DCF6"/>
            </a:solidFill>
          </p:spPr>
        </p:sp>
        <p:sp>
          <p:nvSpPr>
            <p:cNvPr id="21" name="Freeform 21"/>
            <p:cNvSpPr/>
            <p:nvPr/>
          </p:nvSpPr>
          <p:spPr>
            <a:xfrm>
              <a:off x="0" y="0"/>
              <a:ext cx="12725019" cy="4971219"/>
            </a:xfrm>
            <a:custGeom>
              <a:avLst/>
              <a:gdLst/>
              <a:ahLst/>
              <a:cxnLst/>
              <a:rect l="l" t="t" r="r" b="b"/>
              <a:pathLst>
                <a:path w="12725019" h="4971219">
                  <a:moveTo>
                    <a:pt x="0" y="202336"/>
                  </a:moveTo>
                  <a:cubicBezTo>
                    <a:pt x="0" y="90596"/>
                    <a:pt x="70866" y="0"/>
                    <a:pt x="158369" y="0"/>
                  </a:cubicBezTo>
                  <a:lnTo>
                    <a:pt x="12566650" y="0"/>
                  </a:lnTo>
                  <a:lnTo>
                    <a:pt x="12566650" y="8132"/>
                  </a:lnTo>
                  <a:lnTo>
                    <a:pt x="12566650" y="0"/>
                  </a:lnTo>
                  <a:cubicBezTo>
                    <a:pt x="12654153" y="0"/>
                    <a:pt x="12725019" y="90596"/>
                    <a:pt x="12725019" y="202336"/>
                  </a:cubicBezTo>
                  <a:lnTo>
                    <a:pt x="12718669" y="202336"/>
                  </a:lnTo>
                  <a:lnTo>
                    <a:pt x="12725019" y="202336"/>
                  </a:lnTo>
                  <a:lnTo>
                    <a:pt x="12725019" y="4768884"/>
                  </a:lnTo>
                  <a:lnTo>
                    <a:pt x="12718669" y="4768884"/>
                  </a:lnTo>
                  <a:lnTo>
                    <a:pt x="12725019" y="4768884"/>
                  </a:lnTo>
                  <a:cubicBezTo>
                    <a:pt x="12725019" y="4880624"/>
                    <a:pt x="12654153" y="4971219"/>
                    <a:pt x="12566650" y="4971219"/>
                  </a:cubicBezTo>
                  <a:lnTo>
                    <a:pt x="12566650" y="4963087"/>
                  </a:lnTo>
                  <a:lnTo>
                    <a:pt x="12566650" y="4971219"/>
                  </a:lnTo>
                  <a:lnTo>
                    <a:pt x="158369" y="4971219"/>
                  </a:lnTo>
                  <a:lnTo>
                    <a:pt x="158369" y="4963087"/>
                  </a:lnTo>
                  <a:lnTo>
                    <a:pt x="158369" y="4971219"/>
                  </a:lnTo>
                  <a:cubicBezTo>
                    <a:pt x="70866" y="4971219"/>
                    <a:pt x="0" y="4880624"/>
                    <a:pt x="0" y="4768884"/>
                  </a:cubicBezTo>
                  <a:lnTo>
                    <a:pt x="0" y="202336"/>
                  </a:lnTo>
                  <a:lnTo>
                    <a:pt x="6350" y="202336"/>
                  </a:lnTo>
                  <a:lnTo>
                    <a:pt x="0" y="202336"/>
                  </a:lnTo>
                  <a:moveTo>
                    <a:pt x="12700" y="202336"/>
                  </a:moveTo>
                  <a:lnTo>
                    <a:pt x="12700" y="4768884"/>
                  </a:lnTo>
                  <a:lnTo>
                    <a:pt x="6350" y="4768884"/>
                  </a:lnTo>
                  <a:lnTo>
                    <a:pt x="12700" y="4768884"/>
                  </a:lnTo>
                  <a:cubicBezTo>
                    <a:pt x="12700" y="4871678"/>
                    <a:pt x="77851" y="4954955"/>
                    <a:pt x="158369" y="4954955"/>
                  </a:cubicBezTo>
                  <a:lnTo>
                    <a:pt x="12566650" y="4954955"/>
                  </a:lnTo>
                  <a:cubicBezTo>
                    <a:pt x="12647168" y="4954955"/>
                    <a:pt x="12712319" y="4871678"/>
                    <a:pt x="12712319" y="4768884"/>
                  </a:cubicBezTo>
                  <a:lnTo>
                    <a:pt x="12712319" y="202336"/>
                  </a:lnTo>
                  <a:cubicBezTo>
                    <a:pt x="12712319" y="99541"/>
                    <a:pt x="12647041" y="16265"/>
                    <a:pt x="12566650" y="16265"/>
                  </a:cubicBezTo>
                  <a:lnTo>
                    <a:pt x="158369" y="16265"/>
                  </a:lnTo>
                  <a:lnTo>
                    <a:pt x="158369" y="8132"/>
                  </a:lnTo>
                  <a:lnTo>
                    <a:pt x="158369" y="16265"/>
                  </a:lnTo>
                  <a:cubicBezTo>
                    <a:pt x="77851" y="16265"/>
                    <a:pt x="12700" y="99541"/>
                    <a:pt x="12700" y="202336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grpSp>
        <p:nvGrpSpPr>
          <p:cNvPr id="22" name="Group 22"/>
          <p:cNvGrpSpPr/>
          <p:nvPr/>
        </p:nvGrpSpPr>
        <p:grpSpPr>
          <a:xfrm>
            <a:off x="1228130" y="6368057"/>
            <a:ext cx="3563391" cy="1082690"/>
            <a:chOff x="0" y="0"/>
            <a:chExt cx="4751188" cy="1443587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4751188" cy="1214815"/>
            </a:xfrm>
            <a:custGeom>
              <a:avLst/>
              <a:gdLst/>
              <a:ahLst/>
              <a:cxnLst/>
              <a:rect l="l" t="t" r="r" b="b"/>
              <a:pathLst>
                <a:path w="4751188" h="1214815">
                  <a:moveTo>
                    <a:pt x="0" y="0"/>
                  </a:moveTo>
                  <a:lnTo>
                    <a:pt x="4751188" y="0"/>
                  </a:lnTo>
                  <a:lnTo>
                    <a:pt x="4751188" y="1214815"/>
                  </a:lnTo>
                  <a:lnTo>
                    <a:pt x="0" y="121481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4" name="TextBox 24"/>
            <p:cNvSpPr txBox="1"/>
            <p:nvPr/>
          </p:nvSpPr>
          <p:spPr>
            <a:xfrm>
              <a:off x="0" y="123997"/>
              <a:ext cx="4751188" cy="131959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518"/>
                </a:lnSpc>
              </a:pPr>
              <a:r>
                <a:rPr lang="en-US" sz="3549" u="sng" dirty="0" err="1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Приготування</a:t>
              </a:r>
              <a:endParaRPr lang="en-US" sz="3549" u="sng" dirty="0">
                <a:solidFill>
                  <a:srgbClr val="3B3535"/>
                </a:solidFill>
                <a:latin typeface="Champion"/>
                <a:ea typeface="Champion"/>
                <a:cs typeface="Champion"/>
                <a:sym typeface="Champion"/>
              </a:endParaRPr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1228130" y="7260729"/>
            <a:ext cx="8973741" cy="2765354"/>
            <a:chOff x="0" y="0"/>
            <a:chExt cx="11964988" cy="3687138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11964988" cy="3687138"/>
            </a:xfrm>
            <a:custGeom>
              <a:avLst/>
              <a:gdLst/>
              <a:ahLst/>
              <a:cxnLst/>
              <a:rect l="l" t="t" r="r" b="b"/>
              <a:pathLst>
                <a:path w="11964988" h="3687138">
                  <a:moveTo>
                    <a:pt x="0" y="0"/>
                  </a:moveTo>
                  <a:lnTo>
                    <a:pt x="11964988" y="0"/>
                  </a:lnTo>
                  <a:lnTo>
                    <a:pt x="11964988" y="3687138"/>
                  </a:lnTo>
                  <a:lnTo>
                    <a:pt x="0" y="368713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7" name="TextBox 27"/>
            <p:cNvSpPr txBox="1"/>
            <p:nvPr/>
          </p:nvSpPr>
          <p:spPr>
            <a:xfrm>
              <a:off x="0" y="-152400"/>
              <a:ext cx="11964988" cy="383953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168"/>
                </a:lnSpc>
              </a:pPr>
              <a:r>
                <a:rPr lang="en-US" sz="2624" dirty="0">
                  <a:solidFill>
                    <a:srgbClr val="000000"/>
                  </a:solidFill>
                  <a:latin typeface="Champion"/>
                  <a:ea typeface="Champion"/>
                  <a:cs typeface="Champion"/>
                  <a:sym typeface="Champion"/>
                </a:rPr>
                <a:t>1️⃣</a:t>
              </a:r>
              <a:r>
                <a:rPr lang="en-US" sz="2624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</a:t>
              </a:r>
              <a:r>
                <a:rPr lang="uk-UA" sz="2624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 </a:t>
              </a:r>
              <a:r>
                <a:rPr lang="en-US" sz="2624" dirty="0" err="1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Обсмажте</a:t>
              </a:r>
              <a:r>
                <a:rPr lang="en-US" sz="2624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</a:t>
              </a:r>
              <a:r>
                <a:rPr lang="en-US" sz="2624" dirty="0" err="1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м’ясо</a:t>
              </a:r>
              <a:r>
                <a:rPr lang="en-US" sz="2624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</a:t>
              </a:r>
              <a:r>
                <a:rPr lang="en-US" sz="2624" dirty="0" err="1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на</a:t>
              </a:r>
              <a:r>
                <a:rPr lang="en-US" sz="2624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</a:t>
              </a:r>
              <a:r>
                <a:rPr lang="en-US" sz="2624" dirty="0" err="1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сковороді</a:t>
              </a:r>
              <a:r>
                <a:rPr lang="en-US" sz="2624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з </a:t>
              </a:r>
              <a:r>
                <a:rPr lang="en-US" sz="2624" dirty="0" err="1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олією</a:t>
              </a:r>
              <a:r>
                <a:rPr lang="en-US" sz="2624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</a:t>
              </a:r>
              <a:r>
                <a:rPr lang="en-US" sz="2624" dirty="0" err="1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та</a:t>
              </a:r>
              <a:r>
                <a:rPr lang="en-US" sz="2624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</a:t>
              </a:r>
              <a:r>
                <a:rPr lang="en-US" sz="2624" dirty="0" err="1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спеціями</a:t>
              </a:r>
              <a:r>
                <a:rPr lang="en-US" sz="2624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.</a:t>
              </a:r>
            </a:p>
            <a:p>
              <a:pPr algn="l">
                <a:lnSpc>
                  <a:spcPts val="4168"/>
                </a:lnSpc>
              </a:pPr>
              <a:r>
                <a:rPr lang="en-US" sz="2624" dirty="0">
                  <a:solidFill>
                    <a:srgbClr val="000000"/>
                  </a:solidFill>
                  <a:latin typeface="Champion"/>
                  <a:ea typeface="Champion"/>
                  <a:cs typeface="Champion"/>
                  <a:sym typeface="Champion"/>
                </a:rPr>
                <a:t>2️⃣</a:t>
              </a:r>
              <a:r>
                <a:rPr lang="en-US" sz="2624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</a:t>
              </a:r>
              <a:r>
                <a:rPr lang="uk-UA" sz="2624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 </a:t>
              </a:r>
              <a:r>
                <a:rPr lang="en-US" sz="2624" dirty="0" err="1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Поріжте</a:t>
              </a:r>
              <a:r>
                <a:rPr lang="en-US" sz="2624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</a:t>
              </a:r>
              <a:r>
                <a:rPr lang="en-US" sz="2624" dirty="0" err="1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овочі</a:t>
              </a:r>
              <a:r>
                <a:rPr lang="en-US" sz="2624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</a:t>
              </a:r>
              <a:r>
                <a:rPr lang="en-US" sz="2624" dirty="0" err="1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тонкими</a:t>
              </a:r>
              <a:r>
                <a:rPr lang="en-US" sz="2624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</a:t>
              </a:r>
              <a:r>
                <a:rPr lang="en-US" sz="2624" dirty="0" err="1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шматочками</a:t>
              </a:r>
              <a:r>
                <a:rPr lang="en-US" sz="2624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. </a:t>
              </a:r>
            </a:p>
            <a:p>
              <a:pPr algn="l">
                <a:lnSpc>
                  <a:spcPts val="4168"/>
                </a:lnSpc>
              </a:pPr>
              <a:r>
                <a:rPr lang="en-US" sz="2624" dirty="0">
                  <a:solidFill>
                    <a:srgbClr val="000000"/>
                  </a:solidFill>
                  <a:latin typeface="Champion"/>
                  <a:ea typeface="Champion"/>
                  <a:cs typeface="Champion"/>
                  <a:sym typeface="Champion"/>
                </a:rPr>
                <a:t>3️⃣</a:t>
              </a:r>
              <a:r>
                <a:rPr lang="en-US" sz="2624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</a:t>
              </a:r>
              <a:r>
                <a:rPr lang="uk-UA" sz="2624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 </a:t>
              </a:r>
              <a:r>
                <a:rPr lang="en-US" sz="2624" dirty="0" err="1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Намажте</a:t>
              </a:r>
              <a:r>
                <a:rPr lang="en-US" sz="2624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</a:t>
              </a:r>
              <a:r>
                <a:rPr lang="en-US" sz="2624" dirty="0" err="1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лаваш</a:t>
              </a:r>
              <a:r>
                <a:rPr lang="en-US" sz="2624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</a:t>
              </a:r>
              <a:r>
                <a:rPr lang="en-US" sz="2624" dirty="0" err="1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соусом</a:t>
              </a:r>
              <a:r>
                <a:rPr lang="en-US" sz="2624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, </a:t>
              </a:r>
              <a:r>
                <a:rPr lang="en-US" sz="2624" dirty="0" err="1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викладіть</a:t>
              </a:r>
              <a:r>
                <a:rPr lang="en-US" sz="2624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</a:t>
              </a:r>
              <a:r>
                <a:rPr lang="en-US" sz="2624" dirty="0" err="1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м’ясо</a:t>
              </a:r>
              <a:r>
                <a:rPr lang="en-US" sz="2624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</a:t>
              </a:r>
              <a:r>
                <a:rPr lang="en-US" sz="2624" dirty="0" err="1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та</a:t>
              </a:r>
              <a:r>
                <a:rPr lang="en-US" sz="2624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</a:t>
              </a:r>
              <a:r>
                <a:rPr lang="en-US" sz="2624" dirty="0" err="1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овочі</a:t>
              </a:r>
              <a:r>
                <a:rPr lang="en-US" sz="2624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. </a:t>
              </a:r>
            </a:p>
            <a:p>
              <a:pPr algn="l">
                <a:lnSpc>
                  <a:spcPts val="4168"/>
                </a:lnSpc>
              </a:pPr>
              <a:r>
                <a:rPr lang="en-US" sz="2624" dirty="0">
                  <a:solidFill>
                    <a:srgbClr val="000000"/>
                  </a:solidFill>
                  <a:latin typeface="Champion"/>
                  <a:ea typeface="Champion"/>
                  <a:cs typeface="Champion"/>
                  <a:sym typeface="Champion"/>
                </a:rPr>
                <a:t>4️⃣</a:t>
              </a:r>
              <a:r>
                <a:rPr lang="en-US" sz="2624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</a:t>
              </a:r>
              <a:r>
                <a:rPr lang="uk-UA" sz="2624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 </a:t>
              </a:r>
              <a:r>
                <a:rPr lang="en-US" sz="2624" dirty="0" err="1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Загорніть</a:t>
              </a:r>
              <a:r>
                <a:rPr lang="en-US" sz="2624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</a:t>
              </a:r>
              <a:r>
                <a:rPr lang="en-US" sz="2624" dirty="0" err="1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та</a:t>
              </a:r>
              <a:r>
                <a:rPr lang="en-US" sz="2624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</a:t>
              </a:r>
              <a:r>
                <a:rPr lang="en-US" sz="2624" dirty="0" err="1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обсмажте</a:t>
              </a:r>
              <a:r>
                <a:rPr lang="en-US" sz="2624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</a:t>
              </a:r>
              <a:r>
                <a:rPr lang="en-US" sz="2624" dirty="0" err="1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на</a:t>
              </a:r>
              <a:r>
                <a:rPr lang="en-US" sz="2624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</a:t>
              </a:r>
              <a:r>
                <a:rPr lang="en-US" sz="2624" dirty="0" err="1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сухій</a:t>
              </a:r>
              <a:r>
                <a:rPr lang="en-US" sz="2624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</a:t>
              </a:r>
              <a:r>
                <a:rPr lang="en-US" sz="2624" dirty="0" err="1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сковороді</a:t>
              </a:r>
              <a:r>
                <a:rPr lang="en-US" sz="2624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</a:t>
              </a:r>
              <a:r>
                <a:rPr lang="en-US" sz="2624" dirty="0" err="1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або</a:t>
              </a:r>
              <a:r>
                <a:rPr lang="en-US" sz="2624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</a:t>
              </a:r>
              <a:r>
                <a:rPr lang="en-US" sz="2624" dirty="0" err="1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грилі</a:t>
              </a:r>
              <a:r>
                <a:rPr lang="en-US" sz="2624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. </a:t>
              </a:r>
            </a:p>
            <a:p>
              <a:pPr algn="l">
                <a:lnSpc>
                  <a:spcPts val="4169"/>
                </a:lnSpc>
              </a:pPr>
              <a:r>
                <a:rPr lang="en-US" sz="2624" dirty="0">
                  <a:solidFill>
                    <a:srgbClr val="000000"/>
                  </a:solidFill>
                  <a:latin typeface="Champion"/>
                  <a:ea typeface="Champion"/>
                  <a:cs typeface="Champion"/>
                  <a:sym typeface="Champion"/>
                </a:rPr>
                <a:t>5️⃣</a:t>
              </a:r>
              <a:r>
                <a:rPr lang="en-US" sz="2624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</a:t>
              </a:r>
              <a:r>
                <a:rPr lang="uk-UA" sz="2624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  </a:t>
              </a:r>
              <a:r>
                <a:rPr lang="en-US" sz="2624" dirty="0" err="1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Насолоджуйтесь</a:t>
              </a:r>
              <a:r>
                <a:rPr lang="en-US" sz="2624" dirty="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!</a:t>
              </a:r>
            </a:p>
          </p:txBody>
        </p:sp>
      </p:grpSp>
    </p:spTree>
  </p:cSld>
  <p:clrMapOvr>
    <a:masterClrMapping/>
  </p:clrMapOvr>
  <p:transition>
    <p:circl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7EEF9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AFA"/>
            </a:solidFill>
          </p:spPr>
        </p:sp>
      </p:grpSp>
      <p:sp>
        <p:nvSpPr>
          <p:cNvPr id="6" name="Freeform 6" descr="preencoded.png"/>
          <p:cNvSpPr/>
          <p:nvPr/>
        </p:nvSpPr>
        <p:spPr>
          <a:xfrm>
            <a:off x="11430000" y="0"/>
            <a:ext cx="6858000" cy="10287000"/>
          </a:xfrm>
          <a:custGeom>
            <a:avLst/>
            <a:gdLst/>
            <a:ahLst/>
            <a:cxnLst/>
            <a:rect l="l" t="t" r="r" b="b"/>
            <a:pathLst>
              <a:path w="6858000" h="10287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884039" y="376720"/>
            <a:ext cx="9661922" cy="2396955"/>
            <a:chOff x="0" y="0"/>
            <a:chExt cx="12882563" cy="3195939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2882563" cy="3195939"/>
            </a:xfrm>
            <a:custGeom>
              <a:avLst/>
              <a:gdLst/>
              <a:ahLst/>
              <a:cxnLst/>
              <a:rect l="l" t="t" r="r" b="b"/>
              <a:pathLst>
                <a:path w="12882563" h="3195939">
                  <a:moveTo>
                    <a:pt x="0" y="0"/>
                  </a:moveTo>
                  <a:lnTo>
                    <a:pt x="12882563" y="0"/>
                  </a:lnTo>
                  <a:lnTo>
                    <a:pt x="12882563" y="3195939"/>
                  </a:lnTo>
                  <a:lnTo>
                    <a:pt x="0" y="319593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142875"/>
              <a:ext cx="12882563" cy="3338814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7251"/>
                </a:lnSpc>
              </a:pPr>
              <a:r>
                <a:rPr lang="en-US" sz="5787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Шаурма в Україні: Національний Смак</a:t>
              </a:r>
            </a:p>
          </p:txBody>
        </p:sp>
      </p:grpSp>
      <p:sp>
        <p:nvSpPr>
          <p:cNvPr id="10" name="Freeform 10" descr="preencoded.png"/>
          <p:cNvSpPr/>
          <p:nvPr/>
        </p:nvSpPr>
        <p:spPr>
          <a:xfrm>
            <a:off x="884039" y="3343424"/>
            <a:ext cx="1262806" cy="1880146"/>
          </a:xfrm>
          <a:custGeom>
            <a:avLst/>
            <a:gdLst/>
            <a:ahLst/>
            <a:cxnLst/>
            <a:rect l="l" t="t" r="r" b="b"/>
            <a:pathLst>
              <a:path w="1262806" h="1880146">
                <a:moveTo>
                  <a:pt x="0" y="0"/>
                </a:moveTo>
                <a:lnTo>
                  <a:pt x="1262806" y="0"/>
                </a:lnTo>
                <a:lnTo>
                  <a:pt x="1262806" y="1880146"/>
                </a:lnTo>
                <a:lnTo>
                  <a:pt x="0" y="188014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58" r="-258"/>
            </a:stretch>
          </a:blipFill>
        </p:spPr>
      </p:sp>
      <p:grpSp>
        <p:nvGrpSpPr>
          <p:cNvPr id="11" name="Group 11"/>
          <p:cNvGrpSpPr/>
          <p:nvPr/>
        </p:nvGrpSpPr>
        <p:grpSpPr>
          <a:xfrm>
            <a:off x="2525614" y="3595985"/>
            <a:ext cx="4526737" cy="761327"/>
            <a:chOff x="0" y="0"/>
            <a:chExt cx="6035649" cy="1015103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6035649" cy="1015103"/>
            </a:xfrm>
            <a:custGeom>
              <a:avLst/>
              <a:gdLst/>
              <a:ahLst/>
              <a:cxnLst/>
              <a:rect l="l" t="t" r="r" b="b"/>
              <a:pathLst>
                <a:path w="6035649" h="1015103">
                  <a:moveTo>
                    <a:pt x="0" y="0"/>
                  </a:moveTo>
                  <a:lnTo>
                    <a:pt x="6035649" y="0"/>
                  </a:lnTo>
                  <a:lnTo>
                    <a:pt x="6035649" y="1015103"/>
                  </a:lnTo>
                  <a:lnTo>
                    <a:pt x="0" y="101510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85725"/>
              <a:ext cx="6035649" cy="110082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757"/>
                </a:lnSpc>
              </a:pPr>
              <a:r>
                <a:rPr lang="en-US" sz="2962" u="sng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Популярність в Україні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2525614" y="4162871"/>
            <a:ext cx="8020347" cy="1031786"/>
            <a:chOff x="0" y="0"/>
            <a:chExt cx="10693797" cy="1375715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0693797" cy="1375715"/>
            </a:xfrm>
            <a:custGeom>
              <a:avLst/>
              <a:gdLst/>
              <a:ahLst/>
              <a:cxnLst/>
              <a:rect l="l" t="t" r="r" b="b"/>
              <a:pathLst>
                <a:path w="10693797" h="1375715">
                  <a:moveTo>
                    <a:pt x="0" y="0"/>
                  </a:moveTo>
                  <a:lnTo>
                    <a:pt x="10693797" y="0"/>
                  </a:lnTo>
                  <a:lnTo>
                    <a:pt x="10693797" y="1375715"/>
                  </a:lnTo>
                  <a:lnTo>
                    <a:pt x="0" y="137571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133350"/>
              <a:ext cx="10693797" cy="150906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608"/>
                </a:lnSpc>
              </a:pPr>
              <a:r>
                <a:rPr lang="en-US" sz="2237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В Україні шаурма стала неймовірно популярною в 1990-х роках. Сьогодні в великих містах можна знайти сотні точок продажу.</a:t>
              </a:r>
            </a:p>
          </p:txBody>
        </p:sp>
      </p:grpSp>
      <p:sp>
        <p:nvSpPr>
          <p:cNvPr id="17" name="Freeform 17" descr="preencoded.png"/>
          <p:cNvSpPr/>
          <p:nvPr/>
        </p:nvSpPr>
        <p:spPr>
          <a:xfrm>
            <a:off x="884039" y="5223570"/>
            <a:ext cx="1262806" cy="1880146"/>
          </a:xfrm>
          <a:custGeom>
            <a:avLst/>
            <a:gdLst/>
            <a:ahLst/>
            <a:cxnLst/>
            <a:rect l="l" t="t" r="r" b="b"/>
            <a:pathLst>
              <a:path w="1262806" h="1880146">
                <a:moveTo>
                  <a:pt x="0" y="0"/>
                </a:moveTo>
                <a:lnTo>
                  <a:pt x="1262806" y="0"/>
                </a:lnTo>
                <a:lnTo>
                  <a:pt x="1262806" y="1880146"/>
                </a:lnTo>
                <a:lnTo>
                  <a:pt x="0" y="188014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58" r="-258"/>
            </a:stretch>
          </a:blipFill>
        </p:spPr>
      </p:sp>
      <p:grpSp>
        <p:nvGrpSpPr>
          <p:cNvPr id="18" name="Group 18"/>
          <p:cNvGrpSpPr/>
          <p:nvPr/>
        </p:nvGrpSpPr>
        <p:grpSpPr>
          <a:xfrm>
            <a:off x="2525614" y="5476131"/>
            <a:ext cx="3323481" cy="761327"/>
            <a:chOff x="0" y="0"/>
            <a:chExt cx="4431308" cy="1015103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4431308" cy="1015103"/>
            </a:xfrm>
            <a:custGeom>
              <a:avLst/>
              <a:gdLst/>
              <a:ahLst/>
              <a:cxnLst/>
              <a:rect l="l" t="t" r="r" b="b"/>
              <a:pathLst>
                <a:path w="4431308" h="1015103">
                  <a:moveTo>
                    <a:pt x="0" y="0"/>
                  </a:moveTo>
                  <a:lnTo>
                    <a:pt x="4431308" y="0"/>
                  </a:lnTo>
                  <a:lnTo>
                    <a:pt x="4431308" y="1015103"/>
                  </a:lnTo>
                  <a:lnTo>
                    <a:pt x="0" y="101510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0" y="-85725"/>
              <a:ext cx="4431308" cy="110082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757"/>
                </a:lnSpc>
              </a:pPr>
              <a:r>
                <a:rPr lang="en-US" sz="2962" u="sng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Меми про Шаурму</a:t>
              </a:r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2525614" y="6043017"/>
            <a:ext cx="8020347" cy="1488986"/>
            <a:chOff x="0" y="0"/>
            <a:chExt cx="10693797" cy="1985315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10693797" cy="1985315"/>
            </a:xfrm>
            <a:custGeom>
              <a:avLst/>
              <a:gdLst/>
              <a:ahLst/>
              <a:cxnLst/>
              <a:rect l="l" t="t" r="r" b="b"/>
              <a:pathLst>
                <a:path w="10693797" h="1985315">
                  <a:moveTo>
                    <a:pt x="0" y="0"/>
                  </a:moveTo>
                  <a:lnTo>
                    <a:pt x="10693797" y="0"/>
                  </a:lnTo>
                  <a:lnTo>
                    <a:pt x="10693797" y="1985315"/>
                  </a:lnTo>
                  <a:lnTo>
                    <a:pt x="0" y="198531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0" y="-133350"/>
              <a:ext cx="10693797" cy="211866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608"/>
                </a:lnSpc>
              </a:pPr>
              <a:r>
                <a:rPr lang="en-US" sz="2237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Українці часто жартують, що "найсмачніша шаурма – на вокзалі" або що справжню шаурму продають у невеликих кіосках.</a:t>
              </a:r>
            </a:p>
          </p:txBody>
        </p:sp>
      </p:grpSp>
      <p:sp>
        <p:nvSpPr>
          <p:cNvPr id="24" name="Freeform 24" descr="preencoded.png"/>
          <p:cNvSpPr/>
          <p:nvPr/>
        </p:nvSpPr>
        <p:spPr>
          <a:xfrm>
            <a:off x="884039" y="7103715"/>
            <a:ext cx="1262806" cy="1880146"/>
          </a:xfrm>
          <a:custGeom>
            <a:avLst/>
            <a:gdLst/>
            <a:ahLst/>
            <a:cxnLst/>
            <a:rect l="l" t="t" r="r" b="b"/>
            <a:pathLst>
              <a:path w="1262806" h="1880146">
                <a:moveTo>
                  <a:pt x="0" y="0"/>
                </a:moveTo>
                <a:lnTo>
                  <a:pt x="1262806" y="0"/>
                </a:lnTo>
                <a:lnTo>
                  <a:pt x="1262806" y="1880146"/>
                </a:lnTo>
                <a:lnTo>
                  <a:pt x="0" y="188014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258" r="-258"/>
            </a:stretch>
          </a:blipFill>
        </p:spPr>
      </p:sp>
      <p:grpSp>
        <p:nvGrpSpPr>
          <p:cNvPr id="25" name="Group 25"/>
          <p:cNvGrpSpPr/>
          <p:nvPr/>
        </p:nvGrpSpPr>
        <p:grpSpPr>
          <a:xfrm>
            <a:off x="2525614" y="7356276"/>
            <a:ext cx="3323481" cy="761327"/>
            <a:chOff x="0" y="0"/>
            <a:chExt cx="4431308" cy="1015103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4431308" cy="1015103"/>
            </a:xfrm>
            <a:custGeom>
              <a:avLst/>
              <a:gdLst/>
              <a:ahLst/>
              <a:cxnLst/>
              <a:rect l="l" t="t" r="r" b="b"/>
              <a:pathLst>
                <a:path w="4431308" h="1015103">
                  <a:moveTo>
                    <a:pt x="0" y="0"/>
                  </a:moveTo>
                  <a:lnTo>
                    <a:pt x="4431308" y="0"/>
                  </a:lnTo>
                  <a:lnTo>
                    <a:pt x="4431308" y="1015103"/>
                  </a:lnTo>
                  <a:lnTo>
                    <a:pt x="0" y="101510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7" name="TextBox 27"/>
            <p:cNvSpPr txBox="1"/>
            <p:nvPr/>
          </p:nvSpPr>
          <p:spPr>
            <a:xfrm>
              <a:off x="0" y="-85725"/>
              <a:ext cx="4431308" cy="110082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757"/>
                </a:lnSpc>
              </a:pPr>
              <a:r>
                <a:rPr lang="en-US" sz="2962" u="sng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Фестивалі Шаурми</a:t>
              </a:r>
            </a:p>
          </p:txBody>
        </p:sp>
      </p:grpSp>
      <p:grpSp>
        <p:nvGrpSpPr>
          <p:cNvPr id="28" name="Group 28"/>
          <p:cNvGrpSpPr/>
          <p:nvPr/>
        </p:nvGrpSpPr>
        <p:grpSpPr>
          <a:xfrm>
            <a:off x="2525614" y="7923162"/>
            <a:ext cx="8020347" cy="1031786"/>
            <a:chOff x="0" y="0"/>
            <a:chExt cx="10693797" cy="1375715"/>
          </a:xfrm>
        </p:grpSpPr>
        <p:sp>
          <p:nvSpPr>
            <p:cNvPr id="29" name="Freeform 29"/>
            <p:cNvSpPr/>
            <p:nvPr/>
          </p:nvSpPr>
          <p:spPr>
            <a:xfrm>
              <a:off x="0" y="0"/>
              <a:ext cx="10693797" cy="1375715"/>
            </a:xfrm>
            <a:custGeom>
              <a:avLst/>
              <a:gdLst/>
              <a:ahLst/>
              <a:cxnLst/>
              <a:rect l="l" t="t" r="r" b="b"/>
              <a:pathLst>
                <a:path w="10693797" h="1375715">
                  <a:moveTo>
                    <a:pt x="0" y="0"/>
                  </a:moveTo>
                  <a:lnTo>
                    <a:pt x="10693797" y="0"/>
                  </a:lnTo>
                  <a:lnTo>
                    <a:pt x="10693797" y="1375715"/>
                  </a:lnTo>
                  <a:lnTo>
                    <a:pt x="0" y="137571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0" name="TextBox 30"/>
            <p:cNvSpPr txBox="1"/>
            <p:nvPr/>
          </p:nvSpPr>
          <p:spPr>
            <a:xfrm>
              <a:off x="0" y="-133350"/>
              <a:ext cx="10693797" cy="150906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608"/>
                </a:lnSpc>
              </a:pPr>
              <a:r>
                <a:rPr lang="en-US" sz="2237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У деяких містах України проводяться змагання на найкращу шаурму, де ресторани конкурують за звання "Короля шаурми".</a:t>
              </a:r>
            </a:p>
          </p:txBody>
        </p:sp>
      </p:grpSp>
      <p:sp>
        <p:nvSpPr>
          <p:cNvPr id="31" name="Freeform 31"/>
          <p:cNvSpPr/>
          <p:nvPr/>
        </p:nvSpPr>
        <p:spPr>
          <a:xfrm>
            <a:off x="7896701" y="0"/>
            <a:ext cx="2494597" cy="4114800"/>
          </a:xfrm>
          <a:custGeom>
            <a:avLst/>
            <a:gdLst/>
            <a:ahLst/>
            <a:cxnLst/>
            <a:rect l="l" t="t" r="r" b="b"/>
            <a:pathLst>
              <a:path w="2494597" h="4114800">
                <a:moveTo>
                  <a:pt x="0" y="0"/>
                </a:moveTo>
                <a:lnTo>
                  <a:pt x="2494598" y="0"/>
                </a:lnTo>
                <a:lnTo>
                  <a:pt x="249459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ransition>
    <p:circl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7EEF9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AFA"/>
            </a:solidFill>
          </p:spPr>
        </p:sp>
      </p:grpSp>
      <p:sp>
        <p:nvSpPr>
          <p:cNvPr id="6" name="Freeform 6" descr="preencoded.png"/>
          <p:cNvSpPr/>
          <p:nvPr/>
        </p:nvSpPr>
        <p:spPr>
          <a:xfrm>
            <a:off x="0" y="0"/>
            <a:ext cx="6858000" cy="10287000"/>
          </a:xfrm>
          <a:custGeom>
            <a:avLst/>
            <a:gdLst/>
            <a:ahLst/>
            <a:cxnLst/>
            <a:rect l="l" t="t" r="r" b="b"/>
            <a:pathLst>
              <a:path w="6858000" h="10287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7805886" y="986284"/>
            <a:ext cx="9534228" cy="2672655"/>
            <a:chOff x="0" y="0"/>
            <a:chExt cx="12712303" cy="356354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2712303" cy="3563540"/>
            </a:xfrm>
            <a:custGeom>
              <a:avLst/>
              <a:gdLst/>
              <a:ahLst/>
              <a:cxnLst/>
              <a:rect l="l" t="t" r="r" b="b"/>
              <a:pathLst>
                <a:path w="12712303" h="3563540">
                  <a:moveTo>
                    <a:pt x="0" y="0"/>
                  </a:moveTo>
                  <a:lnTo>
                    <a:pt x="12712303" y="0"/>
                  </a:lnTo>
                  <a:lnTo>
                    <a:pt x="12712303" y="3563540"/>
                  </a:lnTo>
                  <a:lnTo>
                    <a:pt x="0" y="356354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152400"/>
              <a:ext cx="12712303" cy="371594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7629"/>
                </a:lnSpc>
              </a:pPr>
              <a:r>
                <a:rPr lang="en-US" sz="6062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Чому Варто Святкувати Міжнародний День Шаурми</a:t>
              </a:r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7801124" y="4060329"/>
            <a:ext cx="212526" cy="1483965"/>
            <a:chOff x="0" y="0"/>
            <a:chExt cx="283368" cy="1978620"/>
          </a:xfrm>
        </p:grpSpPr>
        <p:sp>
          <p:nvSpPr>
            <p:cNvPr id="11" name="Freeform 11"/>
            <p:cNvSpPr/>
            <p:nvPr/>
          </p:nvSpPr>
          <p:spPr>
            <a:xfrm>
              <a:off x="6350" y="6350"/>
              <a:ext cx="270637" cy="1965833"/>
            </a:xfrm>
            <a:custGeom>
              <a:avLst/>
              <a:gdLst/>
              <a:ahLst/>
              <a:cxnLst/>
              <a:rect l="l" t="t" r="r" b="b"/>
              <a:pathLst>
                <a:path w="270637" h="1965833">
                  <a:moveTo>
                    <a:pt x="0" y="140716"/>
                  </a:moveTo>
                  <a:cubicBezTo>
                    <a:pt x="0" y="62992"/>
                    <a:pt x="60579" y="0"/>
                    <a:pt x="135382" y="0"/>
                  </a:cubicBezTo>
                  <a:cubicBezTo>
                    <a:pt x="210185" y="0"/>
                    <a:pt x="270637" y="62992"/>
                    <a:pt x="270637" y="140716"/>
                  </a:cubicBezTo>
                  <a:lnTo>
                    <a:pt x="270637" y="1825117"/>
                  </a:lnTo>
                  <a:cubicBezTo>
                    <a:pt x="270637" y="1902841"/>
                    <a:pt x="210058" y="1965833"/>
                    <a:pt x="135255" y="1965833"/>
                  </a:cubicBezTo>
                  <a:cubicBezTo>
                    <a:pt x="60452" y="1965833"/>
                    <a:pt x="0" y="1902841"/>
                    <a:pt x="0" y="1825117"/>
                  </a:cubicBezTo>
                  <a:close/>
                </a:path>
              </a:pathLst>
            </a:custGeom>
            <a:solidFill>
              <a:srgbClr val="D5DCF6"/>
            </a:solidFill>
          </p:spPr>
        </p:sp>
        <p:sp>
          <p:nvSpPr>
            <p:cNvPr id="12" name="Freeform 12"/>
            <p:cNvSpPr/>
            <p:nvPr/>
          </p:nvSpPr>
          <p:spPr>
            <a:xfrm>
              <a:off x="0" y="0"/>
              <a:ext cx="283464" cy="1978660"/>
            </a:xfrm>
            <a:custGeom>
              <a:avLst/>
              <a:gdLst/>
              <a:ahLst/>
              <a:cxnLst/>
              <a:rect l="l" t="t" r="r" b="b"/>
              <a:pathLst>
                <a:path w="283464" h="1978660">
                  <a:moveTo>
                    <a:pt x="0" y="147066"/>
                  </a:moveTo>
                  <a:cubicBezTo>
                    <a:pt x="0" y="66167"/>
                    <a:pt x="63246" y="0"/>
                    <a:pt x="141732" y="0"/>
                  </a:cubicBezTo>
                  <a:cubicBezTo>
                    <a:pt x="143637" y="0"/>
                    <a:pt x="145542" y="889"/>
                    <a:pt x="146685" y="2413"/>
                  </a:cubicBezTo>
                  <a:lnTo>
                    <a:pt x="141732" y="6350"/>
                  </a:lnTo>
                  <a:lnTo>
                    <a:pt x="141732" y="0"/>
                  </a:lnTo>
                  <a:lnTo>
                    <a:pt x="141732" y="6350"/>
                  </a:lnTo>
                  <a:lnTo>
                    <a:pt x="141732" y="0"/>
                  </a:lnTo>
                  <a:cubicBezTo>
                    <a:pt x="220218" y="0"/>
                    <a:pt x="283464" y="66167"/>
                    <a:pt x="283464" y="147066"/>
                  </a:cubicBezTo>
                  <a:lnTo>
                    <a:pt x="283464" y="1831467"/>
                  </a:lnTo>
                  <a:lnTo>
                    <a:pt x="277114" y="1831467"/>
                  </a:lnTo>
                  <a:lnTo>
                    <a:pt x="283464" y="1831467"/>
                  </a:lnTo>
                  <a:cubicBezTo>
                    <a:pt x="283464" y="1912493"/>
                    <a:pt x="220218" y="1978533"/>
                    <a:pt x="141732" y="1978533"/>
                  </a:cubicBezTo>
                  <a:lnTo>
                    <a:pt x="141732" y="1972183"/>
                  </a:lnTo>
                  <a:lnTo>
                    <a:pt x="141732" y="1965833"/>
                  </a:lnTo>
                  <a:lnTo>
                    <a:pt x="141732" y="1972183"/>
                  </a:lnTo>
                  <a:lnTo>
                    <a:pt x="141732" y="1978533"/>
                  </a:lnTo>
                  <a:cubicBezTo>
                    <a:pt x="63246" y="1978660"/>
                    <a:pt x="0" y="1912493"/>
                    <a:pt x="0" y="1831467"/>
                  </a:cubicBezTo>
                  <a:lnTo>
                    <a:pt x="0" y="147066"/>
                  </a:lnTo>
                  <a:lnTo>
                    <a:pt x="6350" y="147066"/>
                  </a:lnTo>
                  <a:lnTo>
                    <a:pt x="0" y="147066"/>
                  </a:lnTo>
                  <a:moveTo>
                    <a:pt x="12700" y="147066"/>
                  </a:moveTo>
                  <a:lnTo>
                    <a:pt x="12700" y="1831467"/>
                  </a:lnTo>
                  <a:lnTo>
                    <a:pt x="6350" y="1831467"/>
                  </a:lnTo>
                  <a:lnTo>
                    <a:pt x="12700" y="1831467"/>
                  </a:lnTo>
                  <a:cubicBezTo>
                    <a:pt x="12700" y="1905889"/>
                    <a:pt x="70739" y="1965833"/>
                    <a:pt x="141732" y="1965833"/>
                  </a:cubicBezTo>
                  <a:cubicBezTo>
                    <a:pt x="145288" y="1965833"/>
                    <a:pt x="148082" y="1968627"/>
                    <a:pt x="148082" y="1972183"/>
                  </a:cubicBezTo>
                  <a:cubicBezTo>
                    <a:pt x="148082" y="1975739"/>
                    <a:pt x="145288" y="1978533"/>
                    <a:pt x="141732" y="1978533"/>
                  </a:cubicBezTo>
                  <a:cubicBezTo>
                    <a:pt x="138176" y="1978533"/>
                    <a:pt x="135382" y="1975739"/>
                    <a:pt x="135382" y="1972183"/>
                  </a:cubicBezTo>
                  <a:cubicBezTo>
                    <a:pt x="135382" y="1968627"/>
                    <a:pt x="138176" y="1965833"/>
                    <a:pt x="141732" y="1965833"/>
                  </a:cubicBezTo>
                  <a:cubicBezTo>
                    <a:pt x="212725" y="1965833"/>
                    <a:pt x="270764" y="1905889"/>
                    <a:pt x="270764" y="1831467"/>
                  </a:cubicBezTo>
                  <a:lnTo>
                    <a:pt x="270764" y="147066"/>
                  </a:lnTo>
                  <a:lnTo>
                    <a:pt x="277114" y="147066"/>
                  </a:lnTo>
                  <a:lnTo>
                    <a:pt x="270764" y="147066"/>
                  </a:lnTo>
                  <a:cubicBezTo>
                    <a:pt x="270637" y="72644"/>
                    <a:pt x="212725" y="12700"/>
                    <a:pt x="141732" y="12700"/>
                  </a:cubicBezTo>
                  <a:cubicBezTo>
                    <a:pt x="139827" y="12700"/>
                    <a:pt x="137922" y="11811"/>
                    <a:pt x="136779" y="10287"/>
                  </a:cubicBezTo>
                  <a:lnTo>
                    <a:pt x="141732" y="6350"/>
                  </a:lnTo>
                  <a:lnTo>
                    <a:pt x="141732" y="12700"/>
                  </a:lnTo>
                  <a:cubicBezTo>
                    <a:pt x="70739" y="12700"/>
                    <a:pt x="12700" y="72644"/>
                    <a:pt x="12700" y="147066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grpSp>
        <p:nvGrpSpPr>
          <p:cNvPr id="13" name="Group 13"/>
          <p:cNvGrpSpPr/>
          <p:nvPr/>
        </p:nvGrpSpPr>
        <p:grpSpPr>
          <a:xfrm>
            <a:off x="8415040" y="4065091"/>
            <a:ext cx="6010599" cy="806171"/>
            <a:chOff x="0" y="0"/>
            <a:chExt cx="8014132" cy="1074895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8014133" cy="1074895"/>
            </a:xfrm>
            <a:custGeom>
              <a:avLst/>
              <a:gdLst/>
              <a:ahLst/>
              <a:cxnLst/>
              <a:rect l="l" t="t" r="r" b="b"/>
              <a:pathLst>
                <a:path w="8014133" h="1074895">
                  <a:moveTo>
                    <a:pt x="0" y="0"/>
                  </a:moveTo>
                  <a:lnTo>
                    <a:pt x="8014133" y="0"/>
                  </a:lnTo>
                  <a:lnTo>
                    <a:pt x="8014133" y="1074895"/>
                  </a:lnTo>
                  <a:lnTo>
                    <a:pt x="0" y="107489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0" y="-85725"/>
              <a:ext cx="8014132" cy="116062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009"/>
                </a:lnSpc>
              </a:pPr>
              <a:r>
                <a:rPr lang="en-US" sz="3149" u="sng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Швидка, Смачна та Доступна</a:t>
              </a:r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8415040" y="4672756"/>
            <a:ext cx="8925074" cy="1150030"/>
            <a:chOff x="0" y="0"/>
            <a:chExt cx="11900098" cy="1533373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1900098" cy="1533373"/>
            </a:xfrm>
            <a:custGeom>
              <a:avLst/>
              <a:gdLst/>
              <a:ahLst/>
              <a:cxnLst/>
              <a:rect l="l" t="t" r="r" b="b"/>
              <a:pathLst>
                <a:path w="11900098" h="1533373">
                  <a:moveTo>
                    <a:pt x="0" y="0"/>
                  </a:moveTo>
                  <a:lnTo>
                    <a:pt x="11900098" y="0"/>
                  </a:lnTo>
                  <a:lnTo>
                    <a:pt x="11900098" y="1533373"/>
                  </a:lnTo>
                  <a:lnTo>
                    <a:pt x="0" y="153337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8" name="TextBox 18"/>
            <p:cNvSpPr txBox="1"/>
            <p:nvPr/>
          </p:nvSpPr>
          <p:spPr>
            <a:xfrm>
              <a:off x="0" y="-152400"/>
              <a:ext cx="11900098" cy="1685773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010"/>
                </a:lnSpc>
              </a:pPr>
              <a:r>
                <a:rPr lang="en-US" sz="2524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Шаурма – це швидка, смачна та доступна їжа, яка ідеально підходить для перекусу або обіду.</a:t>
              </a:r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8207276" y="5805487"/>
            <a:ext cx="212526" cy="1483965"/>
            <a:chOff x="0" y="0"/>
            <a:chExt cx="283368" cy="1978620"/>
          </a:xfrm>
        </p:grpSpPr>
        <p:sp>
          <p:nvSpPr>
            <p:cNvPr id="20" name="Freeform 20"/>
            <p:cNvSpPr/>
            <p:nvPr/>
          </p:nvSpPr>
          <p:spPr>
            <a:xfrm>
              <a:off x="6350" y="6350"/>
              <a:ext cx="270637" cy="1965833"/>
            </a:xfrm>
            <a:custGeom>
              <a:avLst/>
              <a:gdLst/>
              <a:ahLst/>
              <a:cxnLst/>
              <a:rect l="l" t="t" r="r" b="b"/>
              <a:pathLst>
                <a:path w="270637" h="1965833">
                  <a:moveTo>
                    <a:pt x="0" y="140716"/>
                  </a:moveTo>
                  <a:cubicBezTo>
                    <a:pt x="0" y="62992"/>
                    <a:pt x="60579" y="0"/>
                    <a:pt x="135382" y="0"/>
                  </a:cubicBezTo>
                  <a:cubicBezTo>
                    <a:pt x="210185" y="0"/>
                    <a:pt x="270637" y="62992"/>
                    <a:pt x="270637" y="140716"/>
                  </a:cubicBezTo>
                  <a:lnTo>
                    <a:pt x="270637" y="1825117"/>
                  </a:lnTo>
                  <a:cubicBezTo>
                    <a:pt x="270637" y="1902841"/>
                    <a:pt x="210058" y="1965833"/>
                    <a:pt x="135255" y="1965833"/>
                  </a:cubicBezTo>
                  <a:cubicBezTo>
                    <a:pt x="60452" y="1965833"/>
                    <a:pt x="0" y="1902841"/>
                    <a:pt x="0" y="1825117"/>
                  </a:cubicBezTo>
                  <a:close/>
                </a:path>
              </a:pathLst>
            </a:custGeom>
            <a:solidFill>
              <a:srgbClr val="D5DCF6"/>
            </a:solidFill>
          </p:spPr>
        </p:sp>
        <p:sp>
          <p:nvSpPr>
            <p:cNvPr id="21" name="Freeform 21"/>
            <p:cNvSpPr/>
            <p:nvPr/>
          </p:nvSpPr>
          <p:spPr>
            <a:xfrm>
              <a:off x="0" y="0"/>
              <a:ext cx="283464" cy="1978660"/>
            </a:xfrm>
            <a:custGeom>
              <a:avLst/>
              <a:gdLst/>
              <a:ahLst/>
              <a:cxnLst/>
              <a:rect l="l" t="t" r="r" b="b"/>
              <a:pathLst>
                <a:path w="283464" h="1978660">
                  <a:moveTo>
                    <a:pt x="0" y="147066"/>
                  </a:moveTo>
                  <a:cubicBezTo>
                    <a:pt x="0" y="66167"/>
                    <a:pt x="63246" y="0"/>
                    <a:pt x="141732" y="0"/>
                  </a:cubicBezTo>
                  <a:cubicBezTo>
                    <a:pt x="143637" y="0"/>
                    <a:pt x="145542" y="889"/>
                    <a:pt x="146685" y="2413"/>
                  </a:cubicBezTo>
                  <a:lnTo>
                    <a:pt x="141732" y="6350"/>
                  </a:lnTo>
                  <a:lnTo>
                    <a:pt x="141732" y="0"/>
                  </a:lnTo>
                  <a:lnTo>
                    <a:pt x="141732" y="6350"/>
                  </a:lnTo>
                  <a:lnTo>
                    <a:pt x="141732" y="0"/>
                  </a:lnTo>
                  <a:cubicBezTo>
                    <a:pt x="220218" y="0"/>
                    <a:pt x="283464" y="66167"/>
                    <a:pt x="283464" y="147066"/>
                  </a:cubicBezTo>
                  <a:lnTo>
                    <a:pt x="283464" y="1831467"/>
                  </a:lnTo>
                  <a:lnTo>
                    <a:pt x="277114" y="1831467"/>
                  </a:lnTo>
                  <a:lnTo>
                    <a:pt x="283464" y="1831467"/>
                  </a:lnTo>
                  <a:cubicBezTo>
                    <a:pt x="283464" y="1912493"/>
                    <a:pt x="220218" y="1978533"/>
                    <a:pt x="141732" y="1978533"/>
                  </a:cubicBezTo>
                  <a:lnTo>
                    <a:pt x="141732" y="1972183"/>
                  </a:lnTo>
                  <a:lnTo>
                    <a:pt x="141732" y="1965833"/>
                  </a:lnTo>
                  <a:lnTo>
                    <a:pt x="141732" y="1972183"/>
                  </a:lnTo>
                  <a:lnTo>
                    <a:pt x="141732" y="1978533"/>
                  </a:lnTo>
                  <a:cubicBezTo>
                    <a:pt x="63246" y="1978660"/>
                    <a:pt x="0" y="1912493"/>
                    <a:pt x="0" y="1831467"/>
                  </a:cubicBezTo>
                  <a:lnTo>
                    <a:pt x="0" y="147066"/>
                  </a:lnTo>
                  <a:lnTo>
                    <a:pt x="6350" y="147066"/>
                  </a:lnTo>
                  <a:lnTo>
                    <a:pt x="0" y="147066"/>
                  </a:lnTo>
                  <a:moveTo>
                    <a:pt x="12700" y="147066"/>
                  </a:moveTo>
                  <a:lnTo>
                    <a:pt x="12700" y="1831467"/>
                  </a:lnTo>
                  <a:lnTo>
                    <a:pt x="6350" y="1831467"/>
                  </a:lnTo>
                  <a:lnTo>
                    <a:pt x="12700" y="1831467"/>
                  </a:lnTo>
                  <a:cubicBezTo>
                    <a:pt x="12700" y="1905889"/>
                    <a:pt x="70739" y="1965833"/>
                    <a:pt x="141732" y="1965833"/>
                  </a:cubicBezTo>
                  <a:cubicBezTo>
                    <a:pt x="145288" y="1965833"/>
                    <a:pt x="148082" y="1968627"/>
                    <a:pt x="148082" y="1972183"/>
                  </a:cubicBezTo>
                  <a:cubicBezTo>
                    <a:pt x="148082" y="1975739"/>
                    <a:pt x="145288" y="1978533"/>
                    <a:pt x="141732" y="1978533"/>
                  </a:cubicBezTo>
                  <a:cubicBezTo>
                    <a:pt x="138176" y="1978533"/>
                    <a:pt x="135382" y="1975739"/>
                    <a:pt x="135382" y="1972183"/>
                  </a:cubicBezTo>
                  <a:cubicBezTo>
                    <a:pt x="135382" y="1968627"/>
                    <a:pt x="138176" y="1965833"/>
                    <a:pt x="141732" y="1965833"/>
                  </a:cubicBezTo>
                  <a:cubicBezTo>
                    <a:pt x="212725" y="1965833"/>
                    <a:pt x="270764" y="1905889"/>
                    <a:pt x="270764" y="1831467"/>
                  </a:cubicBezTo>
                  <a:lnTo>
                    <a:pt x="270764" y="147066"/>
                  </a:lnTo>
                  <a:lnTo>
                    <a:pt x="277114" y="147066"/>
                  </a:lnTo>
                  <a:lnTo>
                    <a:pt x="270764" y="147066"/>
                  </a:lnTo>
                  <a:cubicBezTo>
                    <a:pt x="270637" y="72644"/>
                    <a:pt x="212725" y="12700"/>
                    <a:pt x="141732" y="12700"/>
                  </a:cubicBezTo>
                  <a:cubicBezTo>
                    <a:pt x="139827" y="12700"/>
                    <a:pt x="137922" y="11811"/>
                    <a:pt x="136779" y="10287"/>
                  </a:cubicBezTo>
                  <a:lnTo>
                    <a:pt x="141732" y="6350"/>
                  </a:lnTo>
                  <a:lnTo>
                    <a:pt x="141732" y="12700"/>
                  </a:lnTo>
                  <a:cubicBezTo>
                    <a:pt x="70739" y="12700"/>
                    <a:pt x="12700" y="72644"/>
                    <a:pt x="12700" y="147066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grpSp>
        <p:nvGrpSpPr>
          <p:cNvPr id="22" name="Group 22"/>
          <p:cNvGrpSpPr/>
          <p:nvPr/>
        </p:nvGrpSpPr>
        <p:grpSpPr>
          <a:xfrm>
            <a:off x="8821191" y="5810250"/>
            <a:ext cx="3563391" cy="806171"/>
            <a:chOff x="0" y="0"/>
            <a:chExt cx="4751188" cy="1074895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4751188" cy="1074895"/>
            </a:xfrm>
            <a:custGeom>
              <a:avLst/>
              <a:gdLst/>
              <a:ahLst/>
              <a:cxnLst/>
              <a:rect l="l" t="t" r="r" b="b"/>
              <a:pathLst>
                <a:path w="4751188" h="1074895">
                  <a:moveTo>
                    <a:pt x="0" y="0"/>
                  </a:moveTo>
                  <a:lnTo>
                    <a:pt x="4751188" y="0"/>
                  </a:lnTo>
                  <a:lnTo>
                    <a:pt x="4751188" y="1074895"/>
                  </a:lnTo>
                  <a:lnTo>
                    <a:pt x="0" y="107489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4" name="TextBox 24"/>
            <p:cNvSpPr txBox="1"/>
            <p:nvPr/>
          </p:nvSpPr>
          <p:spPr>
            <a:xfrm>
              <a:off x="0" y="-85725"/>
              <a:ext cx="4751188" cy="116062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009"/>
                </a:lnSpc>
              </a:pPr>
              <a:r>
                <a:rPr lang="en-US" sz="3149" u="sng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Багатовікова Історія</a:t>
              </a:r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8821191" y="6417915"/>
            <a:ext cx="8518922" cy="1150030"/>
            <a:chOff x="0" y="0"/>
            <a:chExt cx="11358563" cy="1533373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11358563" cy="1533373"/>
            </a:xfrm>
            <a:custGeom>
              <a:avLst/>
              <a:gdLst/>
              <a:ahLst/>
              <a:cxnLst/>
              <a:rect l="l" t="t" r="r" b="b"/>
              <a:pathLst>
                <a:path w="11358563" h="1533373">
                  <a:moveTo>
                    <a:pt x="0" y="0"/>
                  </a:moveTo>
                  <a:lnTo>
                    <a:pt x="11358563" y="0"/>
                  </a:lnTo>
                  <a:lnTo>
                    <a:pt x="11358563" y="1533373"/>
                  </a:lnTo>
                  <a:lnTo>
                    <a:pt x="0" y="153337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7" name="TextBox 27"/>
            <p:cNvSpPr txBox="1"/>
            <p:nvPr/>
          </p:nvSpPr>
          <p:spPr>
            <a:xfrm>
              <a:off x="0" y="-152400"/>
              <a:ext cx="11358563" cy="1685773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010"/>
                </a:lnSpc>
              </a:pPr>
              <a:r>
                <a:rPr lang="en-US" sz="2524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Шаурма має багатовікову історію та культурне значення, що робить її ще цікавішою.</a:t>
              </a:r>
            </a:p>
          </p:txBody>
        </p:sp>
      </p:grpSp>
      <p:grpSp>
        <p:nvGrpSpPr>
          <p:cNvPr id="28" name="Group 28"/>
          <p:cNvGrpSpPr/>
          <p:nvPr/>
        </p:nvGrpSpPr>
        <p:grpSpPr>
          <a:xfrm>
            <a:off x="8613576" y="7550646"/>
            <a:ext cx="212526" cy="1483965"/>
            <a:chOff x="0" y="0"/>
            <a:chExt cx="283368" cy="1978620"/>
          </a:xfrm>
        </p:grpSpPr>
        <p:sp>
          <p:nvSpPr>
            <p:cNvPr id="29" name="Freeform 29"/>
            <p:cNvSpPr/>
            <p:nvPr/>
          </p:nvSpPr>
          <p:spPr>
            <a:xfrm>
              <a:off x="6350" y="6350"/>
              <a:ext cx="270637" cy="1965833"/>
            </a:xfrm>
            <a:custGeom>
              <a:avLst/>
              <a:gdLst/>
              <a:ahLst/>
              <a:cxnLst/>
              <a:rect l="l" t="t" r="r" b="b"/>
              <a:pathLst>
                <a:path w="270637" h="1965833">
                  <a:moveTo>
                    <a:pt x="0" y="140716"/>
                  </a:moveTo>
                  <a:cubicBezTo>
                    <a:pt x="0" y="62992"/>
                    <a:pt x="60579" y="0"/>
                    <a:pt x="135382" y="0"/>
                  </a:cubicBezTo>
                  <a:cubicBezTo>
                    <a:pt x="210185" y="0"/>
                    <a:pt x="270637" y="62992"/>
                    <a:pt x="270637" y="140716"/>
                  </a:cubicBezTo>
                  <a:lnTo>
                    <a:pt x="270637" y="1825117"/>
                  </a:lnTo>
                  <a:cubicBezTo>
                    <a:pt x="270637" y="1902841"/>
                    <a:pt x="210058" y="1965833"/>
                    <a:pt x="135255" y="1965833"/>
                  </a:cubicBezTo>
                  <a:cubicBezTo>
                    <a:pt x="60452" y="1965833"/>
                    <a:pt x="0" y="1902841"/>
                    <a:pt x="0" y="1825117"/>
                  </a:cubicBezTo>
                  <a:close/>
                </a:path>
              </a:pathLst>
            </a:custGeom>
            <a:solidFill>
              <a:srgbClr val="D5DCF6"/>
            </a:solidFill>
          </p:spPr>
        </p:sp>
        <p:sp>
          <p:nvSpPr>
            <p:cNvPr id="30" name="Freeform 30"/>
            <p:cNvSpPr/>
            <p:nvPr/>
          </p:nvSpPr>
          <p:spPr>
            <a:xfrm>
              <a:off x="0" y="0"/>
              <a:ext cx="283464" cy="1978660"/>
            </a:xfrm>
            <a:custGeom>
              <a:avLst/>
              <a:gdLst/>
              <a:ahLst/>
              <a:cxnLst/>
              <a:rect l="l" t="t" r="r" b="b"/>
              <a:pathLst>
                <a:path w="283464" h="1978660">
                  <a:moveTo>
                    <a:pt x="0" y="147066"/>
                  </a:moveTo>
                  <a:cubicBezTo>
                    <a:pt x="0" y="66167"/>
                    <a:pt x="63246" y="0"/>
                    <a:pt x="141732" y="0"/>
                  </a:cubicBezTo>
                  <a:cubicBezTo>
                    <a:pt x="143637" y="0"/>
                    <a:pt x="145542" y="889"/>
                    <a:pt x="146685" y="2413"/>
                  </a:cubicBezTo>
                  <a:lnTo>
                    <a:pt x="141732" y="6350"/>
                  </a:lnTo>
                  <a:lnTo>
                    <a:pt x="141732" y="0"/>
                  </a:lnTo>
                  <a:lnTo>
                    <a:pt x="141732" y="6350"/>
                  </a:lnTo>
                  <a:lnTo>
                    <a:pt x="141732" y="0"/>
                  </a:lnTo>
                  <a:cubicBezTo>
                    <a:pt x="220218" y="0"/>
                    <a:pt x="283464" y="66167"/>
                    <a:pt x="283464" y="147066"/>
                  </a:cubicBezTo>
                  <a:lnTo>
                    <a:pt x="283464" y="1831467"/>
                  </a:lnTo>
                  <a:lnTo>
                    <a:pt x="277114" y="1831467"/>
                  </a:lnTo>
                  <a:lnTo>
                    <a:pt x="283464" y="1831467"/>
                  </a:lnTo>
                  <a:cubicBezTo>
                    <a:pt x="283464" y="1912493"/>
                    <a:pt x="220218" y="1978533"/>
                    <a:pt x="141732" y="1978533"/>
                  </a:cubicBezTo>
                  <a:lnTo>
                    <a:pt x="141732" y="1972183"/>
                  </a:lnTo>
                  <a:lnTo>
                    <a:pt x="141732" y="1965833"/>
                  </a:lnTo>
                  <a:lnTo>
                    <a:pt x="141732" y="1972183"/>
                  </a:lnTo>
                  <a:lnTo>
                    <a:pt x="141732" y="1978533"/>
                  </a:lnTo>
                  <a:cubicBezTo>
                    <a:pt x="63246" y="1978660"/>
                    <a:pt x="0" y="1912493"/>
                    <a:pt x="0" y="1831467"/>
                  </a:cubicBezTo>
                  <a:lnTo>
                    <a:pt x="0" y="147066"/>
                  </a:lnTo>
                  <a:lnTo>
                    <a:pt x="6350" y="147066"/>
                  </a:lnTo>
                  <a:lnTo>
                    <a:pt x="0" y="147066"/>
                  </a:lnTo>
                  <a:moveTo>
                    <a:pt x="12700" y="147066"/>
                  </a:moveTo>
                  <a:lnTo>
                    <a:pt x="12700" y="1831467"/>
                  </a:lnTo>
                  <a:lnTo>
                    <a:pt x="6350" y="1831467"/>
                  </a:lnTo>
                  <a:lnTo>
                    <a:pt x="12700" y="1831467"/>
                  </a:lnTo>
                  <a:cubicBezTo>
                    <a:pt x="12700" y="1905889"/>
                    <a:pt x="70739" y="1965833"/>
                    <a:pt x="141732" y="1965833"/>
                  </a:cubicBezTo>
                  <a:cubicBezTo>
                    <a:pt x="145288" y="1965833"/>
                    <a:pt x="148082" y="1968627"/>
                    <a:pt x="148082" y="1972183"/>
                  </a:cubicBezTo>
                  <a:cubicBezTo>
                    <a:pt x="148082" y="1975739"/>
                    <a:pt x="145288" y="1978533"/>
                    <a:pt x="141732" y="1978533"/>
                  </a:cubicBezTo>
                  <a:cubicBezTo>
                    <a:pt x="138176" y="1978533"/>
                    <a:pt x="135382" y="1975739"/>
                    <a:pt x="135382" y="1972183"/>
                  </a:cubicBezTo>
                  <a:cubicBezTo>
                    <a:pt x="135382" y="1968627"/>
                    <a:pt x="138176" y="1965833"/>
                    <a:pt x="141732" y="1965833"/>
                  </a:cubicBezTo>
                  <a:cubicBezTo>
                    <a:pt x="212725" y="1965833"/>
                    <a:pt x="270764" y="1905889"/>
                    <a:pt x="270764" y="1831467"/>
                  </a:cubicBezTo>
                  <a:lnTo>
                    <a:pt x="270764" y="147066"/>
                  </a:lnTo>
                  <a:lnTo>
                    <a:pt x="277114" y="147066"/>
                  </a:lnTo>
                  <a:lnTo>
                    <a:pt x="270764" y="147066"/>
                  </a:lnTo>
                  <a:cubicBezTo>
                    <a:pt x="270637" y="72644"/>
                    <a:pt x="212725" y="12700"/>
                    <a:pt x="141732" y="12700"/>
                  </a:cubicBezTo>
                  <a:cubicBezTo>
                    <a:pt x="139827" y="12700"/>
                    <a:pt x="137922" y="11811"/>
                    <a:pt x="136779" y="10287"/>
                  </a:cubicBezTo>
                  <a:lnTo>
                    <a:pt x="141732" y="6350"/>
                  </a:lnTo>
                  <a:lnTo>
                    <a:pt x="141732" y="12700"/>
                  </a:lnTo>
                  <a:cubicBezTo>
                    <a:pt x="70739" y="12700"/>
                    <a:pt x="12700" y="72644"/>
                    <a:pt x="12700" y="147066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grpSp>
        <p:nvGrpSpPr>
          <p:cNvPr id="31" name="Group 31"/>
          <p:cNvGrpSpPr/>
          <p:nvPr/>
        </p:nvGrpSpPr>
        <p:grpSpPr>
          <a:xfrm>
            <a:off x="9227492" y="7555409"/>
            <a:ext cx="4276428" cy="806171"/>
            <a:chOff x="0" y="0"/>
            <a:chExt cx="5701903" cy="1074895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5701904" cy="1074895"/>
            </a:xfrm>
            <a:custGeom>
              <a:avLst/>
              <a:gdLst/>
              <a:ahLst/>
              <a:cxnLst/>
              <a:rect l="l" t="t" r="r" b="b"/>
              <a:pathLst>
                <a:path w="5701904" h="1074895">
                  <a:moveTo>
                    <a:pt x="0" y="0"/>
                  </a:moveTo>
                  <a:lnTo>
                    <a:pt x="5701904" y="0"/>
                  </a:lnTo>
                  <a:lnTo>
                    <a:pt x="5701904" y="1074895"/>
                  </a:lnTo>
                  <a:lnTo>
                    <a:pt x="0" y="107489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3" name="TextBox 33"/>
            <p:cNvSpPr txBox="1"/>
            <p:nvPr/>
          </p:nvSpPr>
          <p:spPr>
            <a:xfrm>
              <a:off x="0" y="-85725"/>
              <a:ext cx="5701903" cy="116062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009"/>
                </a:lnSpc>
              </a:pPr>
              <a:r>
                <a:rPr lang="en-US" sz="3149" u="sng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Нові Смаки та Враження</a:t>
              </a:r>
            </a:p>
          </p:txBody>
        </p:sp>
      </p:grpSp>
      <p:grpSp>
        <p:nvGrpSpPr>
          <p:cNvPr id="34" name="Group 34"/>
          <p:cNvGrpSpPr/>
          <p:nvPr/>
        </p:nvGrpSpPr>
        <p:grpSpPr>
          <a:xfrm>
            <a:off x="9227492" y="8163074"/>
            <a:ext cx="8112621" cy="1150030"/>
            <a:chOff x="0" y="0"/>
            <a:chExt cx="10816828" cy="1533373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10816828" cy="1533373"/>
            </a:xfrm>
            <a:custGeom>
              <a:avLst/>
              <a:gdLst/>
              <a:ahLst/>
              <a:cxnLst/>
              <a:rect l="l" t="t" r="r" b="b"/>
              <a:pathLst>
                <a:path w="10816828" h="1533373">
                  <a:moveTo>
                    <a:pt x="0" y="0"/>
                  </a:moveTo>
                  <a:lnTo>
                    <a:pt x="10816828" y="0"/>
                  </a:lnTo>
                  <a:lnTo>
                    <a:pt x="10816828" y="1533373"/>
                  </a:lnTo>
                  <a:lnTo>
                    <a:pt x="0" y="153337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6" name="TextBox 36"/>
            <p:cNvSpPr txBox="1"/>
            <p:nvPr/>
          </p:nvSpPr>
          <p:spPr>
            <a:xfrm>
              <a:off x="0" y="-152400"/>
              <a:ext cx="10816828" cy="1685773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010"/>
                </a:lnSpc>
              </a:pPr>
              <a:r>
                <a:rPr lang="en-US" sz="2524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Це чудова можливість спробувати нові смаки, дізнатися про різні рецепти та поділитися враженнями з друзями.</a:t>
              </a:r>
            </a:p>
          </p:txBody>
        </p:sp>
      </p:grpSp>
    </p:spTree>
  </p:cSld>
  <p:clrMapOvr>
    <a:masterClrMapping/>
  </p:clrMapOvr>
  <p:transition>
    <p:circl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7EEF9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AFA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877937" y="689819"/>
            <a:ext cx="15248364" cy="1462390"/>
            <a:chOff x="0" y="0"/>
            <a:chExt cx="20331152" cy="1949854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0331151" cy="1949854"/>
            </a:xfrm>
            <a:custGeom>
              <a:avLst/>
              <a:gdLst/>
              <a:ahLst/>
              <a:cxnLst/>
              <a:rect l="l" t="t" r="r" b="b"/>
              <a:pathLst>
                <a:path w="20331151" h="1949854">
                  <a:moveTo>
                    <a:pt x="0" y="0"/>
                  </a:moveTo>
                  <a:lnTo>
                    <a:pt x="20331151" y="0"/>
                  </a:lnTo>
                  <a:lnTo>
                    <a:pt x="20331151" y="1949854"/>
                  </a:lnTo>
                  <a:lnTo>
                    <a:pt x="0" y="194985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133350"/>
              <a:ext cx="20331152" cy="2083204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7057"/>
                </a:lnSpc>
              </a:pPr>
              <a:r>
                <a:rPr lang="en-US" sz="5687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Шаурма: Зміст та Традиції</a:t>
              </a:r>
            </a:p>
          </p:txBody>
        </p:sp>
      </p:grpSp>
      <p:sp>
        <p:nvSpPr>
          <p:cNvPr id="9" name="Freeform 9" descr="preencoded.png"/>
          <p:cNvSpPr/>
          <p:nvPr/>
        </p:nvSpPr>
        <p:spPr>
          <a:xfrm>
            <a:off x="4192489" y="2016770"/>
            <a:ext cx="1636662" cy="1465957"/>
          </a:xfrm>
          <a:custGeom>
            <a:avLst/>
            <a:gdLst/>
            <a:ahLst/>
            <a:cxnLst/>
            <a:rect l="l" t="t" r="r" b="b"/>
            <a:pathLst>
              <a:path w="1636662" h="1465957">
                <a:moveTo>
                  <a:pt x="0" y="0"/>
                </a:moveTo>
                <a:lnTo>
                  <a:pt x="1636662" y="0"/>
                </a:lnTo>
                <a:lnTo>
                  <a:pt x="1636662" y="1465957"/>
                </a:lnTo>
                <a:lnTo>
                  <a:pt x="0" y="146595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9" r="-19"/>
            </a:stretch>
          </a:blipFill>
        </p:spPr>
      </p:sp>
      <p:grpSp>
        <p:nvGrpSpPr>
          <p:cNvPr id="10" name="Group 10"/>
          <p:cNvGrpSpPr/>
          <p:nvPr/>
        </p:nvGrpSpPr>
        <p:grpSpPr>
          <a:xfrm>
            <a:off x="4949130" y="2680990"/>
            <a:ext cx="123230" cy="622411"/>
            <a:chOff x="0" y="0"/>
            <a:chExt cx="164307" cy="829882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64307" cy="829882"/>
            </a:xfrm>
            <a:custGeom>
              <a:avLst/>
              <a:gdLst/>
              <a:ahLst/>
              <a:cxnLst/>
              <a:rect l="l" t="t" r="r" b="b"/>
              <a:pathLst>
                <a:path w="164307" h="829882">
                  <a:moveTo>
                    <a:pt x="0" y="0"/>
                  </a:moveTo>
                  <a:lnTo>
                    <a:pt x="164307" y="0"/>
                  </a:lnTo>
                  <a:lnTo>
                    <a:pt x="164307" y="829882"/>
                  </a:lnTo>
                  <a:lnTo>
                    <a:pt x="0" y="82988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0" y="-152400"/>
              <a:ext cx="164307" cy="98228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937"/>
                </a:lnSpc>
              </a:pPr>
              <a:r>
                <a:rPr lang="en-US" sz="2437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1</a:t>
              </a:r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6079926" y="2267545"/>
            <a:ext cx="3300561" cy="838401"/>
            <a:chOff x="0" y="0"/>
            <a:chExt cx="4400748" cy="1117868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4400748" cy="1117868"/>
            </a:xfrm>
            <a:custGeom>
              <a:avLst/>
              <a:gdLst/>
              <a:ahLst/>
              <a:cxnLst/>
              <a:rect l="l" t="t" r="r" b="b"/>
              <a:pathLst>
                <a:path w="4400748" h="1117868">
                  <a:moveTo>
                    <a:pt x="0" y="0"/>
                  </a:moveTo>
                  <a:lnTo>
                    <a:pt x="4400748" y="0"/>
                  </a:lnTo>
                  <a:lnTo>
                    <a:pt x="4400748" y="1117868"/>
                  </a:lnTo>
                  <a:lnTo>
                    <a:pt x="0" y="111786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0" y="-76200"/>
              <a:ext cx="4400748" cy="119406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058"/>
                </a:lnSpc>
              </a:pPr>
              <a:r>
                <a:rPr lang="en-US" sz="3262" u="sng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М'ясо</a:t>
              </a:r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6079926" y="2830562"/>
            <a:ext cx="7588597" cy="623179"/>
            <a:chOff x="0" y="0"/>
            <a:chExt cx="10118130" cy="830905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0118130" cy="830905"/>
            </a:xfrm>
            <a:custGeom>
              <a:avLst/>
              <a:gdLst/>
              <a:ahLst/>
              <a:cxnLst/>
              <a:rect l="l" t="t" r="r" b="b"/>
              <a:pathLst>
                <a:path w="10118130" h="830905">
                  <a:moveTo>
                    <a:pt x="0" y="0"/>
                  </a:moveTo>
                  <a:lnTo>
                    <a:pt x="10118130" y="0"/>
                  </a:lnTo>
                  <a:lnTo>
                    <a:pt x="10118130" y="830905"/>
                  </a:lnTo>
                  <a:lnTo>
                    <a:pt x="0" y="83090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8" name="TextBox 18"/>
            <p:cNvSpPr txBox="1"/>
            <p:nvPr/>
          </p:nvSpPr>
          <p:spPr>
            <a:xfrm>
              <a:off x="0" y="-152400"/>
              <a:ext cx="10118130" cy="98330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931"/>
                </a:lnSpc>
              </a:pPr>
              <a:r>
                <a:rPr lang="en-US" sz="2437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Курятина, яловичина, баранина, індичка</a:t>
              </a:r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5891807" y="3502075"/>
            <a:ext cx="11455599" cy="14288"/>
            <a:chOff x="0" y="0"/>
            <a:chExt cx="15274132" cy="1905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5274162" cy="19050"/>
            </a:xfrm>
            <a:custGeom>
              <a:avLst/>
              <a:gdLst/>
              <a:ahLst/>
              <a:cxnLst/>
              <a:rect l="l" t="t" r="r" b="b"/>
              <a:pathLst>
                <a:path w="15274162" h="19050">
                  <a:moveTo>
                    <a:pt x="0" y="9525"/>
                  </a:moveTo>
                  <a:cubicBezTo>
                    <a:pt x="0" y="4318"/>
                    <a:pt x="4318" y="0"/>
                    <a:pt x="9525" y="0"/>
                  </a:cubicBezTo>
                  <a:lnTo>
                    <a:pt x="15264637" y="0"/>
                  </a:lnTo>
                  <a:cubicBezTo>
                    <a:pt x="15269845" y="0"/>
                    <a:pt x="15274162" y="4318"/>
                    <a:pt x="15274162" y="9525"/>
                  </a:cubicBezTo>
                  <a:cubicBezTo>
                    <a:pt x="15274162" y="14732"/>
                    <a:pt x="15269845" y="19050"/>
                    <a:pt x="15264637" y="19050"/>
                  </a:cubicBezTo>
                  <a:lnTo>
                    <a:pt x="9525" y="19050"/>
                  </a:lnTo>
                  <a:cubicBezTo>
                    <a:pt x="4318" y="19050"/>
                    <a:pt x="0" y="14732"/>
                    <a:pt x="0" y="9525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sp>
        <p:nvSpPr>
          <p:cNvPr id="21" name="Freeform 21" descr="preencoded.png"/>
          <p:cNvSpPr/>
          <p:nvPr/>
        </p:nvSpPr>
        <p:spPr>
          <a:xfrm>
            <a:off x="3374231" y="3545384"/>
            <a:ext cx="3273326" cy="1465958"/>
          </a:xfrm>
          <a:custGeom>
            <a:avLst/>
            <a:gdLst/>
            <a:ahLst/>
            <a:cxnLst/>
            <a:rect l="l" t="t" r="r" b="b"/>
            <a:pathLst>
              <a:path w="3273326" h="1465958">
                <a:moveTo>
                  <a:pt x="0" y="0"/>
                </a:moveTo>
                <a:lnTo>
                  <a:pt x="3273327" y="0"/>
                </a:lnTo>
                <a:lnTo>
                  <a:pt x="3273327" y="1465957"/>
                </a:lnTo>
                <a:lnTo>
                  <a:pt x="0" y="146595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9" r="-19"/>
            </a:stretch>
          </a:blipFill>
        </p:spPr>
      </p:sp>
      <p:grpSp>
        <p:nvGrpSpPr>
          <p:cNvPr id="22" name="Group 22"/>
          <p:cNvGrpSpPr/>
          <p:nvPr/>
        </p:nvGrpSpPr>
        <p:grpSpPr>
          <a:xfrm>
            <a:off x="4917132" y="4027437"/>
            <a:ext cx="187226" cy="622411"/>
            <a:chOff x="0" y="0"/>
            <a:chExt cx="249635" cy="829882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249635" cy="829882"/>
            </a:xfrm>
            <a:custGeom>
              <a:avLst/>
              <a:gdLst/>
              <a:ahLst/>
              <a:cxnLst/>
              <a:rect l="l" t="t" r="r" b="b"/>
              <a:pathLst>
                <a:path w="249635" h="829882">
                  <a:moveTo>
                    <a:pt x="0" y="0"/>
                  </a:moveTo>
                  <a:lnTo>
                    <a:pt x="249635" y="0"/>
                  </a:lnTo>
                  <a:lnTo>
                    <a:pt x="249635" y="829882"/>
                  </a:lnTo>
                  <a:lnTo>
                    <a:pt x="0" y="82988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4" name="TextBox 24"/>
            <p:cNvSpPr txBox="1"/>
            <p:nvPr/>
          </p:nvSpPr>
          <p:spPr>
            <a:xfrm>
              <a:off x="0" y="-152400"/>
              <a:ext cx="249635" cy="98228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937"/>
                </a:lnSpc>
              </a:pPr>
              <a:r>
                <a:rPr lang="en-US" sz="2437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2</a:t>
              </a:r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6898332" y="3796159"/>
            <a:ext cx="3300561" cy="838401"/>
            <a:chOff x="0" y="0"/>
            <a:chExt cx="4400748" cy="1117868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4400748" cy="1117868"/>
            </a:xfrm>
            <a:custGeom>
              <a:avLst/>
              <a:gdLst/>
              <a:ahLst/>
              <a:cxnLst/>
              <a:rect l="l" t="t" r="r" b="b"/>
              <a:pathLst>
                <a:path w="4400748" h="1117868">
                  <a:moveTo>
                    <a:pt x="0" y="0"/>
                  </a:moveTo>
                  <a:lnTo>
                    <a:pt x="4400748" y="0"/>
                  </a:lnTo>
                  <a:lnTo>
                    <a:pt x="4400748" y="1117868"/>
                  </a:lnTo>
                  <a:lnTo>
                    <a:pt x="0" y="111786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7" name="TextBox 27"/>
            <p:cNvSpPr txBox="1"/>
            <p:nvPr/>
          </p:nvSpPr>
          <p:spPr>
            <a:xfrm>
              <a:off x="0" y="-76200"/>
              <a:ext cx="4400748" cy="119406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058"/>
                </a:lnSpc>
              </a:pPr>
              <a:r>
                <a:rPr lang="en-US" sz="3262" u="sng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Соус</a:t>
              </a:r>
            </a:p>
          </p:txBody>
        </p:sp>
      </p:grpSp>
      <p:grpSp>
        <p:nvGrpSpPr>
          <p:cNvPr id="28" name="Group 28"/>
          <p:cNvGrpSpPr/>
          <p:nvPr/>
        </p:nvGrpSpPr>
        <p:grpSpPr>
          <a:xfrm>
            <a:off x="6898332" y="4359176"/>
            <a:ext cx="7019374" cy="623179"/>
            <a:chOff x="0" y="0"/>
            <a:chExt cx="9359165" cy="830905"/>
          </a:xfrm>
        </p:grpSpPr>
        <p:sp>
          <p:nvSpPr>
            <p:cNvPr id="29" name="Freeform 29"/>
            <p:cNvSpPr/>
            <p:nvPr/>
          </p:nvSpPr>
          <p:spPr>
            <a:xfrm>
              <a:off x="0" y="0"/>
              <a:ext cx="9359165" cy="830905"/>
            </a:xfrm>
            <a:custGeom>
              <a:avLst/>
              <a:gdLst/>
              <a:ahLst/>
              <a:cxnLst/>
              <a:rect l="l" t="t" r="r" b="b"/>
              <a:pathLst>
                <a:path w="9359165" h="830905">
                  <a:moveTo>
                    <a:pt x="0" y="0"/>
                  </a:moveTo>
                  <a:lnTo>
                    <a:pt x="9359165" y="0"/>
                  </a:lnTo>
                  <a:lnTo>
                    <a:pt x="9359165" y="830905"/>
                  </a:lnTo>
                  <a:lnTo>
                    <a:pt x="0" y="83090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0" name="TextBox 30"/>
            <p:cNvSpPr txBox="1"/>
            <p:nvPr/>
          </p:nvSpPr>
          <p:spPr>
            <a:xfrm>
              <a:off x="0" y="-152400"/>
              <a:ext cx="9359165" cy="98330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931"/>
                </a:lnSpc>
              </a:pPr>
              <a:r>
                <a:rPr lang="en-US" sz="2437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Майонез, йогурт, дзадзики, хумус, кетчуп</a:t>
              </a:r>
            </a:p>
          </p:txBody>
        </p:sp>
      </p:grpSp>
      <p:grpSp>
        <p:nvGrpSpPr>
          <p:cNvPr id="31" name="Group 31"/>
          <p:cNvGrpSpPr/>
          <p:nvPr/>
        </p:nvGrpSpPr>
        <p:grpSpPr>
          <a:xfrm>
            <a:off x="6710214" y="5030689"/>
            <a:ext cx="10637192" cy="14288"/>
            <a:chOff x="0" y="0"/>
            <a:chExt cx="14182923" cy="19050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14182979" cy="19050"/>
            </a:xfrm>
            <a:custGeom>
              <a:avLst/>
              <a:gdLst/>
              <a:ahLst/>
              <a:cxnLst/>
              <a:rect l="l" t="t" r="r" b="b"/>
              <a:pathLst>
                <a:path w="14182979" h="19050">
                  <a:moveTo>
                    <a:pt x="0" y="9525"/>
                  </a:moveTo>
                  <a:cubicBezTo>
                    <a:pt x="0" y="4318"/>
                    <a:pt x="4318" y="0"/>
                    <a:pt x="9525" y="0"/>
                  </a:cubicBezTo>
                  <a:lnTo>
                    <a:pt x="14173454" y="0"/>
                  </a:lnTo>
                  <a:cubicBezTo>
                    <a:pt x="14178662" y="0"/>
                    <a:pt x="14182979" y="4318"/>
                    <a:pt x="14182979" y="9525"/>
                  </a:cubicBezTo>
                  <a:cubicBezTo>
                    <a:pt x="14182979" y="14732"/>
                    <a:pt x="14178662" y="19050"/>
                    <a:pt x="14173454" y="19050"/>
                  </a:cubicBezTo>
                  <a:lnTo>
                    <a:pt x="9525" y="19050"/>
                  </a:lnTo>
                  <a:cubicBezTo>
                    <a:pt x="4318" y="19050"/>
                    <a:pt x="0" y="14732"/>
                    <a:pt x="0" y="9525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sp>
        <p:nvSpPr>
          <p:cNvPr id="33" name="Freeform 33" descr="preencoded.png"/>
          <p:cNvSpPr/>
          <p:nvPr/>
        </p:nvSpPr>
        <p:spPr>
          <a:xfrm>
            <a:off x="2555825" y="5073997"/>
            <a:ext cx="4909989" cy="1465958"/>
          </a:xfrm>
          <a:custGeom>
            <a:avLst/>
            <a:gdLst/>
            <a:ahLst/>
            <a:cxnLst/>
            <a:rect l="l" t="t" r="r" b="b"/>
            <a:pathLst>
              <a:path w="4909989" h="1465958">
                <a:moveTo>
                  <a:pt x="0" y="0"/>
                </a:moveTo>
                <a:lnTo>
                  <a:pt x="4909989" y="0"/>
                </a:lnTo>
                <a:lnTo>
                  <a:pt x="4909989" y="1465958"/>
                </a:lnTo>
                <a:lnTo>
                  <a:pt x="0" y="146595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77" b="-77"/>
            </a:stretch>
          </a:blipFill>
        </p:spPr>
      </p:sp>
      <p:grpSp>
        <p:nvGrpSpPr>
          <p:cNvPr id="34" name="Group 34"/>
          <p:cNvGrpSpPr/>
          <p:nvPr/>
        </p:nvGrpSpPr>
        <p:grpSpPr>
          <a:xfrm>
            <a:off x="4916984" y="5556051"/>
            <a:ext cx="187524" cy="622411"/>
            <a:chOff x="0" y="0"/>
            <a:chExt cx="250032" cy="829882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250032" cy="829882"/>
            </a:xfrm>
            <a:custGeom>
              <a:avLst/>
              <a:gdLst/>
              <a:ahLst/>
              <a:cxnLst/>
              <a:rect l="l" t="t" r="r" b="b"/>
              <a:pathLst>
                <a:path w="250032" h="829882">
                  <a:moveTo>
                    <a:pt x="0" y="0"/>
                  </a:moveTo>
                  <a:lnTo>
                    <a:pt x="250032" y="0"/>
                  </a:lnTo>
                  <a:lnTo>
                    <a:pt x="250032" y="829882"/>
                  </a:lnTo>
                  <a:lnTo>
                    <a:pt x="0" y="82988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6" name="TextBox 36"/>
            <p:cNvSpPr txBox="1"/>
            <p:nvPr/>
          </p:nvSpPr>
          <p:spPr>
            <a:xfrm>
              <a:off x="0" y="-152400"/>
              <a:ext cx="250032" cy="98228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937"/>
                </a:lnSpc>
              </a:pPr>
              <a:r>
                <a:rPr lang="en-US" sz="2437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3</a:t>
              </a:r>
            </a:p>
          </p:txBody>
        </p:sp>
      </p:grpSp>
      <p:grpSp>
        <p:nvGrpSpPr>
          <p:cNvPr id="37" name="Group 37"/>
          <p:cNvGrpSpPr/>
          <p:nvPr/>
        </p:nvGrpSpPr>
        <p:grpSpPr>
          <a:xfrm>
            <a:off x="7716590" y="5324772"/>
            <a:ext cx="3300561" cy="838401"/>
            <a:chOff x="0" y="0"/>
            <a:chExt cx="4400748" cy="1117868"/>
          </a:xfrm>
        </p:grpSpPr>
        <p:sp>
          <p:nvSpPr>
            <p:cNvPr id="38" name="Freeform 38"/>
            <p:cNvSpPr/>
            <p:nvPr/>
          </p:nvSpPr>
          <p:spPr>
            <a:xfrm>
              <a:off x="0" y="0"/>
              <a:ext cx="4400748" cy="1117868"/>
            </a:xfrm>
            <a:custGeom>
              <a:avLst/>
              <a:gdLst/>
              <a:ahLst/>
              <a:cxnLst/>
              <a:rect l="l" t="t" r="r" b="b"/>
              <a:pathLst>
                <a:path w="4400748" h="1117868">
                  <a:moveTo>
                    <a:pt x="0" y="0"/>
                  </a:moveTo>
                  <a:lnTo>
                    <a:pt x="4400748" y="0"/>
                  </a:lnTo>
                  <a:lnTo>
                    <a:pt x="4400748" y="1117868"/>
                  </a:lnTo>
                  <a:lnTo>
                    <a:pt x="0" y="111786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9" name="TextBox 39"/>
            <p:cNvSpPr txBox="1"/>
            <p:nvPr/>
          </p:nvSpPr>
          <p:spPr>
            <a:xfrm>
              <a:off x="0" y="-76200"/>
              <a:ext cx="4400748" cy="119406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058"/>
                </a:lnSpc>
              </a:pPr>
              <a:r>
                <a:rPr lang="en-US" sz="3262" u="sng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Овочі</a:t>
              </a:r>
            </a:p>
          </p:txBody>
        </p:sp>
      </p:grpSp>
      <p:grpSp>
        <p:nvGrpSpPr>
          <p:cNvPr id="40" name="Group 40"/>
          <p:cNvGrpSpPr/>
          <p:nvPr/>
        </p:nvGrpSpPr>
        <p:grpSpPr>
          <a:xfrm>
            <a:off x="7716590" y="5887790"/>
            <a:ext cx="6513611" cy="623179"/>
            <a:chOff x="0" y="0"/>
            <a:chExt cx="8684815" cy="830905"/>
          </a:xfrm>
        </p:grpSpPr>
        <p:sp>
          <p:nvSpPr>
            <p:cNvPr id="41" name="Freeform 41"/>
            <p:cNvSpPr/>
            <p:nvPr/>
          </p:nvSpPr>
          <p:spPr>
            <a:xfrm>
              <a:off x="0" y="0"/>
              <a:ext cx="8684815" cy="830905"/>
            </a:xfrm>
            <a:custGeom>
              <a:avLst/>
              <a:gdLst/>
              <a:ahLst/>
              <a:cxnLst/>
              <a:rect l="l" t="t" r="r" b="b"/>
              <a:pathLst>
                <a:path w="8684815" h="830905">
                  <a:moveTo>
                    <a:pt x="0" y="0"/>
                  </a:moveTo>
                  <a:lnTo>
                    <a:pt x="8684815" y="0"/>
                  </a:lnTo>
                  <a:lnTo>
                    <a:pt x="8684815" y="830905"/>
                  </a:lnTo>
                  <a:lnTo>
                    <a:pt x="0" y="83090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42" name="TextBox 42"/>
            <p:cNvSpPr txBox="1"/>
            <p:nvPr/>
          </p:nvSpPr>
          <p:spPr>
            <a:xfrm>
              <a:off x="0" y="-152400"/>
              <a:ext cx="8684815" cy="98330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931"/>
                </a:lnSpc>
              </a:pPr>
              <a:r>
                <a:rPr lang="en-US" sz="2437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Огірки, помідори, цибуля, капуста, салати</a:t>
              </a:r>
            </a:p>
          </p:txBody>
        </p:sp>
      </p:grpSp>
      <p:grpSp>
        <p:nvGrpSpPr>
          <p:cNvPr id="43" name="Group 43"/>
          <p:cNvGrpSpPr/>
          <p:nvPr/>
        </p:nvGrpSpPr>
        <p:grpSpPr>
          <a:xfrm>
            <a:off x="7528471" y="6559302"/>
            <a:ext cx="9818935" cy="14288"/>
            <a:chOff x="0" y="0"/>
            <a:chExt cx="13091913" cy="19050"/>
          </a:xfrm>
        </p:grpSpPr>
        <p:sp>
          <p:nvSpPr>
            <p:cNvPr id="44" name="Freeform 44"/>
            <p:cNvSpPr/>
            <p:nvPr/>
          </p:nvSpPr>
          <p:spPr>
            <a:xfrm>
              <a:off x="0" y="0"/>
              <a:ext cx="13091922" cy="19050"/>
            </a:xfrm>
            <a:custGeom>
              <a:avLst/>
              <a:gdLst/>
              <a:ahLst/>
              <a:cxnLst/>
              <a:rect l="l" t="t" r="r" b="b"/>
              <a:pathLst>
                <a:path w="13091922" h="19050">
                  <a:moveTo>
                    <a:pt x="0" y="9525"/>
                  </a:moveTo>
                  <a:cubicBezTo>
                    <a:pt x="0" y="4318"/>
                    <a:pt x="4318" y="0"/>
                    <a:pt x="9525" y="0"/>
                  </a:cubicBezTo>
                  <a:lnTo>
                    <a:pt x="13082397" y="0"/>
                  </a:lnTo>
                  <a:cubicBezTo>
                    <a:pt x="13087604" y="0"/>
                    <a:pt x="13091922" y="4318"/>
                    <a:pt x="13091922" y="9525"/>
                  </a:cubicBezTo>
                  <a:cubicBezTo>
                    <a:pt x="13091922" y="14732"/>
                    <a:pt x="13087604" y="19050"/>
                    <a:pt x="13082397" y="19050"/>
                  </a:cubicBezTo>
                  <a:lnTo>
                    <a:pt x="9525" y="19050"/>
                  </a:lnTo>
                  <a:cubicBezTo>
                    <a:pt x="4318" y="19050"/>
                    <a:pt x="0" y="14732"/>
                    <a:pt x="0" y="9525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sp>
        <p:nvSpPr>
          <p:cNvPr id="45" name="Freeform 45" descr="preencoded.png"/>
          <p:cNvSpPr/>
          <p:nvPr/>
        </p:nvSpPr>
        <p:spPr>
          <a:xfrm>
            <a:off x="1737569" y="6602611"/>
            <a:ext cx="6546651" cy="1465958"/>
          </a:xfrm>
          <a:custGeom>
            <a:avLst/>
            <a:gdLst/>
            <a:ahLst/>
            <a:cxnLst/>
            <a:rect l="l" t="t" r="r" b="b"/>
            <a:pathLst>
              <a:path w="6546651" h="1465958">
                <a:moveTo>
                  <a:pt x="0" y="0"/>
                </a:moveTo>
                <a:lnTo>
                  <a:pt x="6546651" y="0"/>
                </a:lnTo>
                <a:lnTo>
                  <a:pt x="6546651" y="1465958"/>
                </a:lnTo>
                <a:lnTo>
                  <a:pt x="0" y="146595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53" b="-53"/>
            </a:stretch>
          </a:blipFill>
        </p:spPr>
      </p:sp>
      <p:grpSp>
        <p:nvGrpSpPr>
          <p:cNvPr id="46" name="Group 46"/>
          <p:cNvGrpSpPr/>
          <p:nvPr/>
        </p:nvGrpSpPr>
        <p:grpSpPr>
          <a:xfrm>
            <a:off x="4916389" y="7084665"/>
            <a:ext cx="189011" cy="622411"/>
            <a:chOff x="0" y="0"/>
            <a:chExt cx="252015" cy="829882"/>
          </a:xfrm>
        </p:grpSpPr>
        <p:sp>
          <p:nvSpPr>
            <p:cNvPr id="47" name="Freeform 47"/>
            <p:cNvSpPr/>
            <p:nvPr/>
          </p:nvSpPr>
          <p:spPr>
            <a:xfrm>
              <a:off x="0" y="0"/>
              <a:ext cx="252015" cy="829882"/>
            </a:xfrm>
            <a:custGeom>
              <a:avLst/>
              <a:gdLst/>
              <a:ahLst/>
              <a:cxnLst/>
              <a:rect l="l" t="t" r="r" b="b"/>
              <a:pathLst>
                <a:path w="252015" h="829882">
                  <a:moveTo>
                    <a:pt x="0" y="0"/>
                  </a:moveTo>
                  <a:lnTo>
                    <a:pt x="252015" y="0"/>
                  </a:lnTo>
                  <a:lnTo>
                    <a:pt x="252015" y="829882"/>
                  </a:lnTo>
                  <a:lnTo>
                    <a:pt x="0" y="82988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48" name="TextBox 48"/>
            <p:cNvSpPr txBox="1"/>
            <p:nvPr/>
          </p:nvSpPr>
          <p:spPr>
            <a:xfrm>
              <a:off x="0" y="-152400"/>
              <a:ext cx="252015" cy="98228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937"/>
                </a:lnSpc>
              </a:pPr>
              <a:r>
                <a:rPr lang="en-US" sz="2437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4</a:t>
              </a:r>
            </a:p>
          </p:txBody>
        </p:sp>
      </p:grpSp>
      <p:grpSp>
        <p:nvGrpSpPr>
          <p:cNvPr id="49" name="Group 49"/>
          <p:cNvGrpSpPr/>
          <p:nvPr/>
        </p:nvGrpSpPr>
        <p:grpSpPr>
          <a:xfrm>
            <a:off x="8534995" y="6853386"/>
            <a:ext cx="3300561" cy="838401"/>
            <a:chOff x="0" y="0"/>
            <a:chExt cx="4400748" cy="1117868"/>
          </a:xfrm>
        </p:grpSpPr>
        <p:sp>
          <p:nvSpPr>
            <p:cNvPr id="50" name="Freeform 50"/>
            <p:cNvSpPr/>
            <p:nvPr/>
          </p:nvSpPr>
          <p:spPr>
            <a:xfrm>
              <a:off x="0" y="0"/>
              <a:ext cx="4400748" cy="1117868"/>
            </a:xfrm>
            <a:custGeom>
              <a:avLst/>
              <a:gdLst/>
              <a:ahLst/>
              <a:cxnLst/>
              <a:rect l="l" t="t" r="r" b="b"/>
              <a:pathLst>
                <a:path w="4400748" h="1117868">
                  <a:moveTo>
                    <a:pt x="0" y="0"/>
                  </a:moveTo>
                  <a:lnTo>
                    <a:pt x="4400748" y="0"/>
                  </a:lnTo>
                  <a:lnTo>
                    <a:pt x="4400748" y="1117868"/>
                  </a:lnTo>
                  <a:lnTo>
                    <a:pt x="0" y="111786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51" name="TextBox 51"/>
            <p:cNvSpPr txBox="1"/>
            <p:nvPr/>
          </p:nvSpPr>
          <p:spPr>
            <a:xfrm>
              <a:off x="0" y="-76200"/>
              <a:ext cx="4400748" cy="119406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058"/>
                </a:lnSpc>
              </a:pPr>
              <a:r>
                <a:rPr lang="en-US" sz="3262" u="sng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Спеції</a:t>
              </a:r>
            </a:p>
          </p:txBody>
        </p:sp>
      </p:grpSp>
      <p:grpSp>
        <p:nvGrpSpPr>
          <p:cNvPr id="52" name="Group 52"/>
          <p:cNvGrpSpPr/>
          <p:nvPr/>
        </p:nvGrpSpPr>
        <p:grpSpPr>
          <a:xfrm>
            <a:off x="8534995" y="7416404"/>
            <a:ext cx="6639732" cy="623179"/>
            <a:chOff x="0" y="0"/>
            <a:chExt cx="8852976" cy="830905"/>
          </a:xfrm>
        </p:grpSpPr>
        <p:sp>
          <p:nvSpPr>
            <p:cNvPr id="53" name="Freeform 53"/>
            <p:cNvSpPr/>
            <p:nvPr/>
          </p:nvSpPr>
          <p:spPr>
            <a:xfrm>
              <a:off x="0" y="0"/>
              <a:ext cx="8852975" cy="830905"/>
            </a:xfrm>
            <a:custGeom>
              <a:avLst/>
              <a:gdLst/>
              <a:ahLst/>
              <a:cxnLst/>
              <a:rect l="l" t="t" r="r" b="b"/>
              <a:pathLst>
                <a:path w="8852975" h="830905">
                  <a:moveTo>
                    <a:pt x="0" y="0"/>
                  </a:moveTo>
                  <a:lnTo>
                    <a:pt x="8852975" y="0"/>
                  </a:lnTo>
                  <a:lnTo>
                    <a:pt x="8852975" y="830905"/>
                  </a:lnTo>
                  <a:lnTo>
                    <a:pt x="0" y="83090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54" name="TextBox 54"/>
            <p:cNvSpPr txBox="1"/>
            <p:nvPr/>
          </p:nvSpPr>
          <p:spPr>
            <a:xfrm>
              <a:off x="0" y="-152400"/>
              <a:ext cx="8852976" cy="98330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931"/>
                </a:lnSpc>
              </a:pPr>
              <a:r>
                <a:rPr lang="en-US" sz="2437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Часник, перець, паприка, куркума, коріандр</a:t>
              </a:r>
            </a:p>
          </p:txBody>
        </p:sp>
      </p:grpSp>
      <p:grpSp>
        <p:nvGrpSpPr>
          <p:cNvPr id="55" name="Group 55"/>
          <p:cNvGrpSpPr/>
          <p:nvPr/>
        </p:nvGrpSpPr>
        <p:grpSpPr>
          <a:xfrm>
            <a:off x="8346876" y="8087916"/>
            <a:ext cx="9000530" cy="14288"/>
            <a:chOff x="0" y="0"/>
            <a:chExt cx="12000707" cy="19050"/>
          </a:xfrm>
        </p:grpSpPr>
        <p:sp>
          <p:nvSpPr>
            <p:cNvPr id="56" name="Freeform 56"/>
            <p:cNvSpPr/>
            <p:nvPr/>
          </p:nvSpPr>
          <p:spPr>
            <a:xfrm>
              <a:off x="0" y="0"/>
              <a:ext cx="12000738" cy="19050"/>
            </a:xfrm>
            <a:custGeom>
              <a:avLst/>
              <a:gdLst/>
              <a:ahLst/>
              <a:cxnLst/>
              <a:rect l="l" t="t" r="r" b="b"/>
              <a:pathLst>
                <a:path w="12000738" h="19050">
                  <a:moveTo>
                    <a:pt x="0" y="9525"/>
                  </a:moveTo>
                  <a:cubicBezTo>
                    <a:pt x="0" y="4318"/>
                    <a:pt x="4318" y="0"/>
                    <a:pt x="9525" y="0"/>
                  </a:cubicBezTo>
                  <a:lnTo>
                    <a:pt x="11991213" y="0"/>
                  </a:lnTo>
                  <a:cubicBezTo>
                    <a:pt x="11996420" y="0"/>
                    <a:pt x="12000738" y="4318"/>
                    <a:pt x="12000738" y="9525"/>
                  </a:cubicBezTo>
                  <a:cubicBezTo>
                    <a:pt x="12000738" y="14732"/>
                    <a:pt x="11996420" y="19050"/>
                    <a:pt x="11991213" y="19050"/>
                  </a:cubicBezTo>
                  <a:lnTo>
                    <a:pt x="9525" y="19050"/>
                  </a:lnTo>
                  <a:cubicBezTo>
                    <a:pt x="4318" y="19050"/>
                    <a:pt x="0" y="14732"/>
                    <a:pt x="0" y="9525"/>
                  </a:cubicBezTo>
                  <a:close/>
                </a:path>
              </a:pathLst>
            </a:custGeom>
            <a:solidFill>
              <a:srgbClr val="BBC2DC"/>
            </a:solidFill>
          </p:spPr>
        </p:sp>
      </p:grpSp>
      <p:sp>
        <p:nvSpPr>
          <p:cNvPr id="57" name="Freeform 57" descr="preencoded.png"/>
          <p:cNvSpPr/>
          <p:nvPr/>
        </p:nvSpPr>
        <p:spPr>
          <a:xfrm>
            <a:off x="919162" y="8131225"/>
            <a:ext cx="8183315" cy="1465957"/>
          </a:xfrm>
          <a:custGeom>
            <a:avLst/>
            <a:gdLst/>
            <a:ahLst/>
            <a:cxnLst/>
            <a:rect l="l" t="t" r="r" b="b"/>
            <a:pathLst>
              <a:path w="8183315" h="1465957">
                <a:moveTo>
                  <a:pt x="0" y="0"/>
                </a:moveTo>
                <a:lnTo>
                  <a:pt x="8183316" y="0"/>
                </a:lnTo>
                <a:lnTo>
                  <a:pt x="8183316" y="1465957"/>
                </a:lnTo>
                <a:lnTo>
                  <a:pt x="0" y="1465957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t="-38" b="-38"/>
            </a:stretch>
          </a:blipFill>
        </p:spPr>
      </p:sp>
      <p:grpSp>
        <p:nvGrpSpPr>
          <p:cNvPr id="58" name="Group 58"/>
          <p:cNvGrpSpPr/>
          <p:nvPr/>
        </p:nvGrpSpPr>
        <p:grpSpPr>
          <a:xfrm>
            <a:off x="4912965" y="8613279"/>
            <a:ext cx="195411" cy="622411"/>
            <a:chOff x="0" y="0"/>
            <a:chExt cx="260548" cy="829882"/>
          </a:xfrm>
        </p:grpSpPr>
        <p:sp>
          <p:nvSpPr>
            <p:cNvPr id="59" name="Freeform 59"/>
            <p:cNvSpPr/>
            <p:nvPr/>
          </p:nvSpPr>
          <p:spPr>
            <a:xfrm>
              <a:off x="0" y="0"/>
              <a:ext cx="260548" cy="829882"/>
            </a:xfrm>
            <a:custGeom>
              <a:avLst/>
              <a:gdLst/>
              <a:ahLst/>
              <a:cxnLst/>
              <a:rect l="l" t="t" r="r" b="b"/>
              <a:pathLst>
                <a:path w="260548" h="829882">
                  <a:moveTo>
                    <a:pt x="0" y="0"/>
                  </a:moveTo>
                  <a:lnTo>
                    <a:pt x="260548" y="0"/>
                  </a:lnTo>
                  <a:lnTo>
                    <a:pt x="260548" y="829882"/>
                  </a:lnTo>
                  <a:lnTo>
                    <a:pt x="0" y="82988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60" name="TextBox 60"/>
            <p:cNvSpPr txBox="1"/>
            <p:nvPr/>
          </p:nvSpPr>
          <p:spPr>
            <a:xfrm>
              <a:off x="0" y="-152400"/>
              <a:ext cx="260548" cy="98228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937"/>
                </a:lnSpc>
              </a:pPr>
              <a:r>
                <a:rPr lang="en-US" sz="2437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5</a:t>
              </a:r>
            </a:p>
          </p:txBody>
        </p:sp>
      </p:grpSp>
      <p:grpSp>
        <p:nvGrpSpPr>
          <p:cNvPr id="61" name="Group 61"/>
          <p:cNvGrpSpPr/>
          <p:nvPr/>
        </p:nvGrpSpPr>
        <p:grpSpPr>
          <a:xfrm>
            <a:off x="9353252" y="8382000"/>
            <a:ext cx="3300561" cy="838401"/>
            <a:chOff x="0" y="0"/>
            <a:chExt cx="4400748" cy="1117868"/>
          </a:xfrm>
        </p:grpSpPr>
        <p:sp>
          <p:nvSpPr>
            <p:cNvPr id="62" name="Freeform 62"/>
            <p:cNvSpPr/>
            <p:nvPr/>
          </p:nvSpPr>
          <p:spPr>
            <a:xfrm>
              <a:off x="0" y="0"/>
              <a:ext cx="4400748" cy="1117868"/>
            </a:xfrm>
            <a:custGeom>
              <a:avLst/>
              <a:gdLst/>
              <a:ahLst/>
              <a:cxnLst/>
              <a:rect l="l" t="t" r="r" b="b"/>
              <a:pathLst>
                <a:path w="4400748" h="1117868">
                  <a:moveTo>
                    <a:pt x="0" y="0"/>
                  </a:moveTo>
                  <a:lnTo>
                    <a:pt x="4400748" y="0"/>
                  </a:lnTo>
                  <a:lnTo>
                    <a:pt x="4400748" y="1117868"/>
                  </a:lnTo>
                  <a:lnTo>
                    <a:pt x="0" y="111786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63" name="TextBox 63"/>
            <p:cNvSpPr txBox="1"/>
            <p:nvPr/>
          </p:nvSpPr>
          <p:spPr>
            <a:xfrm>
              <a:off x="0" y="-76200"/>
              <a:ext cx="4400748" cy="119406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058"/>
                </a:lnSpc>
              </a:pPr>
              <a:r>
                <a:rPr lang="en-US" sz="3262" u="sng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Лаваш або Піта</a:t>
              </a:r>
            </a:p>
          </p:txBody>
        </p:sp>
      </p:grpSp>
      <p:grpSp>
        <p:nvGrpSpPr>
          <p:cNvPr id="64" name="Group 64"/>
          <p:cNvGrpSpPr/>
          <p:nvPr/>
        </p:nvGrpSpPr>
        <p:grpSpPr>
          <a:xfrm>
            <a:off x="9353252" y="8945016"/>
            <a:ext cx="5710168" cy="623179"/>
            <a:chOff x="0" y="0"/>
            <a:chExt cx="7613557" cy="830905"/>
          </a:xfrm>
        </p:grpSpPr>
        <p:sp>
          <p:nvSpPr>
            <p:cNvPr id="65" name="Freeform 65"/>
            <p:cNvSpPr/>
            <p:nvPr/>
          </p:nvSpPr>
          <p:spPr>
            <a:xfrm>
              <a:off x="0" y="0"/>
              <a:ext cx="7613557" cy="830905"/>
            </a:xfrm>
            <a:custGeom>
              <a:avLst/>
              <a:gdLst/>
              <a:ahLst/>
              <a:cxnLst/>
              <a:rect l="l" t="t" r="r" b="b"/>
              <a:pathLst>
                <a:path w="7613557" h="830905">
                  <a:moveTo>
                    <a:pt x="0" y="0"/>
                  </a:moveTo>
                  <a:lnTo>
                    <a:pt x="7613557" y="0"/>
                  </a:lnTo>
                  <a:lnTo>
                    <a:pt x="7613557" y="830905"/>
                  </a:lnTo>
                  <a:lnTo>
                    <a:pt x="0" y="83090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66" name="TextBox 66"/>
            <p:cNvSpPr txBox="1"/>
            <p:nvPr/>
          </p:nvSpPr>
          <p:spPr>
            <a:xfrm>
              <a:off x="0" y="-152400"/>
              <a:ext cx="7613557" cy="98330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931"/>
                </a:lnSpc>
              </a:pPr>
              <a:r>
                <a:rPr lang="en-US" sz="2437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Традиційний хліб для загортання шаурми</a:t>
              </a:r>
            </a:p>
          </p:txBody>
        </p:sp>
      </p:grpSp>
      <p:sp>
        <p:nvSpPr>
          <p:cNvPr id="67" name="Freeform 67"/>
          <p:cNvSpPr/>
          <p:nvPr/>
        </p:nvSpPr>
        <p:spPr>
          <a:xfrm>
            <a:off x="12180822" y="0"/>
            <a:ext cx="6107178" cy="3870424"/>
          </a:xfrm>
          <a:custGeom>
            <a:avLst/>
            <a:gdLst/>
            <a:ahLst/>
            <a:cxnLst/>
            <a:rect l="l" t="t" r="r" b="b"/>
            <a:pathLst>
              <a:path w="6107178" h="3870424">
                <a:moveTo>
                  <a:pt x="0" y="0"/>
                </a:moveTo>
                <a:lnTo>
                  <a:pt x="6107178" y="0"/>
                </a:lnTo>
                <a:lnTo>
                  <a:pt x="6107178" y="3870424"/>
                </a:lnTo>
                <a:lnTo>
                  <a:pt x="0" y="387042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</p:spTree>
  </p:cSld>
  <p:clrMapOvr>
    <a:masterClrMapping/>
  </p:clrMapOvr>
  <p:transition>
    <p:circl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7EEF9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AFA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947886" y="1629834"/>
            <a:ext cx="16392228" cy="2563047"/>
            <a:chOff x="0" y="0"/>
            <a:chExt cx="21856303" cy="3417396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1856303" cy="3417396"/>
            </a:xfrm>
            <a:custGeom>
              <a:avLst/>
              <a:gdLst/>
              <a:ahLst/>
              <a:cxnLst/>
              <a:rect l="l" t="t" r="r" b="b"/>
              <a:pathLst>
                <a:path w="21856303" h="3417396">
                  <a:moveTo>
                    <a:pt x="0" y="0"/>
                  </a:moveTo>
                  <a:lnTo>
                    <a:pt x="21856303" y="0"/>
                  </a:lnTo>
                  <a:lnTo>
                    <a:pt x="21856303" y="3417396"/>
                  </a:lnTo>
                  <a:lnTo>
                    <a:pt x="0" y="341739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152400"/>
              <a:ext cx="21856303" cy="356979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7752"/>
                </a:lnSpc>
              </a:pPr>
              <a:r>
                <a:rPr lang="en-US" sz="6162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Різноманітність Шаурми: </a:t>
              </a:r>
            </a:p>
            <a:p>
              <a:pPr algn="ctr">
                <a:lnSpc>
                  <a:spcPts val="7755"/>
                </a:lnSpc>
              </a:pPr>
              <a:r>
                <a:rPr lang="en-US" sz="6162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Від Класики до Екзотики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947886" y="4809530"/>
            <a:ext cx="3563391" cy="834787"/>
            <a:chOff x="0" y="0"/>
            <a:chExt cx="4751188" cy="111305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4751188" cy="1113050"/>
            </a:xfrm>
            <a:custGeom>
              <a:avLst/>
              <a:gdLst/>
              <a:ahLst/>
              <a:cxnLst/>
              <a:rect l="l" t="t" r="r" b="b"/>
              <a:pathLst>
                <a:path w="4751188" h="1113050">
                  <a:moveTo>
                    <a:pt x="0" y="0"/>
                  </a:moveTo>
                  <a:lnTo>
                    <a:pt x="4751188" y="0"/>
                  </a:lnTo>
                  <a:lnTo>
                    <a:pt x="4751188" y="1113050"/>
                  </a:lnTo>
                  <a:lnTo>
                    <a:pt x="0" y="111305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85725"/>
              <a:ext cx="4751188" cy="119877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136"/>
                </a:lnSpc>
              </a:pPr>
              <a:r>
                <a:rPr lang="en-US" sz="3249" u="sng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Класична Шаурма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947886" y="5525541"/>
            <a:ext cx="5022949" cy="2323199"/>
            <a:chOff x="0" y="0"/>
            <a:chExt cx="6697265" cy="3097598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6697265" cy="3097599"/>
            </a:xfrm>
            <a:custGeom>
              <a:avLst/>
              <a:gdLst/>
              <a:ahLst/>
              <a:cxnLst/>
              <a:rect l="l" t="t" r="r" b="b"/>
              <a:pathLst>
                <a:path w="6697265" h="3097599">
                  <a:moveTo>
                    <a:pt x="0" y="0"/>
                  </a:moveTo>
                  <a:lnTo>
                    <a:pt x="6697265" y="0"/>
                  </a:lnTo>
                  <a:lnTo>
                    <a:pt x="6697265" y="3097599"/>
                  </a:lnTo>
                  <a:lnTo>
                    <a:pt x="0" y="309759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161925"/>
              <a:ext cx="6697265" cy="3259523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327"/>
                </a:lnSpc>
              </a:pPr>
              <a:r>
                <a:rPr lang="en-US" sz="2724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М’ясо обсмажене на вертелі з традиційними спеціями, загорнене в лаваш з овочами, соусом, зеленню.</a:t>
              </a: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6641158" y="4809530"/>
            <a:ext cx="4566629" cy="834787"/>
            <a:chOff x="0" y="0"/>
            <a:chExt cx="6088838" cy="111305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6088838" cy="1113050"/>
            </a:xfrm>
            <a:custGeom>
              <a:avLst/>
              <a:gdLst/>
              <a:ahLst/>
              <a:cxnLst/>
              <a:rect l="l" t="t" r="r" b="b"/>
              <a:pathLst>
                <a:path w="6088838" h="1113050">
                  <a:moveTo>
                    <a:pt x="0" y="0"/>
                  </a:moveTo>
                  <a:lnTo>
                    <a:pt x="6088838" y="0"/>
                  </a:lnTo>
                  <a:lnTo>
                    <a:pt x="6088838" y="1113050"/>
                  </a:lnTo>
                  <a:lnTo>
                    <a:pt x="0" y="111305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0" y="-85725"/>
              <a:ext cx="6088838" cy="119877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136"/>
                </a:lnSpc>
              </a:pPr>
              <a:r>
                <a:rPr lang="en-US" sz="3249" u="sng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Мексиканська Шаурма</a:t>
              </a:r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6641158" y="5525541"/>
            <a:ext cx="5022949" cy="3409049"/>
            <a:chOff x="0" y="0"/>
            <a:chExt cx="6697265" cy="4545398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6697265" cy="4545399"/>
            </a:xfrm>
            <a:custGeom>
              <a:avLst/>
              <a:gdLst/>
              <a:ahLst/>
              <a:cxnLst/>
              <a:rect l="l" t="t" r="r" b="b"/>
              <a:pathLst>
                <a:path w="6697265" h="4545399">
                  <a:moveTo>
                    <a:pt x="0" y="0"/>
                  </a:moveTo>
                  <a:lnTo>
                    <a:pt x="6697265" y="0"/>
                  </a:lnTo>
                  <a:lnTo>
                    <a:pt x="6697265" y="4545399"/>
                  </a:lnTo>
                  <a:lnTo>
                    <a:pt x="0" y="454539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0" y="-161925"/>
              <a:ext cx="6697265" cy="4707323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327"/>
                </a:lnSpc>
              </a:pPr>
              <a:r>
                <a:rPr lang="en-US" sz="2724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Tacos al pastor – м’ясо мариноване в ананасовому соці, подається з цибулею, кінзою, салатом, соусом та іншими традиційними мексиканськими інгредієнтами.</a:t>
              </a:r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12334429" y="4809530"/>
            <a:ext cx="3563391" cy="834787"/>
            <a:chOff x="0" y="0"/>
            <a:chExt cx="4751188" cy="1113050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4751188" cy="1113050"/>
            </a:xfrm>
            <a:custGeom>
              <a:avLst/>
              <a:gdLst/>
              <a:ahLst/>
              <a:cxnLst/>
              <a:rect l="l" t="t" r="r" b="b"/>
              <a:pathLst>
                <a:path w="4751188" h="1113050">
                  <a:moveTo>
                    <a:pt x="0" y="0"/>
                  </a:moveTo>
                  <a:lnTo>
                    <a:pt x="4751188" y="0"/>
                  </a:lnTo>
                  <a:lnTo>
                    <a:pt x="4751188" y="1113050"/>
                  </a:lnTo>
                  <a:lnTo>
                    <a:pt x="0" y="111305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0" y="-85725"/>
              <a:ext cx="4751188" cy="119877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136"/>
                </a:lnSpc>
              </a:pPr>
              <a:r>
                <a:rPr lang="en-US" sz="3249" u="sng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Грецька Шаурма</a:t>
              </a:r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12334429" y="5525541"/>
            <a:ext cx="5022949" cy="2866124"/>
            <a:chOff x="0" y="0"/>
            <a:chExt cx="6697265" cy="3821498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6697265" cy="3821499"/>
            </a:xfrm>
            <a:custGeom>
              <a:avLst/>
              <a:gdLst/>
              <a:ahLst/>
              <a:cxnLst/>
              <a:rect l="l" t="t" r="r" b="b"/>
              <a:pathLst>
                <a:path w="6697265" h="3821499">
                  <a:moveTo>
                    <a:pt x="0" y="0"/>
                  </a:moveTo>
                  <a:lnTo>
                    <a:pt x="6697265" y="0"/>
                  </a:lnTo>
                  <a:lnTo>
                    <a:pt x="6697265" y="3821499"/>
                  </a:lnTo>
                  <a:lnTo>
                    <a:pt x="0" y="382149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0" y="-161925"/>
              <a:ext cx="6697265" cy="3983423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327"/>
                </a:lnSpc>
              </a:pPr>
              <a:r>
                <a:rPr lang="en-US" sz="2724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Gyros – м’ясо обсмажене на вертелі з традиційними спеціями, загорнене в піту з цибулею, томатами, соусом дзадзики.</a:t>
              </a:r>
            </a:p>
          </p:txBody>
        </p:sp>
      </p:grpSp>
      <p:sp>
        <p:nvSpPr>
          <p:cNvPr id="27" name="Freeform 27"/>
          <p:cNvSpPr/>
          <p:nvPr/>
        </p:nvSpPr>
        <p:spPr>
          <a:xfrm>
            <a:off x="14363437" y="0"/>
            <a:ext cx="3924563" cy="4358607"/>
          </a:xfrm>
          <a:custGeom>
            <a:avLst/>
            <a:gdLst/>
            <a:ahLst/>
            <a:cxnLst/>
            <a:rect l="l" t="t" r="r" b="b"/>
            <a:pathLst>
              <a:path w="3924563" h="4358607">
                <a:moveTo>
                  <a:pt x="0" y="0"/>
                </a:moveTo>
                <a:lnTo>
                  <a:pt x="3924563" y="0"/>
                </a:lnTo>
                <a:lnTo>
                  <a:pt x="3924563" y="4358607"/>
                </a:lnTo>
                <a:lnTo>
                  <a:pt x="0" y="435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>
    <p:circl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7EEF9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AFA"/>
            </a:solidFill>
          </p:spPr>
        </p:sp>
      </p:grpSp>
      <p:sp>
        <p:nvSpPr>
          <p:cNvPr id="6" name="Freeform 6" descr="preencoded.png"/>
          <p:cNvSpPr/>
          <p:nvPr/>
        </p:nvSpPr>
        <p:spPr>
          <a:xfrm>
            <a:off x="0" y="0"/>
            <a:ext cx="6858000" cy="10287000"/>
          </a:xfrm>
          <a:custGeom>
            <a:avLst/>
            <a:gdLst/>
            <a:ahLst/>
            <a:cxnLst/>
            <a:rect l="l" t="t" r="r" b="b"/>
            <a:pathLst>
              <a:path w="6858000" h="10287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7740254" y="911572"/>
            <a:ext cx="10124013" cy="1511421"/>
            <a:chOff x="0" y="0"/>
            <a:chExt cx="13498684" cy="201522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3498683" cy="2015228"/>
            </a:xfrm>
            <a:custGeom>
              <a:avLst/>
              <a:gdLst/>
              <a:ahLst/>
              <a:cxnLst/>
              <a:rect l="l" t="t" r="r" b="b"/>
              <a:pathLst>
                <a:path w="13498683" h="2015228">
                  <a:moveTo>
                    <a:pt x="0" y="0"/>
                  </a:moveTo>
                  <a:lnTo>
                    <a:pt x="13498683" y="0"/>
                  </a:lnTo>
                  <a:lnTo>
                    <a:pt x="13498683" y="2015228"/>
                  </a:lnTo>
                  <a:lnTo>
                    <a:pt x="0" y="201522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152400"/>
              <a:ext cx="13498684" cy="216762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7377"/>
                </a:lnSpc>
              </a:pPr>
              <a:r>
                <a:rPr lang="en-US" sz="5887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Шаурма: Кулінарні Тенденції</a:t>
              </a:r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7740254" y="2244775"/>
            <a:ext cx="4643735" cy="1666113"/>
            <a:chOff x="0" y="0"/>
            <a:chExt cx="6191647" cy="2221484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6191647" cy="2221484"/>
            </a:xfrm>
            <a:custGeom>
              <a:avLst/>
              <a:gdLst/>
              <a:ahLst/>
              <a:cxnLst/>
              <a:rect l="l" t="t" r="r" b="b"/>
              <a:pathLst>
                <a:path w="6191647" h="2221484">
                  <a:moveTo>
                    <a:pt x="0" y="0"/>
                  </a:moveTo>
                  <a:lnTo>
                    <a:pt x="6191647" y="0"/>
                  </a:lnTo>
                  <a:lnTo>
                    <a:pt x="6191647" y="2221484"/>
                  </a:lnTo>
                  <a:lnTo>
                    <a:pt x="0" y="222148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0" y="-9525"/>
              <a:ext cx="6191647" cy="2231009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6500"/>
                </a:lnSpc>
              </a:pPr>
              <a:r>
                <a:rPr lang="en-US" sz="650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100+</a:t>
              </a:r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8403580" y="3391495"/>
            <a:ext cx="3317081" cy="809147"/>
            <a:chOff x="0" y="0"/>
            <a:chExt cx="4422775" cy="1078863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4422775" cy="1078863"/>
            </a:xfrm>
            <a:custGeom>
              <a:avLst/>
              <a:gdLst/>
              <a:ahLst/>
              <a:cxnLst/>
              <a:rect l="l" t="t" r="r" b="b"/>
              <a:pathLst>
                <a:path w="4422775" h="1078863">
                  <a:moveTo>
                    <a:pt x="0" y="0"/>
                  </a:moveTo>
                  <a:lnTo>
                    <a:pt x="4422775" y="0"/>
                  </a:lnTo>
                  <a:lnTo>
                    <a:pt x="4422775" y="1078863"/>
                  </a:lnTo>
                  <a:lnTo>
                    <a:pt x="0" y="107886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0" y="-85725"/>
              <a:ext cx="4422775" cy="116458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4010"/>
                </a:lnSpc>
              </a:pPr>
              <a:r>
                <a:rPr lang="en-US" sz="3162" u="sng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Нові Смаки</a:t>
              </a:r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7740254" y="4085528"/>
            <a:ext cx="4643735" cy="2704875"/>
            <a:chOff x="0" y="0"/>
            <a:chExt cx="6191647" cy="360650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6191647" cy="3606500"/>
            </a:xfrm>
            <a:custGeom>
              <a:avLst/>
              <a:gdLst/>
              <a:ahLst/>
              <a:cxnLst/>
              <a:rect l="l" t="t" r="r" b="b"/>
              <a:pathLst>
                <a:path w="6191647" h="3606500">
                  <a:moveTo>
                    <a:pt x="0" y="0"/>
                  </a:moveTo>
                  <a:lnTo>
                    <a:pt x="6191647" y="0"/>
                  </a:lnTo>
                  <a:lnTo>
                    <a:pt x="6191647" y="3606500"/>
                  </a:lnTo>
                  <a:lnTo>
                    <a:pt x="0" y="36065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8" name="TextBox 18"/>
            <p:cNvSpPr txBox="1"/>
            <p:nvPr/>
          </p:nvSpPr>
          <p:spPr>
            <a:xfrm>
              <a:off x="0" y="-152400"/>
              <a:ext cx="6191647" cy="375890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4092"/>
                </a:lnSpc>
              </a:pPr>
              <a:r>
                <a:rPr lang="en-US" sz="2537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Все більше ресторанів експериментують з новими рецептами, додаючи нестандартні інгредієнти, соуси та спеції.</a:t>
              </a:r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12762011" y="2244775"/>
            <a:ext cx="4643735" cy="1666113"/>
            <a:chOff x="0" y="0"/>
            <a:chExt cx="6191647" cy="2221484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6191647" cy="2221484"/>
            </a:xfrm>
            <a:custGeom>
              <a:avLst/>
              <a:gdLst/>
              <a:ahLst/>
              <a:cxnLst/>
              <a:rect l="l" t="t" r="r" b="b"/>
              <a:pathLst>
                <a:path w="6191647" h="2221484">
                  <a:moveTo>
                    <a:pt x="0" y="0"/>
                  </a:moveTo>
                  <a:lnTo>
                    <a:pt x="6191647" y="0"/>
                  </a:lnTo>
                  <a:lnTo>
                    <a:pt x="6191647" y="2221484"/>
                  </a:lnTo>
                  <a:lnTo>
                    <a:pt x="0" y="222148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1" name="TextBox 21"/>
            <p:cNvSpPr txBox="1"/>
            <p:nvPr/>
          </p:nvSpPr>
          <p:spPr>
            <a:xfrm>
              <a:off x="0" y="-9525"/>
              <a:ext cx="6191647" cy="2231009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6500"/>
                </a:lnSpc>
              </a:pPr>
              <a:r>
                <a:rPr lang="en-US" sz="650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20+</a:t>
              </a:r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3425339" y="3391495"/>
            <a:ext cx="3317081" cy="809147"/>
            <a:chOff x="0" y="0"/>
            <a:chExt cx="4422775" cy="1078863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4422775" cy="1078863"/>
            </a:xfrm>
            <a:custGeom>
              <a:avLst/>
              <a:gdLst/>
              <a:ahLst/>
              <a:cxnLst/>
              <a:rect l="l" t="t" r="r" b="b"/>
              <a:pathLst>
                <a:path w="4422775" h="1078863">
                  <a:moveTo>
                    <a:pt x="0" y="0"/>
                  </a:moveTo>
                  <a:lnTo>
                    <a:pt x="4422775" y="0"/>
                  </a:lnTo>
                  <a:lnTo>
                    <a:pt x="4422775" y="1078863"/>
                  </a:lnTo>
                  <a:lnTo>
                    <a:pt x="0" y="107886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4" name="TextBox 24"/>
            <p:cNvSpPr txBox="1"/>
            <p:nvPr/>
          </p:nvSpPr>
          <p:spPr>
            <a:xfrm>
              <a:off x="0" y="-85725"/>
              <a:ext cx="4422775" cy="116458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4010"/>
                </a:lnSpc>
              </a:pPr>
              <a:r>
                <a:rPr lang="en-US" sz="3162" u="sng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Веганські Варіації</a:t>
              </a:r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12762011" y="4085528"/>
            <a:ext cx="4643735" cy="2190525"/>
            <a:chOff x="0" y="0"/>
            <a:chExt cx="6191647" cy="2920700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6191647" cy="2920700"/>
            </a:xfrm>
            <a:custGeom>
              <a:avLst/>
              <a:gdLst/>
              <a:ahLst/>
              <a:cxnLst/>
              <a:rect l="l" t="t" r="r" b="b"/>
              <a:pathLst>
                <a:path w="6191647" h="2920700">
                  <a:moveTo>
                    <a:pt x="0" y="0"/>
                  </a:moveTo>
                  <a:lnTo>
                    <a:pt x="6191647" y="0"/>
                  </a:lnTo>
                  <a:lnTo>
                    <a:pt x="6191647" y="2920700"/>
                  </a:lnTo>
                  <a:lnTo>
                    <a:pt x="0" y="29207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7" name="TextBox 27"/>
            <p:cNvSpPr txBox="1"/>
            <p:nvPr/>
          </p:nvSpPr>
          <p:spPr>
            <a:xfrm>
              <a:off x="0" y="-152400"/>
              <a:ext cx="6191647" cy="307310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4092"/>
                </a:lnSpc>
              </a:pPr>
              <a:r>
                <a:rPr lang="en-US" sz="2537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Зростає популярність веганських варіантів шаурми з тофу, грибами, нутом, квасолею.</a:t>
              </a:r>
            </a:p>
          </p:txBody>
        </p:sp>
      </p:grpSp>
      <p:grpSp>
        <p:nvGrpSpPr>
          <p:cNvPr id="28" name="Group 28"/>
          <p:cNvGrpSpPr/>
          <p:nvPr/>
        </p:nvGrpSpPr>
        <p:grpSpPr>
          <a:xfrm>
            <a:off x="10251132" y="6452741"/>
            <a:ext cx="4643735" cy="1666113"/>
            <a:chOff x="0" y="0"/>
            <a:chExt cx="6191647" cy="2221484"/>
          </a:xfrm>
        </p:grpSpPr>
        <p:sp>
          <p:nvSpPr>
            <p:cNvPr id="29" name="Freeform 29"/>
            <p:cNvSpPr/>
            <p:nvPr/>
          </p:nvSpPr>
          <p:spPr>
            <a:xfrm>
              <a:off x="0" y="0"/>
              <a:ext cx="6191647" cy="2221484"/>
            </a:xfrm>
            <a:custGeom>
              <a:avLst/>
              <a:gdLst/>
              <a:ahLst/>
              <a:cxnLst/>
              <a:rect l="l" t="t" r="r" b="b"/>
              <a:pathLst>
                <a:path w="6191647" h="2221484">
                  <a:moveTo>
                    <a:pt x="0" y="0"/>
                  </a:moveTo>
                  <a:lnTo>
                    <a:pt x="6191647" y="0"/>
                  </a:lnTo>
                  <a:lnTo>
                    <a:pt x="6191647" y="2221484"/>
                  </a:lnTo>
                  <a:lnTo>
                    <a:pt x="0" y="222148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0" name="TextBox 30"/>
            <p:cNvSpPr txBox="1"/>
            <p:nvPr/>
          </p:nvSpPr>
          <p:spPr>
            <a:xfrm>
              <a:off x="0" y="-9525"/>
              <a:ext cx="6191647" cy="2231009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6500"/>
                </a:lnSpc>
              </a:pPr>
              <a:r>
                <a:rPr lang="en-US" sz="6500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5+</a:t>
              </a:r>
            </a:p>
          </p:txBody>
        </p:sp>
      </p:grpSp>
      <p:grpSp>
        <p:nvGrpSpPr>
          <p:cNvPr id="31" name="Group 31"/>
          <p:cNvGrpSpPr/>
          <p:nvPr/>
        </p:nvGrpSpPr>
        <p:grpSpPr>
          <a:xfrm>
            <a:off x="10914460" y="7599461"/>
            <a:ext cx="3669597" cy="809147"/>
            <a:chOff x="0" y="0"/>
            <a:chExt cx="4892796" cy="1078863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4892796" cy="1078863"/>
            </a:xfrm>
            <a:custGeom>
              <a:avLst/>
              <a:gdLst/>
              <a:ahLst/>
              <a:cxnLst/>
              <a:rect l="l" t="t" r="r" b="b"/>
              <a:pathLst>
                <a:path w="4892796" h="1078863">
                  <a:moveTo>
                    <a:pt x="0" y="0"/>
                  </a:moveTo>
                  <a:lnTo>
                    <a:pt x="4892796" y="0"/>
                  </a:lnTo>
                  <a:lnTo>
                    <a:pt x="4892796" y="1078863"/>
                  </a:lnTo>
                  <a:lnTo>
                    <a:pt x="0" y="107886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3" name="TextBox 33"/>
            <p:cNvSpPr txBox="1"/>
            <p:nvPr/>
          </p:nvSpPr>
          <p:spPr>
            <a:xfrm>
              <a:off x="0" y="-85725"/>
              <a:ext cx="4892796" cy="116458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4010"/>
                </a:lnSpc>
              </a:pPr>
              <a:r>
                <a:rPr lang="en-US" sz="3162" u="sng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Шаурма з Доставки</a:t>
              </a:r>
            </a:p>
          </p:txBody>
        </p:sp>
      </p:grpSp>
      <p:grpSp>
        <p:nvGrpSpPr>
          <p:cNvPr id="34" name="Group 34"/>
          <p:cNvGrpSpPr/>
          <p:nvPr/>
        </p:nvGrpSpPr>
        <p:grpSpPr>
          <a:xfrm>
            <a:off x="10251133" y="8293494"/>
            <a:ext cx="4643735" cy="1676175"/>
            <a:chOff x="0" y="0"/>
            <a:chExt cx="6191647" cy="2234900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6191647" cy="2234900"/>
            </a:xfrm>
            <a:custGeom>
              <a:avLst/>
              <a:gdLst/>
              <a:ahLst/>
              <a:cxnLst/>
              <a:rect l="l" t="t" r="r" b="b"/>
              <a:pathLst>
                <a:path w="6191647" h="2234900">
                  <a:moveTo>
                    <a:pt x="0" y="0"/>
                  </a:moveTo>
                  <a:lnTo>
                    <a:pt x="6191647" y="0"/>
                  </a:lnTo>
                  <a:lnTo>
                    <a:pt x="6191647" y="2234900"/>
                  </a:lnTo>
                  <a:lnTo>
                    <a:pt x="0" y="22349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6" name="TextBox 36"/>
            <p:cNvSpPr txBox="1"/>
            <p:nvPr/>
          </p:nvSpPr>
          <p:spPr>
            <a:xfrm>
              <a:off x="0" y="-152400"/>
              <a:ext cx="6191647" cy="238730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4092"/>
                </a:lnSpc>
              </a:pPr>
              <a:r>
                <a:rPr lang="en-US" sz="2537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Все частіше шаурму можна замовити з доставки, що робить її ще доступнішою.</a:t>
              </a:r>
            </a:p>
          </p:txBody>
        </p:sp>
      </p:grpSp>
    </p:spTree>
  </p:cSld>
  <p:clrMapOvr>
    <a:masterClrMapping/>
  </p:clrMapOvr>
  <p:transition>
    <p:circl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7EEF9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AFA"/>
            </a:solidFill>
          </p:spPr>
        </p:sp>
      </p:grpSp>
      <p:sp>
        <p:nvSpPr>
          <p:cNvPr id="6" name="Freeform 6" descr="preencoded.png"/>
          <p:cNvSpPr/>
          <p:nvPr/>
        </p:nvSpPr>
        <p:spPr>
          <a:xfrm>
            <a:off x="11430000" y="0"/>
            <a:ext cx="6858000" cy="10287000"/>
          </a:xfrm>
          <a:custGeom>
            <a:avLst/>
            <a:gdLst/>
            <a:ahLst/>
            <a:cxnLst/>
            <a:rect l="l" t="t" r="r" b="b"/>
            <a:pathLst>
              <a:path w="6858000" h="10287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947886" y="2796819"/>
            <a:ext cx="9534228" cy="2672655"/>
            <a:chOff x="0" y="0"/>
            <a:chExt cx="12712303" cy="356354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2712303" cy="3563540"/>
            </a:xfrm>
            <a:custGeom>
              <a:avLst/>
              <a:gdLst/>
              <a:ahLst/>
              <a:cxnLst/>
              <a:rect l="l" t="t" r="r" b="b"/>
              <a:pathLst>
                <a:path w="12712303" h="3563540">
                  <a:moveTo>
                    <a:pt x="0" y="0"/>
                  </a:moveTo>
                  <a:lnTo>
                    <a:pt x="12712303" y="0"/>
                  </a:lnTo>
                  <a:lnTo>
                    <a:pt x="12712303" y="3563540"/>
                  </a:lnTo>
                  <a:lnTo>
                    <a:pt x="0" y="356354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142875"/>
              <a:ext cx="12712303" cy="370641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7000"/>
                </a:lnSpc>
              </a:pPr>
              <a:r>
                <a:rPr lang="en-US" sz="5562" dirty="0" err="1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Святкування</a:t>
              </a:r>
              <a:r>
                <a:rPr lang="en-US" sz="5562" dirty="0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 </a:t>
              </a:r>
              <a:r>
                <a:rPr lang="en-US" sz="5562" dirty="0" err="1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Шаурми</a:t>
              </a:r>
              <a:r>
                <a:rPr lang="en-US" sz="5562" dirty="0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: </a:t>
              </a:r>
              <a:r>
                <a:rPr lang="en-US" sz="5562" dirty="0" err="1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Об’єднання</a:t>
              </a:r>
              <a:r>
                <a:rPr lang="en-US" sz="5562" dirty="0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 </a:t>
              </a:r>
              <a:r>
                <a:rPr lang="en-US" sz="5562" dirty="0" err="1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Культур</a:t>
              </a:r>
              <a:r>
                <a:rPr lang="en-US" sz="5562" dirty="0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 </a:t>
              </a:r>
              <a:r>
                <a:rPr lang="en-US" sz="5562" dirty="0" err="1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та</a:t>
              </a:r>
              <a:r>
                <a:rPr lang="en-US" sz="5562" dirty="0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 </a:t>
              </a:r>
              <a:r>
                <a:rPr lang="en-US" sz="5562" dirty="0" err="1">
                  <a:solidFill>
                    <a:srgbClr val="1F1E1E"/>
                  </a:solidFill>
                  <a:latin typeface="Champion"/>
                  <a:ea typeface="Champion"/>
                  <a:cs typeface="Champion"/>
                  <a:sym typeface="Champion"/>
                </a:rPr>
                <a:t>Смаків</a:t>
              </a:r>
              <a:endParaRPr lang="en-US" sz="5562" dirty="0">
                <a:solidFill>
                  <a:srgbClr val="1F1E1E"/>
                </a:solidFill>
                <a:latin typeface="Champion"/>
                <a:ea typeface="Champion"/>
                <a:cs typeface="Champion"/>
                <a:sym typeface="Champion"/>
              </a:endParaRPr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1028700" y="5143500"/>
            <a:ext cx="9534228" cy="3409049"/>
            <a:chOff x="0" y="0"/>
            <a:chExt cx="12712303" cy="454539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2712303" cy="4545399"/>
            </a:xfrm>
            <a:custGeom>
              <a:avLst/>
              <a:gdLst/>
              <a:ahLst/>
              <a:cxnLst/>
              <a:rect l="l" t="t" r="r" b="b"/>
              <a:pathLst>
                <a:path w="12712303" h="4545399">
                  <a:moveTo>
                    <a:pt x="0" y="0"/>
                  </a:moveTo>
                  <a:lnTo>
                    <a:pt x="12712303" y="0"/>
                  </a:lnTo>
                  <a:lnTo>
                    <a:pt x="12712303" y="4545399"/>
                  </a:lnTo>
                  <a:lnTo>
                    <a:pt x="0" y="454539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0" y="-161925"/>
              <a:ext cx="12712303" cy="4707323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327"/>
                </a:lnSpc>
              </a:pPr>
              <a:r>
                <a:rPr lang="en-US" sz="2724">
                  <a:solidFill>
                    <a:srgbClr val="3B3535"/>
                  </a:solidFill>
                  <a:latin typeface="Champion"/>
                  <a:ea typeface="Champion"/>
                  <a:cs typeface="Champion"/>
                  <a:sym typeface="Champion"/>
                </a:rPr>
                <a:t>Міжнародний День Шаурми – це не просто свято їжі, це можливість об’єднати людей з різних культур, які цінують цю смачну та доступну страву. Нехай цей день стане нагодою насолодитися новими смаками, дізнатися більше про історію шаурми та розділити радість від святкування з друзями та близькими!</a:t>
              </a:r>
            </a:p>
          </p:txBody>
        </p:sp>
      </p:grpSp>
      <p:sp>
        <p:nvSpPr>
          <p:cNvPr id="13" name="Freeform 13"/>
          <p:cNvSpPr/>
          <p:nvPr/>
        </p:nvSpPr>
        <p:spPr>
          <a:xfrm>
            <a:off x="3594883" y="330069"/>
            <a:ext cx="3625221" cy="2379052"/>
          </a:xfrm>
          <a:custGeom>
            <a:avLst/>
            <a:gdLst/>
            <a:ahLst/>
            <a:cxnLst/>
            <a:rect l="l" t="t" r="r" b="b"/>
            <a:pathLst>
              <a:path w="3625221" h="2379052">
                <a:moveTo>
                  <a:pt x="0" y="0"/>
                </a:moveTo>
                <a:lnTo>
                  <a:pt x="3625222" y="0"/>
                </a:lnTo>
                <a:lnTo>
                  <a:pt x="3625222" y="2379051"/>
                </a:lnTo>
                <a:lnTo>
                  <a:pt x="0" y="237905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ransition>
    <p:circl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965</Words>
  <Application>Microsoft Office PowerPoint</Application>
  <PresentationFormat>Произвольный</PresentationFormat>
  <Paragraphs>147</Paragraphs>
  <Slides>13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Calibri</vt:lpstr>
      <vt:lpstr>Azbuka03_D</vt:lpstr>
      <vt:lpstr>Champion</vt:lpstr>
      <vt:lpstr>Arial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Міжнародний день шаурми</dc:title>
  <cp:lastModifiedBy>user-hanka</cp:lastModifiedBy>
  <cp:revision>2</cp:revision>
  <dcterms:created xsi:type="dcterms:W3CDTF">2006-08-16T00:00:00Z</dcterms:created>
  <dcterms:modified xsi:type="dcterms:W3CDTF">2025-02-12T11:43:25Z</dcterms:modified>
  <dc:identifier>DAGebjIsGjY</dc:identifier>
</cp:coreProperties>
</file>