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70" r:id="rId2"/>
    <p:sldId id="272" r:id="rId3"/>
    <p:sldId id="257" r:id="rId4"/>
    <p:sldId id="271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50180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28033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95723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18797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4372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38550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8679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000246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95030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817523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210971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864869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8925749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3851871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128114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2756858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19072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AADB13CB-0079-4AC6-86F3-3078A9B827D4}" type="datetimeFigureOut">
              <a:rPr lang="ru-UA" smtClean="0"/>
              <a:t>25.09.2023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3E9E9-953B-48A9-888C-5847A3C9FBB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14855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ГЕРОЇ НЕ ВМИРАЮТЬ">
            <a:extLst>
              <a:ext uri="{FF2B5EF4-FFF2-40B4-BE49-F238E27FC236}">
                <a16:creationId xmlns:a16="http://schemas.microsoft.com/office/drawing/2014/main" id="{AAA3684D-85CB-8EA0-9AE9-65F4E8B6E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64" y="168675"/>
            <a:ext cx="11745157" cy="657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7624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E153112-B81C-09EE-A450-8BE30E143A2A}"/>
              </a:ext>
            </a:extLst>
          </p:cNvPr>
          <p:cNvSpPr txBox="1"/>
          <p:nvPr/>
        </p:nvSpPr>
        <p:spPr>
          <a:xfrm>
            <a:off x="6397723" y="329184"/>
            <a:ext cx="5282215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uk-UA" sz="2400" dirty="0">
              <a:solidFill>
                <a:srgbClr val="FFFFFF"/>
              </a:solidFill>
              <a:latin typeface="Segoe UI Historic" panose="020B0502040204020203" pitchFamily="34" charset="0"/>
            </a:endParaRPr>
          </a:p>
          <a:p>
            <a:endParaRPr lang="uk-UA" sz="2400" dirty="0">
              <a:solidFill>
                <a:srgbClr val="FFFFFF"/>
              </a:solidFill>
              <a:latin typeface="Segoe UI Historic" panose="020B0502040204020203" pitchFamily="34" charset="0"/>
            </a:endParaRPr>
          </a:p>
          <a:p>
            <a:endParaRPr lang="uk-UA" sz="2400" dirty="0">
              <a:solidFill>
                <a:srgbClr val="FFFFFF"/>
              </a:solidFill>
              <a:latin typeface="Segoe UI Historic" panose="020B0502040204020203" pitchFamily="34" charset="0"/>
            </a:endParaRPr>
          </a:p>
          <a:p>
            <a:r>
              <a:rPr lang="uk-UA" sz="2400" dirty="0">
                <a:solidFill>
                  <a:srgbClr val="FFFFFF"/>
                </a:solidFill>
                <a:latin typeface="Segoe UI Historic" panose="020B0502040204020203" pitchFamily="34" charset="0"/>
              </a:rPr>
              <a:t>С</a:t>
            </a:r>
            <a:r>
              <a:rPr lang="uk-UA" sz="2400" b="0" i="0" dirty="0">
                <a:solidFill>
                  <a:srgbClr val="FFFFFF"/>
                </a:solidFill>
                <a:effectLst/>
                <a:latin typeface="Segoe UI Historic" panose="020B0502040204020203" pitchFamily="34" charset="0"/>
              </a:rPr>
              <a:t>ил </a:t>
            </a:r>
            <a:r>
              <a:rPr lang="uk-UA" sz="2400" dirty="0">
                <a:solidFill>
                  <a:srgbClr val="FFFFFF"/>
                </a:solidFill>
                <a:latin typeface="Segoe UI Historic" panose="020B0502040204020203" pitchFamily="34" charset="0"/>
              </a:rPr>
              <a:t>н</a:t>
            </a:r>
            <a:r>
              <a:rPr lang="uk-UA" sz="2400" b="0" i="0" dirty="0">
                <a:solidFill>
                  <a:srgbClr val="FFFFFF"/>
                </a:solidFill>
                <a:effectLst/>
                <a:latin typeface="Segoe UI Historic" panose="020B0502040204020203" pitchFamily="34" charset="0"/>
              </a:rPr>
              <a:t>ам і мужності пережити це нестерпне горе… Важко підібрати слова, щоб розділити горе втрати! Нестерпний біль за молоде життя, покладене на вівтар незалежності! Хай прийме Господь </a:t>
            </a:r>
            <a:r>
              <a:rPr lang="uk-UA" sz="2400" dirty="0">
                <a:solidFill>
                  <a:srgbClr val="FFFFFF"/>
                </a:solidFill>
                <a:latin typeface="Segoe UI Historic" panose="020B0502040204020203" pitchFamily="34" charset="0"/>
              </a:rPr>
              <a:t>усіх полеглих</a:t>
            </a:r>
            <a:r>
              <a:rPr lang="uk-UA" sz="2400" b="0" i="0" dirty="0">
                <a:solidFill>
                  <a:srgbClr val="FFFFFF"/>
                </a:solidFill>
                <a:effectLst/>
                <a:latin typeface="Segoe UI Historic" panose="020B0502040204020203" pitchFamily="34" charset="0"/>
              </a:rPr>
              <a:t> до квітучого саду, де немає сліз і печалі! Низький уклін батькам за справжніх Героїв України, які віддали життя своє за Батьківщину!</a:t>
            </a:r>
            <a:endParaRPr lang="ru-UA" sz="2400" dirty="0"/>
          </a:p>
        </p:txBody>
      </p:sp>
      <p:pic>
        <p:nvPicPr>
          <p:cNvPr id="17412" name="Picture 4" descr="Пам'ять жертв Голодомору | Ближче до Бога">
            <a:extLst>
              <a:ext uri="{FF2B5EF4-FFF2-40B4-BE49-F238E27FC236}">
                <a16:creationId xmlns:a16="http://schemas.microsoft.com/office/drawing/2014/main" id="{E146DC6E-15C7-9616-D6F0-A3672CD55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2064" y="329184"/>
            <a:ext cx="5282215" cy="599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548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C5B351-1917-8805-42EC-AC9F7A52B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609599"/>
            <a:ext cx="4876060" cy="5054353"/>
          </a:xfrm>
        </p:spPr>
        <p:txBody>
          <a:bodyPr>
            <a:noAutofit/>
          </a:bodyPr>
          <a:lstStyle/>
          <a:p>
            <a:r>
              <a:rPr lang="uk-UA" sz="1600" b="1" i="0" dirty="0">
                <a:solidFill>
                  <a:schemeClr val="tx1"/>
                </a:solidFill>
                <a:effectLst/>
                <a:latin typeface="inherit"/>
              </a:rPr>
              <a:t>Із болем та сумом повідомляємо, що 10 вересня 2023 року в районі населеного пункту </a:t>
            </a:r>
            <a:r>
              <a:rPr lang="uk-UA" sz="1600" b="1" i="0" dirty="0" err="1">
                <a:solidFill>
                  <a:schemeClr val="tx1"/>
                </a:solidFill>
                <a:effectLst/>
                <a:latin typeface="inherit"/>
              </a:rPr>
              <a:t>Різдвянка</a:t>
            </a:r>
            <a:r>
              <a:rPr lang="uk-UA" sz="1600" b="1" i="0" dirty="0">
                <a:solidFill>
                  <a:schemeClr val="tx1"/>
                </a:solidFill>
                <a:effectLst/>
                <a:latin typeface="inherit"/>
              </a:rPr>
              <a:t> Запорізької області, захищаючи Незалежність і свободу України, мужньо виконавши військовий обов’язок загинула ПОНОМАРЕНКО Ірина Сергіївна, 20.07.1983 року народження, солдат, кухар їдальні взводу матеріального забезпечення батальйону логістики.</a:t>
            </a:r>
            <a:br>
              <a:rPr lang="uk-UA" sz="1600" b="1" i="0" dirty="0">
                <a:solidFill>
                  <a:schemeClr val="tx1"/>
                </a:solidFill>
                <a:effectLst/>
                <a:latin typeface="inherit"/>
              </a:rPr>
            </a:br>
            <a:r>
              <a:rPr lang="uk-UA" sz="1600" b="1" i="0" dirty="0">
                <a:solidFill>
                  <a:schemeClr val="tx1"/>
                </a:solidFill>
                <a:effectLst/>
                <a:latin typeface="inherit"/>
              </a:rPr>
              <a:t>Щиро співчуваємо рідним і близьким. </a:t>
            </a:r>
            <a:br>
              <a:rPr lang="uk-UA" sz="1600" b="1" i="0" dirty="0">
                <a:solidFill>
                  <a:schemeClr val="tx1"/>
                </a:solidFill>
                <a:effectLst/>
                <a:latin typeface="inherit"/>
              </a:rPr>
            </a:br>
            <a:r>
              <a:rPr lang="uk-UA" sz="1600" b="1" i="0" dirty="0">
                <a:solidFill>
                  <a:schemeClr val="tx1"/>
                </a:solidFill>
                <a:effectLst/>
                <a:latin typeface="inherit"/>
              </a:rPr>
              <a:t>Світла пам’ять про Ірину Сергіївну назавжди залишиться в серцях рідних, друзів, колег, бойових побратимів, односельчан. </a:t>
            </a:r>
            <a:br>
              <a:rPr lang="uk-UA" sz="1600" b="1" i="0" dirty="0">
                <a:solidFill>
                  <a:schemeClr val="tx1"/>
                </a:solidFill>
                <a:effectLst/>
                <a:latin typeface="inherit"/>
              </a:rPr>
            </a:br>
            <a:r>
              <a:rPr lang="uk-UA" sz="1600" b="1" i="0" dirty="0">
                <a:solidFill>
                  <a:schemeClr val="tx1"/>
                </a:solidFill>
                <a:effectLst/>
                <a:latin typeface="inherit"/>
              </a:rPr>
              <a:t>Слава Героям!</a:t>
            </a:r>
            <a:br>
              <a:rPr lang="uk-UA" sz="1600" b="1" i="0" dirty="0">
                <a:solidFill>
                  <a:schemeClr val="tx1"/>
                </a:solidFill>
                <a:effectLst/>
                <a:latin typeface="inherit"/>
              </a:rPr>
            </a:br>
            <a:endParaRPr lang="ru-UA" sz="1600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Возможно, это изображение 1 человек и текст «ирина пономаренко 20 бер. o 10:33»">
            <a:extLst>
              <a:ext uri="{FF2B5EF4-FFF2-40B4-BE49-F238E27FC236}">
                <a16:creationId xmlns:a16="http://schemas.microsoft.com/office/drawing/2014/main" id="{3381E5EA-1672-43AB-BDD9-3C5B8D6321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146" y="443883"/>
            <a:ext cx="4341180" cy="573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უკრაინის ამბები / Ukrainian News / Українські новини Public Group | Facebook">
            <a:extLst>
              <a:ext uri="{FF2B5EF4-FFF2-40B4-BE49-F238E27FC236}">
                <a16:creationId xmlns:a16="http://schemas.microsoft.com/office/drawing/2014/main" id="{7765D8B2-9DB2-A25D-4715-AF4CE51EF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740" y="3986720"/>
            <a:ext cx="4919202" cy="219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1763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933856F-3390-E6F2-2380-24488AA10ADB}"/>
              </a:ext>
            </a:extLst>
          </p:cNvPr>
          <p:cNvSpPr txBox="1"/>
          <p:nvPr/>
        </p:nvSpPr>
        <p:spPr>
          <a:xfrm>
            <a:off x="2379214" y="467687"/>
            <a:ext cx="4509857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600" dirty="0">
                <a:effectLst/>
                <a:latin typeface="inherit"/>
              </a:rPr>
              <a:t>Гірка втрата для </a:t>
            </a:r>
            <a:r>
              <a:rPr lang="uk-UA" sz="1600" dirty="0" err="1">
                <a:effectLst/>
                <a:latin typeface="inherit"/>
              </a:rPr>
              <a:t>Широківської</a:t>
            </a:r>
            <a:r>
              <a:rPr lang="uk-UA" sz="1600" dirty="0">
                <a:effectLst/>
                <a:latin typeface="inherit"/>
              </a:rPr>
              <a:t> громади. </a:t>
            </a:r>
            <a:br>
              <a:rPr lang="uk-UA" sz="1600" dirty="0">
                <a:effectLst/>
                <a:latin typeface="inherit"/>
              </a:rPr>
            </a:br>
            <a:r>
              <a:rPr lang="uk-UA" sz="1600" dirty="0">
                <a:effectLst/>
                <a:latin typeface="inherit"/>
              </a:rPr>
              <a:t>Загинув наш земляк з Новоселища Степанюк Сергій Петрович. Тепер йому назавжди 39 років...</a:t>
            </a:r>
            <a:br>
              <a:rPr lang="uk-UA" sz="1600" dirty="0">
                <a:effectLst/>
                <a:latin typeface="inherit"/>
              </a:rPr>
            </a:br>
            <a:r>
              <a:rPr lang="uk-UA" sz="1600" dirty="0">
                <a:effectLst/>
                <a:latin typeface="inherit"/>
              </a:rPr>
              <a:t>Він захищав Незалежність України ще за часів АТО. Тоді Сергій служив снайпером, а після повномасштабного вторгнення став до бою в лавах артилерійських військ. </a:t>
            </a:r>
            <a:br>
              <a:rPr lang="uk-UA" sz="1600" dirty="0">
                <a:effectLst/>
                <a:latin typeface="inherit"/>
              </a:rPr>
            </a:br>
            <a:r>
              <a:rPr lang="uk-UA" sz="1600" dirty="0">
                <a:effectLst/>
                <a:latin typeface="inherit"/>
              </a:rPr>
              <a:t>Військовий до останнього боровся за вільне майбутнє своєї сім'ї і всіх українців. </a:t>
            </a:r>
            <a:br>
              <a:rPr lang="uk-UA" sz="1600" dirty="0">
                <a:effectLst/>
                <a:latin typeface="inherit"/>
              </a:rPr>
            </a:br>
            <a:r>
              <a:rPr lang="uk-UA" sz="1600" dirty="0">
                <a:effectLst/>
                <a:latin typeface="inherit"/>
              </a:rPr>
              <a:t>Ціною свого життя визволяв окуповані села, не дозволяв ворогу пройти далі. </a:t>
            </a:r>
            <a:br>
              <a:rPr lang="uk-UA" sz="1600" dirty="0">
                <a:effectLst/>
                <a:latin typeface="inherit"/>
              </a:rPr>
            </a:br>
            <a:r>
              <a:rPr lang="uk-UA" sz="1600" dirty="0">
                <a:effectLst/>
                <a:latin typeface="inherit"/>
              </a:rPr>
              <a:t>Він віддав життя за цілісність та свободу нашої Країни. </a:t>
            </a:r>
            <a:br>
              <a:rPr lang="uk-UA" sz="1600" dirty="0">
                <a:effectLst/>
                <a:latin typeface="inherit"/>
              </a:rPr>
            </a:br>
            <a:r>
              <a:rPr lang="uk-UA" sz="1600" dirty="0">
                <a:effectLst/>
                <a:latin typeface="inherit"/>
              </a:rPr>
              <a:t>Висловлюємо щирі співчуття родині Сергія. В нього залишилась дружина, син, мати та сестра. </a:t>
            </a:r>
            <a:br>
              <a:rPr lang="uk-UA" sz="1600" dirty="0">
                <a:effectLst/>
                <a:latin typeface="inherit"/>
              </a:rPr>
            </a:br>
            <a:r>
              <a:rPr lang="uk-UA" sz="1600" dirty="0">
                <a:effectLst/>
                <a:latin typeface="inherit"/>
              </a:rPr>
              <a:t>Вони втратили неймовірного чоловіка. Він був добрим, чуйним, відданим, з іскрою в очах і серці. </a:t>
            </a:r>
            <a:br>
              <a:rPr lang="uk-UA" sz="1600" dirty="0">
                <a:effectLst/>
                <a:latin typeface="inherit"/>
              </a:rPr>
            </a:br>
            <a:r>
              <a:rPr lang="uk-UA" sz="1600" dirty="0">
                <a:effectLst/>
                <a:latin typeface="inherit"/>
              </a:rPr>
              <a:t>Друзі бачили в ньому душу компанії та надзвичайну силу духа. </a:t>
            </a:r>
            <a:br>
              <a:rPr lang="uk-UA" sz="1600" dirty="0">
                <a:effectLst/>
                <a:latin typeface="inherit"/>
              </a:rPr>
            </a:br>
            <a:r>
              <a:rPr lang="uk-UA" sz="1600" dirty="0">
                <a:effectLst/>
                <a:latin typeface="inherit"/>
              </a:rPr>
              <a:t>Дякуємо, Сергію, за вільне небо!</a:t>
            </a:r>
            <a:br>
              <a:rPr lang="uk-UA" sz="1600" dirty="0">
                <a:effectLst/>
                <a:latin typeface="inherit"/>
              </a:rPr>
            </a:br>
            <a:r>
              <a:rPr lang="uk-UA" sz="1600" dirty="0">
                <a:effectLst/>
                <a:latin typeface="inherit"/>
              </a:rPr>
              <a:t>Спочивай з миром! </a:t>
            </a:r>
            <a:br>
              <a:rPr lang="uk-UA" sz="1600" dirty="0">
                <a:effectLst/>
                <a:latin typeface="inherit"/>
              </a:rPr>
            </a:br>
            <a:r>
              <a:rPr lang="uk-UA" sz="1600" b="0" i="0" dirty="0">
                <a:solidFill>
                  <a:schemeClr val="tx1"/>
                </a:solidFill>
                <a:effectLst/>
                <a:latin typeface="Segoe UI Historic" panose="020B0502040204020203" pitchFamily="34" charset="0"/>
              </a:rPr>
              <a:t>Ми пам'ятатимемо тебе, бо Герої не вмирають!</a:t>
            </a:r>
            <a:br>
              <a:rPr lang="uk-UA" sz="1600" b="1" i="0" dirty="0">
                <a:solidFill>
                  <a:schemeClr val="tx1"/>
                </a:solidFill>
                <a:effectLst/>
                <a:latin typeface="+mn-lt"/>
              </a:rPr>
            </a:br>
            <a:endParaRPr lang="ru-UA" sz="1600" dirty="0"/>
          </a:p>
        </p:txBody>
      </p:sp>
      <p:pic>
        <p:nvPicPr>
          <p:cNvPr id="4" name="Picture 4" descr="Нет описания фото.">
            <a:extLst>
              <a:ext uri="{FF2B5EF4-FFF2-40B4-BE49-F238E27FC236}">
                <a16:creationId xmlns:a16="http://schemas.microsoft.com/office/drawing/2014/main" id="{80BA00F8-3D27-9ADA-4357-71CBE0396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891" y="275208"/>
            <a:ext cx="4509857" cy="627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Обои для рабочего стола Патриотические обои на oboi.tochka.net">
            <a:extLst>
              <a:ext uri="{FF2B5EF4-FFF2-40B4-BE49-F238E27FC236}">
                <a16:creationId xmlns:a16="http://schemas.microsoft.com/office/drawing/2014/main" id="{E0C62073-AA66-C07C-EAE9-8799088DCA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87" y="115816"/>
            <a:ext cx="2175027" cy="1846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817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12B3A42-75FF-0F62-5608-38E687320B76}"/>
              </a:ext>
            </a:extLst>
          </p:cNvPr>
          <p:cNvSpPr txBox="1"/>
          <p:nvPr/>
        </p:nvSpPr>
        <p:spPr>
          <a:xfrm>
            <a:off x="5255581" y="329188"/>
            <a:ext cx="6498453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sz="1600" dirty="0">
                <a:effectLst/>
                <a:latin typeface="inherit"/>
              </a:rPr>
              <a:t>Герої, на жаль, вмирають... Але назавжди житимуть в наших серцях! </a:t>
            </a:r>
          </a:p>
          <a:p>
            <a:pPr algn="l"/>
            <a:r>
              <a:rPr lang="uk-UA" sz="1600" dirty="0">
                <a:effectLst/>
                <a:latin typeface="inherit"/>
              </a:rPr>
              <a:t>Ще одна смерть, ще один Герой відлетів у Вічність. Сумна звістка – на російсько-українській війні загинув мешканець громади Денис </a:t>
            </a:r>
            <a:r>
              <a:rPr lang="uk-UA" sz="1600" dirty="0" err="1">
                <a:effectLst/>
                <a:latin typeface="inherit"/>
              </a:rPr>
              <a:t>Левашов</a:t>
            </a:r>
            <a:r>
              <a:rPr lang="uk-UA" sz="1600" dirty="0">
                <a:effectLst/>
                <a:latin typeface="inherit"/>
              </a:rPr>
              <a:t> 1985 року народження. </a:t>
            </a:r>
          </a:p>
          <a:p>
            <a:pPr algn="l"/>
            <a:r>
              <a:rPr lang="uk-UA" sz="1600" dirty="0">
                <a:effectLst/>
                <a:latin typeface="inherit"/>
              </a:rPr>
              <a:t>Після </a:t>
            </a:r>
            <a:r>
              <a:rPr lang="uk-UA" sz="1600" dirty="0" err="1">
                <a:effectLst/>
                <a:latin typeface="inherit"/>
              </a:rPr>
              <a:t>повномасшабного</a:t>
            </a:r>
            <a:r>
              <a:rPr lang="uk-UA" sz="1600" dirty="0">
                <a:effectLst/>
                <a:latin typeface="inherit"/>
              </a:rPr>
              <a:t> вторгнення </a:t>
            </a:r>
            <a:r>
              <a:rPr lang="uk-UA" sz="1600" dirty="0" err="1">
                <a:effectLst/>
                <a:latin typeface="inherit"/>
              </a:rPr>
              <a:t>росії</a:t>
            </a:r>
            <a:r>
              <a:rPr lang="uk-UA" sz="1600" dirty="0">
                <a:effectLst/>
                <a:latin typeface="inherit"/>
              </a:rPr>
              <a:t> він без вагань став до бою, на захист Батьківщини. Героїчно боронив нашу землю, виганяючи ворога з терен України. На жаль, ворожа міна обірвала життя Дениса. </a:t>
            </a:r>
          </a:p>
          <a:p>
            <a:pPr algn="l"/>
            <a:r>
              <a:rPr lang="uk-UA" sz="1600" dirty="0">
                <a:effectLst/>
                <a:latin typeface="inherit"/>
              </a:rPr>
              <a:t>Мешканець села </a:t>
            </a:r>
            <a:r>
              <a:rPr lang="uk-UA" sz="1600" dirty="0" err="1">
                <a:effectLst/>
                <a:latin typeface="inherit"/>
              </a:rPr>
              <a:t>Петропіль</a:t>
            </a:r>
            <a:r>
              <a:rPr lang="uk-UA" sz="1600" dirty="0">
                <a:effectLst/>
                <a:latin typeface="inherit"/>
              </a:rPr>
              <a:t>, випускник місцевої школи. Після здобуття вищої освіти – вчитель фізкультури для багатьох учнів цього ж закладу. </a:t>
            </a:r>
          </a:p>
          <a:p>
            <a:pPr algn="l"/>
            <a:r>
              <a:rPr lang="uk-UA" sz="1600" dirty="0">
                <a:effectLst/>
                <a:latin typeface="inherit"/>
              </a:rPr>
              <a:t>Близькі та рідні, колеги та учні, односельці, всі ми пам'ятаємо його як порядну, відповідальну, щиру та відкриту людину. Люблячого чоловіка та батька. </a:t>
            </a:r>
            <a:r>
              <a:rPr lang="uk-UA" sz="1600" dirty="0" err="1">
                <a:effectLst/>
                <a:latin typeface="inherit"/>
              </a:rPr>
              <a:t>Спражнього</a:t>
            </a:r>
            <a:r>
              <a:rPr lang="uk-UA" sz="1600" dirty="0">
                <a:effectLst/>
                <a:latin typeface="inherit"/>
              </a:rPr>
              <a:t> Чоловіка!</a:t>
            </a:r>
          </a:p>
          <a:p>
            <a:pPr algn="l"/>
            <a:r>
              <a:rPr lang="uk-UA" sz="1600" dirty="0">
                <a:effectLst/>
                <a:latin typeface="inherit"/>
              </a:rPr>
              <a:t>У Дениса лишилась дружина та двоє діточок. </a:t>
            </a:r>
          </a:p>
          <a:p>
            <a:pPr algn="l"/>
            <a:r>
              <a:rPr lang="uk-UA" sz="1600" dirty="0">
                <a:effectLst/>
                <a:latin typeface="inherit"/>
              </a:rPr>
              <a:t>Схиляємо голови у скорботі. Денис завжди житиме в нашій пам'яті. Спочивай з миром, Герою! Співчуття родині, всім близьким та рідним! </a:t>
            </a:r>
          </a:p>
          <a:p>
            <a:r>
              <a:rPr lang="uk-UA" sz="1600" dirty="0">
                <a:effectLst/>
                <a:latin typeface="Segoe UI Historic" panose="020B0502040204020203" pitchFamily="34" charset="0"/>
              </a:rPr>
              <a:t>Зробимо все, щоб твоя смерть була недаремною! Переможемо та помстимось! Слава Україні та всім Героям!</a:t>
            </a:r>
            <a:endParaRPr lang="ru-UA" sz="1600" dirty="0"/>
          </a:p>
        </p:txBody>
      </p:sp>
      <p:pic>
        <p:nvPicPr>
          <p:cNvPr id="6146" name="Picture 2" descr="Нет описания фото.">
            <a:extLst>
              <a:ext uri="{FF2B5EF4-FFF2-40B4-BE49-F238E27FC236}">
                <a16:creationId xmlns:a16="http://schemas.microsoft.com/office/drawing/2014/main" id="{75BB924D-A300-9101-4510-D990EB535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53" y="329188"/>
            <a:ext cx="4900473" cy="632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Мистецький фронт у боротьбі за Україну». Виставка патріотичних плакатів  Юрія Неросліка | Національна бібліотека України імені В. І. Вернадського">
            <a:extLst>
              <a:ext uri="{FF2B5EF4-FFF2-40B4-BE49-F238E27FC236}">
                <a16:creationId xmlns:a16="http://schemas.microsoft.com/office/drawing/2014/main" id="{40871861-7954-0E06-624D-DFA12EFDF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4076" y="4776187"/>
            <a:ext cx="4799858" cy="175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127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826530-A976-7262-6A8F-C3D8AADF0694}"/>
              </a:ext>
            </a:extLst>
          </p:cNvPr>
          <p:cNvSpPr txBox="1"/>
          <p:nvPr/>
        </p:nvSpPr>
        <p:spPr>
          <a:xfrm>
            <a:off x="417250" y="606187"/>
            <a:ext cx="511353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sz="1600" b="0" i="0" dirty="0">
                <a:effectLst/>
                <a:latin typeface="inherit"/>
              </a:rPr>
              <a:t>Невимовний біль та непоправна втрата для </a:t>
            </a:r>
            <a:r>
              <a:rPr lang="uk-UA" sz="1600" b="0" i="0" dirty="0" err="1">
                <a:effectLst/>
                <a:latin typeface="inherit"/>
              </a:rPr>
              <a:t>Широківської</a:t>
            </a:r>
            <a:r>
              <a:rPr lang="uk-UA" sz="1600" b="0" i="0" dirty="0">
                <a:effectLst/>
                <a:latin typeface="inherit"/>
              </a:rPr>
              <a:t> громади...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В бою за Україну поклав життя Кирило Кошовий 1987 року народження, мешканець села Миколай-Поле.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Народився і виріс в Миколай-Полі, отримав середню освіту в місцевій школі. Згодом працював в річному флоті в місті Запоріжжя, проживаючи в нашій громаді.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В жовтні пішов на фронт, виганяв ворога з української землі на Луганщині, служив у механізованих військах. Самовіддано виконував бойові завдання. Загинув в бою поблизу </a:t>
            </a:r>
            <a:r>
              <a:rPr lang="uk-UA" sz="1600" b="0" i="0" dirty="0" err="1">
                <a:effectLst/>
                <a:latin typeface="inherit"/>
              </a:rPr>
              <a:t>Білогоровки</a:t>
            </a:r>
            <a:r>
              <a:rPr lang="uk-UA" sz="1600" b="0" i="0" dirty="0">
                <a:effectLst/>
                <a:latin typeface="inherit"/>
              </a:rPr>
              <a:t>, лишаючись вірним присязі та Україні.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Брат Героя, Микола Кошовий, нині також проходить службу парамедиком на фронті. Вдома у загиблого Кирила лишились батьки та сестра.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Співчуття родині та близьким. Вічна шана Герою. Пам'ятатимемо про кожного Воїна, який найвищою ціною дав нам шанс на життя у Вільній та Незалежній Україні!</a:t>
            </a:r>
          </a:p>
          <a:p>
            <a:pPr algn="l"/>
            <a:endParaRPr lang="uk-UA" sz="1600" b="0" i="0" dirty="0">
              <a:effectLst/>
              <a:latin typeface="inherit"/>
            </a:endParaRPr>
          </a:p>
          <a:p>
            <a:pPr algn="l"/>
            <a:r>
              <a:rPr lang="uk-UA" sz="1600" b="0" i="0" dirty="0">
                <a:effectLst/>
                <a:latin typeface="inherit"/>
              </a:rPr>
              <a:t>Слава Герою!</a:t>
            </a:r>
          </a:p>
        </p:txBody>
      </p:sp>
      <p:pic>
        <p:nvPicPr>
          <p:cNvPr id="7170" name="Picture 2" descr="Нет описания фото.">
            <a:extLst>
              <a:ext uri="{FF2B5EF4-FFF2-40B4-BE49-F238E27FC236}">
                <a16:creationId xmlns:a16="http://schemas.microsoft.com/office/drawing/2014/main" id="{15A1FA69-2730-6210-C670-D0B0DA504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726" y="124287"/>
            <a:ext cx="3417903" cy="661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248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Нет описания фото.">
            <a:extLst>
              <a:ext uri="{FF2B5EF4-FFF2-40B4-BE49-F238E27FC236}">
                <a16:creationId xmlns:a16="http://schemas.microsoft.com/office/drawing/2014/main" id="{CB8036A3-E76B-942A-A7A1-FBA50EF9A0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38" y="342900"/>
            <a:ext cx="5051393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id="{2E0676AB-FE74-B6DD-068E-E34CC08A5A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UA" altLang="ru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199" name="Picture 7" descr="💙">
            <a:extLst>
              <a:ext uri="{FF2B5EF4-FFF2-40B4-BE49-F238E27FC236}">
                <a16:creationId xmlns:a16="http://schemas.microsoft.com/office/drawing/2014/main" id="{22ACC513-A576-B072-56FF-5C506EC261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00" y="0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💛">
            <a:extLst>
              <a:ext uri="{FF2B5EF4-FFF2-40B4-BE49-F238E27FC236}">
                <a16:creationId xmlns:a16="http://schemas.microsoft.com/office/drawing/2014/main" id="{C7658541-7398-D92C-DCBA-FEBD730F5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300" y="0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4E1F73D-AC6A-F257-D97C-508591452808}"/>
              </a:ext>
            </a:extLst>
          </p:cNvPr>
          <p:cNvSpPr txBox="1"/>
          <p:nvPr/>
        </p:nvSpPr>
        <p:spPr>
          <a:xfrm>
            <a:off x="5859262" y="2582480"/>
            <a:ext cx="593916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UA" altLang="ru-UA" sz="1600" b="0" i="0" u="none" strike="noStrike" cap="none" normalizeH="0" baseline="0" dirty="0" err="1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Загинув</a:t>
            </a:r>
            <a:r>
              <a:rPr kumimoji="0" lang="ru-UA" altLang="ru-UA" sz="1600" b="0" i="0" u="none" strike="noStrike" cap="none" normalizeH="0" baseline="0" dirty="0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, </a:t>
            </a:r>
            <a:r>
              <a:rPr kumimoji="0" lang="ru-UA" altLang="ru-UA" sz="1600" b="0" i="0" u="none" strike="noStrike" cap="none" normalizeH="0" baseline="0" dirty="0" err="1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боронячи</a:t>
            </a:r>
            <a:r>
              <a:rPr kumimoji="0" lang="ru-UA" altLang="ru-UA" sz="1600" b="0" i="0" u="none" strike="noStrike" cap="none" normalizeH="0" baseline="0" dirty="0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 нашу </a:t>
            </a:r>
            <a:r>
              <a:rPr kumimoji="0" lang="ru-UA" altLang="ru-UA" sz="1600" b="0" i="0" u="none" strike="noStrike" cap="none" normalizeH="0" baseline="0" dirty="0" err="1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Незалежність</a:t>
            </a:r>
            <a:r>
              <a:rPr kumimoji="0" lang="ru-UA" altLang="ru-UA" sz="1600" b="0" i="0" u="none" strike="noStrike" cap="none" normalizeH="0" baseline="0" dirty="0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, Герой – Семен </a:t>
            </a:r>
            <a:r>
              <a:rPr kumimoji="0" lang="ru-UA" altLang="ru-UA" sz="1600" b="0" i="0" u="none" strike="noStrike" cap="none" normalizeH="0" baseline="0" dirty="0" err="1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Рибкін</a:t>
            </a:r>
            <a:r>
              <a:rPr kumimoji="0" lang="ru-UA" altLang="ru-UA" sz="1600" b="0" i="0" u="none" strike="noStrike" cap="none" normalizeH="0" baseline="0" dirty="0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 1989 року </a:t>
            </a:r>
            <a:r>
              <a:rPr kumimoji="0" lang="ru-UA" altLang="ru-UA" sz="1600" b="0" i="0" u="none" strike="noStrike" cap="none" normalizeH="0" baseline="0" dirty="0" err="1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народження</a:t>
            </a:r>
            <a:r>
              <a:rPr lang="uk-UA" altLang="ru-UA" sz="1600" dirty="0">
                <a:latin typeface="inherit"/>
                <a:cs typeface="Segoe UI Historic" panose="020B0502040204020203" pitchFamily="34" charset="0"/>
              </a:rPr>
              <a:t> із села</a:t>
            </a:r>
            <a:r>
              <a:rPr kumimoji="0" lang="ru-UA" altLang="ru-UA" sz="1600" b="0" i="0" u="none" strike="noStrike" cap="none" normalizeH="0" baseline="0" dirty="0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 </a:t>
            </a:r>
            <a:r>
              <a:rPr kumimoji="0" lang="ru-UA" altLang="ru-UA" sz="1600" b="0" i="0" u="none" strike="noStrike" cap="none" normalizeH="0" baseline="0" dirty="0" err="1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Дніпрові</a:t>
            </a:r>
            <a:r>
              <a:rPr kumimoji="0" lang="ru-UA" altLang="ru-UA" sz="1600" b="0" i="0" u="none" strike="noStrike" cap="none" normalizeH="0" baseline="0" dirty="0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 </a:t>
            </a:r>
            <a:r>
              <a:rPr kumimoji="0" lang="ru-UA" altLang="ru-UA" sz="1600" b="0" i="0" u="none" strike="noStrike" cap="none" normalizeH="0" baseline="0" dirty="0" err="1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Хвилі</a:t>
            </a:r>
            <a:r>
              <a:rPr kumimoji="0" lang="ru-UA" altLang="ru-UA" sz="1600" b="0" i="0" u="none" strike="noStrike" cap="none" normalizeH="0" baseline="0" dirty="0">
                <a:ln>
                  <a:noFill/>
                </a:ln>
                <a:effectLst/>
                <a:latin typeface="inherit"/>
                <a:cs typeface="Segoe UI Historic" panose="020B0502040204020203" pitchFamily="34" charset="0"/>
              </a:rPr>
              <a:t>.                 </a:t>
            </a:r>
            <a:endParaRPr lang="ru-UA" sz="1600" dirty="0"/>
          </a:p>
        </p:txBody>
      </p:sp>
      <p:pic>
        <p:nvPicPr>
          <p:cNvPr id="8202" name="Picture 10" descr="Мистецький фронт у боротьбі за Україну». Виставка патріотичних плакатів  Юрія Неросліка | Національна бібліотека України імені В. І. Вернадського">
            <a:extLst>
              <a:ext uri="{FF2B5EF4-FFF2-40B4-BE49-F238E27FC236}">
                <a16:creationId xmlns:a16="http://schemas.microsoft.com/office/drawing/2014/main" id="{5A06AE42-7EA6-B716-90D3-6659E39D0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219" y="3429000"/>
            <a:ext cx="6196613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523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79A69A-0030-4AB9-D5CB-129E1CF75B03}"/>
              </a:ext>
            </a:extLst>
          </p:cNvPr>
          <p:cNvSpPr txBox="1"/>
          <p:nvPr/>
        </p:nvSpPr>
        <p:spPr>
          <a:xfrm>
            <a:off x="417251" y="1177941"/>
            <a:ext cx="471404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b="0" i="0" dirty="0">
                <a:effectLst/>
                <a:latin typeface="inherit"/>
              </a:rPr>
              <a:t>Не </a:t>
            </a:r>
            <a:r>
              <a:rPr lang="uk-UA" b="0" i="0" dirty="0" err="1">
                <a:effectLst/>
                <a:latin typeface="inherit"/>
              </a:rPr>
              <a:t>забудемо</a:t>
            </a:r>
            <a:r>
              <a:rPr lang="uk-UA" b="0" i="0" dirty="0">
                <a:effectLst/>
                <a:latin typeface="inherit"/>
              </a:rPr>
              <a:t>! Не пробачимо!</a:t>
            </a:r>
          </a:p>
          <a:p>
            <a:pPr algn="l"/>
            <a:r>
              <a:rPr lang="uk-UA" b="0" i="0" dirty="0">
                <a:effectLst/>
                <a:latin typeface="inherit"/>
              </a:rPr>
              <a:t>Обороняючи нашу землю в районі Бахмута, віддав своє життя мешканець села Долинівка Андрій Вовк 1980 року народження.</a:t>
            </a:r>
          </a:p>
          <a:p>
            <a:pPr algn="l"/>
            <a:r>
              <a:rPr lang="uk-UA" b="0" i="0" dirty="0">
                <a:effectLst/>
                <a:latin typeface="inherit"/>
              </a:rPr>
              <a:t>Люблячий чоловік та батько. В мирному житті вправно працював на різній техніці у місцевому фермерському господарстві. Коли ворог прийшов по нашу землю, нашу Незалежність, він став на захист Батьківщини.</a:t>
            </a:r>
          </a:p>
          <a:p>
            <a:pPr algn="l"/>
            <a:r>
              <a:rPr lang="uk-UA" b="0" i="0" dirty="0">
                <a:effectLst/>
                <a:latin typeface="inherit"/>
              </a:rPr>
              <a:t>Контузія, лікування, потім – знову на фронт. До останнього подиху Андрій лишався вірним присязі, виконував бойове завдання з Честю. На жаль, ворожа зброя обірвала його життя.</a:t>
            </a:r>
          </a:p>
          <a:p>
            <a:pPr algn="l"/>
            <a:r>
              <a:rPr lang="uk-UA" b="0" i="0" dirty="0">
                <a:effectLst/>
                <a:latin typeface="inherit"/>
              </a:rPr>
              <a:t>У Героя лишилась дружина та четверо прекрасних донечок.</a:t>
            </a:r>
          </a:p>
          <a:p>
            <a:pPr algn="l"/>
            <a:r>
              <a:rPr lang="uk-UA" b="0" i="0" dirty="0">
                <a:effectLst/>
                <a:latin typeface="inherit"/>
              </a:rPr>
              <a:t>Співчуття всім близьким та рідним. Шана та вічна пам'ять Герою! Він завжди в наших серцях!</a:t>
            </a:r>
          </a:p>
        </p:txBody>
      </p:sp>
      <p:pic>
        <p:nvPicPr>
          <p:cNvPr id="9218" name="Picture 2" descr="Нет описания фото.">
            <a:extLst>
              <a:ext uri="{FF2B5EF4-FFF2-40B4-BE49-F238E27FC236}">
                <a16:creationId xmlns:a16="http://schemas.microsoft.com/office/drawing/2014/main" id="{03F7468E-0E03-A27A-471F-2100492D1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103" y="248576"/>
            <a:ext cx="5699463" cy="627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519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761D7B-0237-DFC9-94CA-12F8C21AD35A}"/>
              </a:ext>
            </a:extLst>
          </p:cNvPr>
          <p:cNvSpPr txBox="1"/>
          <p:nvPr/>
        </p:nvSpPr>
        <p:spPr>
          <a:xfrm>
            <a:off x="7847860" y="2268180"/>
            <a:ext cx="394168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b="0" i="0" dirty="0">
                <a:effectLst/>
                <a:latin typeface="inherit"/>
              </a:rPr>
              <a:t>Сумна звістка про загибель нашого односельця, Захисника </a:t>
            </a:r>
            <a:r>
              <a:rPr lang="uk-UA" b="0" i="0" dirty="0" err="1">
                <a:effectLst/>
                <a:latin typeface="inherit"/>
              </a:rPr>
              <a:t>Гремячкіна</a:t>
            </a:r>
            <a:r>
              <a:rPr lang="uk-UA" b="0" i="0" dirty="0">
                <a:effectLst/>
                <a:latin typeface="inherit"/>
              </a:rPr>
              <a:t> Михайла Олександровича з Широкого. З першого дня війни пішов добровольцем на фронт, він гідно захищав Україну. Служив старшим водієм. Загинув 1 квітня в бою на Донеччині.</a:t>
            </a:r>
          </a:p>
          <a:p>
            <a:pPr algn="l"/>
            <a:r>
              <a:rPr lang="uk-UA" b="0" i="0" dirty="0">
                <a:effectLst/>
                <a:latin typeface="inherit"/>
              </a:rPr>
              <a:t>Щиро співчуваємо рідним та близьким. Вони знали його як добру, чесну, благородну людину. Гідного друга, сина, товариша, чоловіка. Схиляю голову перед нашим Героєм! </a:t>
            </a:r>
          </a:p>
        </p:txBody>
      </p:sp>
      <p:pic>
        <p:nvPicPr>
          <p:cNvPr id="10242" name="Picture 2" descr="Нет описания фото.">
            <a:extLst>
              <a:ext uri="{FF2B5EF4-FFF2-40B4-BE49-F238E27FC236}">
                <a16:creationId xmlns:a16="http://schemas.microsoft.com/office/drawing/2014/main" id="{F5B38A16-593E-9E5F-DC55-1CB29787B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11" y="0"/>
            <a:ext cx="5575177" cy="6613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Воїни України (пересувна виставка плакатів для бійців АТО)">
            <a:extLst>
              <a:ext uri="{FF2B5EF4-FFF2-40B4-BE49-F238E27FC236}">
                <a16:creationId xmlns:a16="http://schemas.microsoft.com/office/drawing/2014/main" id="{3BCFF279-5E78-F5DD-8B48-1E61487C5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7759" y="230818"/>
            <a:ext cx="3394230" cy="1917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1540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040F8AA-634D-9074-A255-EDC66699BB00}"/>
              </a:ext>
            </a:extLst>
          </p:cNvPr>
          <p:cNvSpPr txBox="1"/>
          <p:nvPr/>
        </p:nvSpPr>
        <p:spPr>
          <a:xfrm>
            <a:off x="346229" y="467687"/>
            <a:ext cx="5202315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dirty="0">
                <a:effectLst/>
                <a:latin typeface="inherit"/>
              </a:rPr>
              <a:t>Відлетів до небес наш Герой.</a:t>
            </a:r>
          </a:p>
          <a:p>
            <a:pPr algn="l"/>
            <a:r>
              <a:rPr lang="uk-UA" dirty="0">
                <a:effectLst/>
                <a:latin typeface="inherit"/>
              </a:rPr>
              <a:t>Сьогодні стало відомо про смерть нашого мешканця, Юрія </a:t>
            </a:r>
            <a:r>
              <a:rPr lang="uk-UA" dirty="0" err="1">
                <a:effectLst/>
                <a:latin typeface="inherit"/>
              </a:rPr>
              <a:t>Патраша</a:t>
            </a:r>
            <a:r>
              <a:rPr lang="uk-UA" dirty="0">
                <a:effectLst/>
                <a:latin typeface="inherit"/>
              </a:rPr>
              <a:t>. Герою, вічна шана тобі...</a:t>
            </a:r>
          </a:p>
          <a:p>
            <a:pPr algn="l"/>
            <a:r>
              <a:rPr lang="uk-UA" dirty="0" err="1">
                <a:effectLst/>
                <a:latin typeface="inherit"/>
              </a:rPr>
              <a:t>Патраш</a:t>
            </a:r>
            <a:r>
              <a:rPr lang="uk-UA" dirty="0">
                <a:effectLst/>
                <a:latin typeface="inherit"/>
              </a:rPr>
              <a:t> Юрій Васильович 1987 року народження. Народився в селі Новопетрівка, закінчив Новопетрівську школу. Працював після школи на різних роботах, </a:t>
            </a:r>
            <a:r>
              <a:rPr lang="uk-UA" dirty="0" err="1">
                <a:effectLst/>
                <a:latin typeface="inherit"/>
              </a:rPr>
              <a:t>допомогаючи</a:t>
            </a:r>
            <a:r>
              <a:rPr lang="uk-UA" dirty="0">
                <a:effectLst/>
                <a:latin typeface="inherit"/>
              </a:rPr>
              <a:t> односельцям.</a:t>
            </a:r>
          </a:p>
          <a:p>
            <a:pPr algn="l"/>
            <a:r>
              <a:rPr lang="uk-UA" dirty="0">
                <a:effectLst/>
                <a:latin typeface="inherit"/>
              </a:rPr>
              <a:t>В жовтні </a:t>
            </a:r>
            <a:r>
              <a:rPr lang="uk-UA" dirty="0" err="1">
                <a:effectLst/>
                <a:latin typeface="inherit"/>
              </a:rPr>
              <a:t>призвався</a:t>
            </a:r>
            <a:r>
              <a:rPr lang="uk-UA" dirty="0">
                <a:effectLst/>
                <a:latin typeface="inherit"/>
              </a:rPr>
              <a:t> на службу на Захист України. Без вагань та сумнівів сказав – я потрібен Україні! І пішов на фронт. Працював військовим медиком у механізованому підрозділі.</a:t>
            </a:r>
          </a:p>
          <a:p>
            <a:pPr algn="l"/>
            <a:r>
              <a:rPr lang="uk-UA" dirty="0">
                <a:effectLst/>
                <a:latin typeface="inherit"/>
              </a:rPr>
              <a:t>Отримав важкі поранення голови та тіла, несучи службу в районі Бахмута. Проходив лікування у Дніпрі та Львові. Ми всі сподівались, що Герой житиме. На жаль, навіть після операцій та реабілітації, наш Герой помер у львівському шпиталі.</a:t>
            </a:r>
          </a:p>
          <a:p>
            <a:pPr algn="l"/>
            <a:r>
              <a:rPr lang="uk-UA" dirty="0">
                <a:effectLst/>
                <a:latin typeface="inherit"/>
              </a:rPr>
              <a:t>Глибокі співчуття рідним та близьким. Вдома у Юрія залишились батьки та старша сестра. Вічна шана та низький уклін Герою! Робитимемо все, щоб ця жертва, як і тисячі інших, були недаремними!</a:t>
            </a:r>
          </a:p>
          <a:p>
            <a:r>
              <a:rPr lang="uk-UA" b="0" i="0" dirty="0">
                <a:effectLst/>
                <a:latin typeface="Segoe UI Historic" panose="020B0502040204020203" pitchFamily="34" charset="0"/>
              </a:rPr>
              <a:t>Слава Україні! Слава Герою!</a:t>
            </a:r>
            <a:endParaRPr lang="ru-UA" dirty="0"/>
          </a:p>
        </p:txBody>
      </p:sp>
      <p:pic>
        <p:nvPicPr>
          <p:cNvPr id="11266" name="Picture 2" descr="Нет описания фото.">
            <a:extLst>
              <a:ext uri="{FF2B5EF4-FFF2-40B4-BE49-F238E27FC236}">
                <a16:creationId xmlns:a16="http://schemas.microsoft.com/office/drawing/2014/main" id="{76B0E03D-D800-D2B5-378B-300728C2E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683" y="394690"/>
            <a:ext cx="3391270" cy="6387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009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67417A9-1AFC-1870-F2CC-69449D7C1852}"/>
              </a:ext>
            </a:extLst>
          </p:cNvPr>
          <p:cNvSpPr txBox="1"/>
          <p:nvPr/>
        </p:nvSpPr>
        <p:spPr>
          <a:xfrm>
            <a:off x="6587232" y="1298684"/>
            <a:ext cx="523782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b="0" i="0" dirty="0">
                <a:effectLst/>
                <a:latin typeface="inherit"/>
              </a:rPr>
              <a:t>В бою під Донецьком загинув наш земляк з села Надія </a:t>
            </a:r>
            <a:r>
              <a:rPr lang="uk-UA" b="0" i="0" dirty="0" err="1">
                <a:effectLst/>
                <a:latin typeface="inherit"/>
              </a:rPr>
              <a:t>Хмель</a:t>
            </a:r>
            <a:r>
              <a:rPr lang="uk-UA" b="0" i="0" dirty="0">
                <a:effectLst/>
                <a:latin typeface="inherit"/>
              </a:rPr>
              <a:t> Максим Васильович. З самого початку повномасштабної війни він пішов добровольцем до Територіальної оборони. Служив стрільцем 1 стрілецького взводу 2 стрілецької роти ВЧ А7090. Він гідно захищав Батьківщину </a:t>
            </a:r>
          </a:p>
          <a:p>
            <a:pPr algn="l"/>
            <a:r>
              <a:rPr lang="uk-UA" b="0" i="0" dirty="0">
                <a:effectLst/>
                <a:latin typeface="inherit"/>
              </a:rPr>
              <a:t>Ми його запам'ятаємо як вірного друга, люблячого чоловіка та гідного батька</a:t>
            </a:r>
          </a:p>
          <a:p>
            <a:pPr algn="l"/>
            <a:r>
              <a:rPr lang="uk-UA" b="0" i="0" dirty="0">
                <a:effectLst/>
                <a:latin typeface="inherit"/>
              </a:rPr>
              <a:t>Низький уклін нашому воїну-захиснику! Вічна пам'ять Герою!</a:t>
            </a:r>
          </a:p>
          <a:p>
            <a:pPr algn="l"/>
            <a:endParaRPr lang="uk-UA" b="0" i="0" dirty="0">
              <a:effectLst/>
              <a:latin typeface="inherit"/>
            </a:endParaRPr>
          </a:p>
          <a:p>
            <a:pPr algn="l"/>
            <a:r>
              <a:rPr lang="uk-UA" b="0" i="0" dirty="0">
                <a:effectLst/>
                <a:latin typeface="inherit"/>
              </a:rPr>
              <a:t>Слава Україні! Герою Слава!</a:t>
            </a:r>
          </a:p>
        </p:txBody>
      </p:sp>
      <p:pic>
        <p:nvPicPr>
          <p:cNvPr id="12290" name="Picture 2" descr="Нет описания фото.">
            <a:extLst>
              <a:ext uri="{FF2B5EF4-FFF2-40B4-BE49-F238E27FC236}">
                <a16:creationId xmlns:a16="http://schemas.microsoft.com/office/drawing/2014/main" id="{E454FC8B-09B0-677E-0F91-58A595833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42" y="541538"/>
            <a:ext cx="6063448" cy="5850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Патріотичні картинки до Дня Незалежності України">
            <a:extLst>
              <a:ext uri="{FF2B5EF4-FFF2-40B4-BE49-F238E27FC236}">
                <a16:creationId xmlns:a16="http://schemas.microsoft.com/office/drawing/2014/main" id="{8711CF36-19F2-CD7C-0F12-B8A8FCE3A7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506" y="4715004"/>
            <a:ext cx="3162162" cy="191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9561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A26C23A-5C1A-4A89-078F-1C4DF9797C79}"/>
              </a:ext>
            </a:extLst>
          </p:cNvPr>
          <p:cNvSpPr txBox="1"/>
          <p:nvPr/>
        </p:nvSpPr>
        <p:spPr>
          <a:xfrm>
            <a:off x="435007" y="751344"/>
            <a:ext cx="463414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uk-UA" dirty="0">
                <a:effectLst/>
                <a:latin typeface="inherit"/>
              </a:rPr>
              <a:t>Відлетів до неба Володимир </a:t>
            </a:r>
            <a:r>
              <a:rPr lang="uk-UA" dirty="0" err="1">
                <a:effectLst/>
                <a:latin typeface="inherit"/>
              </a:rPr>
              <a:t>Сташенко</a:t>
            </a:r>
            <a:r>
              <a:rPr lang="uk-UA" dirty="0">
                <a:effectLst/>
                <a:latin typeface="inherit"/>
              </a:rPr>
              <a:t>, мешканець Відрадного. </a:t>
            </a:r>
          </a:p>
          <a:p>
            <a:pPr algn="l"/>
            <a:r>
              <a:rPr lang="uk-UA" dirty="0">
                <a:effectLst/>
                <a:latin typeface="inherit"/>
              </a:rPr>
              <a:t>У серпні йому б виповнилось 41 рік. </a:t>
            </a:r>
          </a:p>
          <a:p>
            <a:pPr algn="l"/>
            <a:r>
              <a:rPr lang="uk-UA" dirty="0">
                <a:effectLst/>
                <a:latin typeface="inherit"/>
              </a:rPr>
              <a:t>В рідному селі у Героя залишилась мати та донька.</a:t>
            </a:r>
          </a:p>
          <a:p>
            <a:pPr algn="l"/>
            <a:r>
              <a:rPr lang="uk-UA" dirty="0">
                <a:effectLst/>
                <a:latin typeface="inherit"/>
              </a:rPr>
              <a:t>Заради них він декілька місяців воював на Луганському напрямку в кулеметному відділені частини А7090.</a:t>
            </a:r>
          </a:p>
          <a:p>
            <a:pPr algn="l"/>
            <a:r>
              <a:rPr lang="uk-UA" dirty="0">
                <a:effectLst/>
                <a:latin typeface="inherit"/>
              </a:rPr>
              <a:t>Володимир був відданий своїй справі, до останнього подиху боронив Україну. </a:t>
            </a:r>
          </a:p>
          <a:p>
            <a:pPr algn="l"/>
            <a:r>
              <a:rPr lang="uk-UA" dirty="0">
                <a:effectLst/>
                <a:latin typeface="inherit"/>
              </a:rPr>
              <a:t>Щодня наші хлопці і дівчата платять надвисоку ціну за Незалежність та Свободу. </a:t>
            </a:r>
          </a:p>
          <a:p>
            <a:pPr algn="l"/>
            <a:r>
              <a:rPr lang="uk-UA" dirty="0">
                <a:effectLst/>
                <a:latin typeface="inherit"/>
              </a:rPr>
              <a:t>Співчуваю родині та дякую Герою!</a:t>
            </a:r>
          </a:p>
          <a:p>
            <a:pPr algn="l"/>
            <a:r>
              <a:rPr lang="uk-UA" dirty="0">
                <a:effectLst/>
                <a:latin typeface="inherit"/>
              </a:rPr>
              <a:t>На жаль, війна забирає найкращих синів. </a:t>
            </a:r>
          </a:p>
          <a:p>
            <a:pPr algn="l"/>
            <a:r>
              <a:rPr lang="uk-UA" dirty="0">
                <a:effectLst/>
                <a:latin typeface="inherit"/>
              </a:rPr>
              <a:t>Ніколи не </a:t>
            </a:r>
            <a:r>
              <a:rPr lang="uk-UA" dirty="0" err="1">
                <a:effectLst/>
                <a:latin typeface="inherit"/>
              </a:rPr>
              <a:t>забудемо</a:t>
            </a:r>
            <a:r>
              <a:rPr lang="uk-UA" dirty="0">
                <a:effectLst/>
                <a:latin typeface="inherit"/>
              </a:rPr>
              <a:t> та не пробачимо. </a:t>
            </a:r>
          </a:p>
          <a:p>
            <a:pPr algn="l"/>
            <a:r>
              <a:rPr lang="uk-UA" dirty="0">
                <a:effectLst/>
                <a:latin typeface="inherit"/>
              </a:rPr>
              <a:t>Пам’ятаємо, якою ціною дається нам Перемога.</a:t>
            </a:r>
          </a:p>
          <a:p>
            <a:pPr algn="l"/>
            <a:r>
              <a:rPr lang="uk-UA" dirty="0">
                <a:effectLst/>
                <a:latin typeface="inherit"/>
              </a:rPr>
              <a:t>Слава Україні! </a:t>
            </a:r>
          </a:p>
          <a:p>
            <a:r>
              <a:rPr lang="uk-UA" b="0" i="0" dirty="0">
                <a:effectLst/>
                <a:latin typeface="Segoe UI Historic" panose="020B0502040204020203" pitchFamily="34" charset="0"/>
              </a:rPr>
              <a:t>Герою слава!</a:t>
            </a:r>
            <a:endParaRPr lang="uk-UA" dirty="0"/>
          </a:p>
        </p:txBody>
      </p:sp>
      <p:pic>
        <p:nvPicPr>
          <p:cNvPr id="13314" name="Picture 2" descr="Нет описания фото.">
            <a:extLst>
              <a:ext uri="{FF2B5EF4-FFF2-40B4-BE49-F238E27FC236}">
                <a16:creationId xmlns:a16="http://schemas.microsoft.com/office/drawing/2014/main" id="{D57228D8-EFD2-DCC4-C369-4E9524694B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66331"/>
            <a:ext cx="5196396" cy="6427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Патріотичні Аватарки та Шпалери - ПАТРІОТИЧНІ АВАТАРКИ, КАРТИНКИ, ФОТО">
            <a:extLst>
              <a:ext uri="{FF2B5EF4-FFF2-40B4-BE49-F238E27FC236}">
                <a16:creationId xmlns:a16="http://schemas.microsoft.com/office/drawing/2014/main" id="{13CC77B1-F214-6631-7EC6-0864FB20D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928" y="5415379"/>
            <a:ext cx="2556769" cy="127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6993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F4040CE-1059-ED00-B724-EDF369F47283}"/>
              </a:ext>
            </a:extLst>
          </p:cNvPr>
          <p:cNvSpPr txBox="1"/>
          <p:nvPr/>
        </p:nvSpPr>
        <p:spPr>
          <a:xfrm>
            <a:off x="5974672" y="-501809"/>
            <a:ext cx="5504154" cy="698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uk-UA" sz="1600" b="0" i="0" dirty="0">
              <a:effectLst/>
              <a:latin typeface="inherit"/>
            </a:endParaRPr>
          </a:p>
          <a:p>
            <a:pPr algn="l"/>
            <a:endParaRPr lang="uk-UA" sz="1600" dirty="0">
              <a:latin typeface="inherit"/>
            </a:endParaRPr>
          </a:p>
          <a:p>
            <a:pPr algn="l"/>
            <a:endParaRPr lang="uk-UA" sz="1600" b="0" i="0" dirty="0">
              <a:effectLst/>
              <a:latin typeface="inherit"/>
            </a:endParaRPr>
          </a:p>
          <a:p>
            <a:pPr algn="l"/>
            <a:endParaRPr lang="uk-UA" sz="1600" dirty="0">
              <a:latin typeface="inherit"/>
            </a:endParaRPr>
          </a:p>
          <a:p>
            <a:pPr algn="l"/>
            <a:r>
              <a:rPr lang="uk-UA" sz="1600" b="0" i="0" dirty="0">
                <a:effectLst/>
                <a:latin typeface="inherit"/>
              </a:rPr>
              <a:t>Під Бахмутом загинув </a:t>
            </a:r>
            <a:r>
              <a:rPr lang="uk-UA" sz="1600" b="0" i="0" dirty="0" err="1">
                <a:effectLst/>
                <a:latin typeface="inherit"/>
              </a:rPr>
              <a:t>Сонич</a:t>
            </a:r>
            <a:r>
              <a:rPr lang="uk-UA" sz="1600" b="0" i="0" dirty="0">
                <a:effectLst/>
                <a:latin typeface="inherit"/>
              </a:rPr>
              <a:t> Олександр Петрович, 04.06.2001 року народження. 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Йому б ще жити і жити..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Але клята </a:t>
            </a:r>
            <a:r>
              <a:rPr lang="uk-UA" sz="1600" b="0" i="0" dirty="0" err="1">
                <a:effectLst/>
                <a:latin typeface="inherit"/>
              </a:rPr>
              <a:t>русня</a:t>
            </a:r>
            <a:r>
              <a:rPr lang="uk-UA" sz="1600" b="0" i="0" dirty="0">
                <a:effectLst/>
                <a:latin typeface="inherit"/>
              </a:rPr>
              <a:t> вирішила пограти у війну… 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Тому наші Герої змушені захищати рідну землю найвищою ціною…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Вдома на Олександра чекали мати та сестра. Рідні вірили, що хлопець найближчим часом повернеться додому з Перемогою і вони разом її відсвяткують… 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Його родина переїхала до </a:t>
            </a:r>
            <a:r>
              <a:rPr lang="uk-UA" sz="1600" b="0" i="0" dirty="0" err="1">
                <a:effectLst/>
                <a:latin typeface="inherit"/>
              </a:rPr>
              <a:t>Августинівки</a:t>
            </a:r>
            <a:r>
              <a:rPr lang="uk-UA" sz="1600" b="0" i="0" dirty="0">
                <a:effectLst/>
                <a:latin typeface="inherit"/>
              </a:rPr>
              <a:t> всього за півроку до початку повномасштабної війни. Він вже встиг осісти в нашому селі та влаштувався на роботу у Запоріжжі. Звідти й пішов на фронт. Був стрільцем-санітаром механізованого взводу у в/ч А0501.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Олександр загинув з честю та відданістю Батьківщині, захищаючи Фортецю Бахмут.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Низький уклін Герою за захист України та його Матері за виховання сина. 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Нестерпний біль за хлопців, які платять занадто високу ціну... 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НІКОЛИ не </a:t>
            </a:r>
            <a:r>
              <a:rPr lang="uk-UA" sz="1600" b="0" i="0" dirty="0" err="1">
                <a:effectLst/>
                <a:latin typeface="inherit"/>
              </a:rPr>
              <a:t>забудемо</a:t>
            </a:r>
            <a:r>
              <a:rPr lang="uk-UA" sz="1600" b="0" i="0" dirty="0">
                <a:effectLst/>
                <a:latin typeface="inherit"/>
              </a:rPr>
              <a:t> і не пробачимо! 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Найщиріші співчуття рідним, а Герою легкого польоту!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Пам'ятаймо ту ціну, якою щодня Україна живе та продовжує стояти!.</a:t>
            </a:r>
          </a:p>
          <a:p>
            <a:pPr algn="l"/>
            <a:r>
              <a:rPr lang="uk-UA" sz="1600" b="0" i="0" dirty="0">
                <a:effectLst/>
                <a:latin typeface="inherit"/>
              </a:rPr>
              <a:t>Слава Україні! Герою Слава!</a:t>
            </a:r>
          </a:p>
        </p:txBody>
      </p:sp>
      <p:pic>
        <p:nvPicPr>
          <p:cNvPr id="14338" name="Picture 2" descr="Нет описания фото.">
            <a:extLst>
              <a:ext uri="{FF2B5EF4-FFF2-40B4-BE49-F238E27FC236}">
                <a16:creationId xmlns:a16="http://schemas.microsoft.com/office/drawing/2014/main" id="{3B7915FA-F8D3-972F-072E-AFAD1BD99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964" y="603682"/>
            <a:ext cx="5335480" cy="580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93395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герої не вмирають">
            <a:extLst>
              <a:ext uri="{FF2B5EF4-FFF2-40B4-BE49-F238E27FC236}">
                <a16:creationId xmlns:a16="http://schemas.microsoft.com/office/drawing/2014/main" id="{ABF1370D-349B-9A5F-7B3A-507B1C40B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28" y="292963"/>
            <a:ext cx="11452194" cy="6347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94807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107</TotalTime>
  <Words>1348</Words>
  <Application>Microsoft Office PowerPoint</Application>
  <PresentationFormat>Широкоэкранный</PresentationFormat>
  <Paragraphs>72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Century Gothic</vt:lpstr>
      <vt:lpstr>inherit</vt:lpstr>
      <vt:lpstr>Segoe UI Historic</vt:lpstr>
      <vt:lpstr>Wingdings 3</vt:lpstr>
      <vt:lpstr>Ион</vt:lpstr>
      <vt:lpstr>Презентация PowerPoint</vt:lpstr>
      <vt:lpstr>Презентация PowerPoint</vt:lpstr>
      <vt:lpstr>Із болем та сумом повідомляємо, що 10 вересня 2023 року в районі населеного пункту Різдвянка Запорізької області, захищаючи Незалежність і свободу України, мужньо виконавши військовий обов’язок загинула ПОНОМАРЕНКО Ірина Сергіївна, 20.07.1983 року народження, солдат, кухар їдальні взводу матеріального забезпечення батальйону логістики. Щиро співчуваємо рідним і близьким.  Світла пам’ять про Ірину Сергіївну назавжди залишиться в серцях рідних, друзів, колег, бойових побратимів, односельчан.  Слава Героям!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6</cp:revision>
  <dcterms:created xsi:type="dcterms:W3CDTF">2023-09-25T14:58:34Z</dcterms:created>
  <dcterms:modified xsi:type="dcterms:W3CDTF">2023-09-25T18:27:57Z</dcterms:modified>
</cp:coreProperties>
</file>