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2" r:id="rId10"/>
    <p:sldId id="266" r:id="rId11"/>
    <p:sldId id="264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140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124745"/>
            <a:ext cx="8424936" cy="2592288"/>
          </a:xfrm>
        </p:spPr>
        <p:txBody>
          <a:bodyPr>
            <a:noAutofit/>
          </a:bodyPr>
          <a:lstStyle/>
          <a:p>
            <a:pPr algn="ctr"/>
            <a:r>
              <a:rPr lang="uk-UA" sz="6000" dirty="0" smtClean="0">
                <a:solidFill>
                  <a:srgbClr val="FF0000"/>
                </a:solidFill>
              </a:rPr>
              <a:t>Смаку – на гривню,</a:t>
            </a:r>
            <a:r>
              <a:rPr lang="en-US" sz="6000" dirty="0" smtClean="0">
                <a:solidFill>
                  <a:srgbClr val="FF0000"/>
                </a:solidFill>
              </a:rPr>
              <a:t/>
            </a:r>
            <a:br>
              <a:rPr lang="en-US" sz="6000" dirty="0" smtClean="0">
                <a:solidFill>
                  <a:srgbClr val="FF0000"/>
                </a:solidFill>
              </a:rPr>
            </a:br>
            <a:r>
              <a:rPr lang="uk-UA" sz="6000" dirty="0" smtClean="0">
                <a:solidFill>
                  <a:srgbClr val="FF0000"/>
                </a:solidFill>
              </a:rPr>
              <a:t> користі – на копійку</a:t>
            </a:r>
            <a:endParaRPr lang="uk-UA" sz="6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2852936"/>
            <a:ext cx="7416824" cy="315435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3200" u="sng" dirty="0" smtClean="0"/>
              <a:t>Шкідливі складові: </a:t>
            </a:r>
          </a:p>
          <a:p>
            <a:r>
              <a:rPr lang="uk-UA" sz="3200" dirty="0" smtClean="0"/>
              <a:t>пальмова олія, </a:t>
            </a:r>
          </a:p>
          <a:p>
            <a:r>
              <a:rPr lang="uk-UA" sz="3200" dirty="0" smtClean="0"/>
              <a:t>підсилювачі смаку, </a:t>
            </a:r>
          </a:p>
          <a:p>
            <a:r>
              <a:rPr lang="uk-UA" sz="3200" dirty="0" smtClean="0"/>
              <a:t>ароматизатори,</a:t>
            </a:r>
          </a:p>
          <a:p>
            <a:r>
              <a:rPr lang="uk-UA" sz="3200" dirty="0" smtClean="0"/>
              <a:t>емульгатор (соєвий лецитин),</a:t>
            </a:r>
          </a:p>
          <a:p>
            <a:r>
              <a:rPr lang="uk-UA" sz="3200" dirty="0" smtClean="0"/>
              <a:t>барвники.</a:t>
            </a:r>
            <a:endParaRPr lang="uk-UA" sz="3200" b="1" dirty="0"/>
          </a:p>
        </p:txBody>
      </p:sp>
      <p:pic>
        <p:nvPicPr>
          <p:cNvPr id="1026" name="Picture 2" descr="C:\Users\PRISYAJNIY\Desktop\mozhna-yisti-snkers-shkoda-snkersa-kalorynst-sklad_60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3797297" cy="2160240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4788024" y="332656"/>
            <a:ext cx="4114800" cy="244827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uk-UA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27984" y="476672"/>
            <a:ext cx="4072458" cy="276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56032" algn="ctr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ru-RU" sz="2800" dirty="0" err="1" smtClean="0">
                <a:solidFill>
                  <a:srgbClr val="FF0000"/>
                </a:solidFill>
              </a:rPr>
              <a:t>Калорійність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</a:p>
          <a:p>
            <a:pPr marL="365760" lvl="0" indent="-256032" algn="ctr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ru-RU" sz="2800" dirty="0" smtClean="0">
                <a:solidFill>
                  <a:srgbClr val="FF0000"/>
                </a:solidFill>
              </a:rPr>
              <a:t>100 </a:t>
            </a:r>
            <a:r>
              <a:rPr lang="ru-RU" sz="2800" dirty="0" err="1" smtClean="0">
                <a:solidFill>
                  <a:srgbClr val="FF0000"/>
                </a:solidFill>
              </a:rPr>
              <a:t>грам</a:t>
            </a:r>
            <a:r>
              <a:rPr lang="ru-RU" sz="2800" dirty="0" smtClean="0">
                <a:solidFill>
                  <a:srgbClr val="FF0000"/>
                </a:solidFill>
              </a:rPr>
              <a:t> продукту  </a:t>
            </a:r>
            <a:r>
              <a:rPr lang="ru-RU" sz="2800" dirty="0" err="1" smtClean="0">
                <a:solidFill>
                  <a:srgbClr val="FF0000"/>
                </a:solidFill>
              </a:rPr>
              <a:t>цілих</a:t>
            </a:r>
            <a:r>
              <a:rPr lang="ru-RU" sz="2800" dirty="0" smtClean="0">
                <a:solidFill>
                  <a:srgbClr val="FF0000"/>
                </a:solidFill>
              </a:rPr>
              <a:t> 513 ккал (</a:t>
            </a:r>
            <a:r>
              <a:rPr lang="ru-RU" sz="2800" dirty="0" err="1" smtClean="0">
                <a:solidFill>
                  <a:srgbClr val="FF0000"/>
                </a:solidFill>
              </a:rPr>
              <a:t>майже</a:t>
            </a:r>
            <a:r>
              <a:rPr lang="ru-RU" sz="2800" dirty="0" smtClean="0">
                <a:solidFill>
                  <a:srgbClr val="FF0000"/>
                </a:solidFill>
              </a:rPr>
              <a:t> 30 % </a:t>
            </a:r>
            <a:r>
              <a:rPr lang="ru-RU" sz="2800" dirty="0" err="1" smtClean="0">
                <a:solidFill>
                  <a:srgbClr val="FF0000"/>
                </a:solidFill>
              </a:rPr>
              <a:t>від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добової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норми</a:t>
            </a:r>
            <a:r>
              <a:rPr lang="ru-RU" sz="2800" dirty="0" smtClean="0">
                <a:solidFill>
                  <a:srgbClr val="FF0000"/>
                </a:solidFill>
              </a:rPr>
              <a:t>)</a:t>
            </a:r>
            <a:endParaRPr lang="en-US" sz="2800" dirty="0" smtClean="0">
              <a:solidFill>
                <a:srgbClr val="FF0000"/>
              </a:solidFill>
            </a:endParaRPr>
          </a:p>
          <a:p>
            <a:pPr marL="365760" lvl="0" indent="-256032" algn="ctr">
              <a:spcBef>
                <a:spcPts val="400"/>
              </a:spcBef>
              <a:buClr>
                <a:srgbClr val="2DA2BF"/>
              </a:buClr>
              <a:buSzPct val="68000"/>
            </a:pPr>
            <a:endParaRPr lang="uk-UA" sz="27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2852936"/>
            <a:ext cx="7776864" cy="315435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3200" u="sng" dirty="0" smtClean="0"/>
              <a:t>Шкідливі складові: </a:t>
            </a:r>
          </a:p>
          <a:p>
            <a:pPr>
              <a:buNone/>
            </a:pPr>
            <a:r>
              <a:rPr lang="uk-UA" sz="3200" dirty="0" err="1" smtClean="0"/>
              <a:t>гідрогенізоване</a:t>
            </a:r>
            <a:r>
              <a:rPr lang="uk-UA" sz="3200" dirty="0" smtClean="0"/>
              <a:t> рослинне масло,</a:t>
            </a:r>
          </a:p>
          <a:p>
            <a:pPr>
              <a:buNone/>
            </a:pPr>
            <a:r>
              <a:rPr lang="uk-UA" sz="3200" dirty="0" smtClean="0"/>
              <a:t>ароматизатори,</a:t>
            </a:r>
          </a:p>
          <a:p>
            <a:pPr>
              <a:buNone/>
            </a:pPr>
            <a:r>
              <a:rPr lang="uk-UA" sz="3200" dirty="0" smtClean="0"/>
              <a:t>регулятори кислотності,</a:t>
            </a:r>
          </a:p>
          <a:p>
            <a:pPr>
              <a:buNone/>
            </a:pPr>
            <a:r>
              <a:rPr lang="uk-UA" sz="3200" dirty="0" smtClean="0"/>
              <a:t>емульгатор: </a:t>
            </a:r>
            <a:r>
              <a:rPr lang="uk-UA" sz="3200" i="1" dirty="0" smtClean="0"/>
              <a:t>Е471,</a:t>
            </a:r>
          </a:p>
          <a:p>
            <a:pPr>
              <a:buNone/>
            </a:pPr>
            <a:r>
              <a:rPr lang="uk-UA" sz="3200" dirty="0" smtClean="0"/>
              <a:t>модифікований рисовий крохмаль.</a:t>
            </a:r>
            <a:endParaRPr lang="uk-UA" sz="32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476672"/>
            <a:ext cx="6336704" cy="2002234"/>
          </a:xfrm>
        </p:spPr>
        <p:txBody>
          <a:bodyPr>
            <a:normAutofit fontScale="90000"/>
          </a:bodyPr>
          <a:lstStyle/>
          <a:p>
            <a:pPr marL="365760" lvl="0" indent="-256032" algn="ctr">
              <a:spcBef>
                <a:spcPts val="400"/>
              </a:spcBef>
            </a:pPr>
            <a:r>
              <a:rPr lang="ru-RU" sz="3100" dirty="0" err="1" smtClean="0">
                <a:solidFill>
                  <a:srgbClr val="FF0000"/>
                </a:solidFill>
                <a:effectLst/>
              </a:rPr>
              <a:t>Калорійність</a:t>
            </a:r>
            <a:r>
              <a:rPr lang="ru-RU" sz="3100" dirty="0" smtClean="0">
                <a:solidFill>
                  <a:srgbClr val="FF0000"/>
                </a:solidFill>
                <a:effectLst/>
              </a:rPr>
              <a:t> 100 </a:t>
            </a:r>
            <a:r>
              <a:rPr lang="ru-RU" sz="3100" dirty="0" err="1" smtClean="0">
                <a:solidFill>
                  <a:srgbClr val="FF0000"/>
                </a:solidFill>
                <a:effectLst/>
              </a:rPr>
              <a:t>грам</a:t>
            </a:r>
            <a:r>
              <a:rPr lang="ru-RU" sz="3100" dirty="0" smtClean="0">
                <a:solidFill>
                  <a:srgbClr val="FF0000"/>
                </a:solidFill>
                <a:effectLst/>
              </a:rPr>
              <a:t> продукту 515 ккал</a:t>
            </a:r>
            <a:br>
              <a:rPr lang="ru-RU" sz="3100" dirty="0" smtClean="0">
                <a:solidFill>
                  <a:srgbClr val="FF0000"/>
                </a:solidFill>
                <a:effectLst/>
              </a:rPr>
            </a:br>
            <a:r>
              <a:rPr lang="ru-RU" sz="3100" dirty="0" err="1" smtClean="0">
                <a:solidFill>
                  <a:srgbClr val="FF0000"/>
                </a:solidFill>
                <a:effectLst/>
              </a:rPr>
              <a:t>Вміст</a:t>
            </a:r>
            <a:r>
              <a:rPr lang="ru-RU" sz="3100" dirty="0" smtClean="0">
                <a:solidFill>
                  <a:srgbClr val="FF0000"/>
                </a:solidFill>
                <a:effectLst/>
              </a:rPr>
              <a:t> </a:t>
            </a:r>
            <a:r>
              <a:rPr lang="ru-RU" sz="3100" dirty="0" err="1" smtClean="0">
                <a:solidFill>
                  <a:srgbClr val="FF0000"/>
                </a:solidFill>
                <a:effectLst/>
              </a:rPr>
              <a:t>картоплі</a:t>
            </a:r>
            <a:r>
              <a:rPr lang="ru-RU" sz="3100" dirty="0" smtClean="0">
                <a:solidFill>
                  <a:srgbClr val="FF0000"/>
                </a:solidFill>
                <a:effectLst/>
              </a:rPr>
              <a:t> – 42%</a:t>
            </a:r>
            <a:br>
              <a:rPr lang="ru-RU" sz="3100" dirty="0" smtClean="0">
                <a:solidFill>
                  <a:srgbClr val="FF0000"/>
                </a:solidFill>
                <a:effectLst/>
              </a:rPr>
            </a:br>
            <a:r>
              <a:rPr lang="ru-RU" sz="3100" dirty="0" err="1" smtClean="0">
                <a:solidFill>
                  <a:srgbClr val="FF0000"/>
                </a:solidFill>
                <a:effectLst/>
              </a:rPr>
              <a:t>Містять</a:t>
            </a:r>
            <a:r>
              <a:rPr lang="ru-RU" sz="3100" dirty="0" smtClean="0">
                <a:solidFill>
                  <a:srgbClr val="FF0000"/>
                </a:solidFill>
                <a:effectLst/>
              </a:rPr>
              <a:t> </a:t>
            </a:r>
            <a:r>
              <a:rPr lang="uk-UA" dirty="0" smtClean="0"/>
              <a:t>Акриламід</a:t>
            </a:r>
            <a:endParaRPr lang="uk-UA" dirty="0"/>
          </a:p>
        </p:txBody>
      </p:sp>
      <p:pic>
        <p:nvPicPr>
          <p:cNvPr id="14342" name="Picture 6" descr="pringles.jpg (230×23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52936" cy="2852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34904" y="3068960"/>
            <a:ext cx="7251895" cy="293833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200" u="sng" dirty="0" smtClean="0"/>
              <a:t>Шкідливі складові: </a:t>
            </a:r>
            <a:endParaRPr lang="ru-RU" sz="3200" i="1" dirty="0" smtClean="0"/>
          </a:p>
          <a:p>
            <a:r>
              <a:rPr lang="ru-RU" sz="3200" dirty="0" err="1" smtClean="0">
                <a:latin typeface="+mj-lt"/>
              </a:rPr>
              <a:t>діоксид</a:t>
            </a:r>
            <a:r>
              <a:rPr lang="ru-RU" sz="3200" i="1" dirty="0" smtClean="0">
                <a:latin typeface="+mj-lt"/>
              </a:rPr>
              <a:t> </a:t>
            </a:r>
            <a:r>
              <a:rPr lang="ru-RU" sz="3200" dirty="0" err="1" smtClean="0">
                <a:latin typeface="+mj-lt"/>
              </a:rPr>
              <a:t>вуглецю</a:t>
            </a:r>
            <a:r>
              <a:rPr lang="ru-RU" sz="3200" dirty="0" smtClean="0">
                <a:latin typeface="+mj-lt"/>
              </a:rPr>
              <a:t>, </a:t>
            </a:r>
          </a:p>
          <a:p>
            <a:r>
              <a:rPr lang="ru-RU" sz="3200" dirty="0" err="1" smtClean="0">
                <a:latin typeface="+mj-lt"/>
              </a:rPr>
              <a:t>барвник</a:t>
            </a:r>
            <a:r>
              <a:rPr lang="ru-RU" sz="3200" dirty="0" smtClean="0">
                <a:latin typeface="+mj-lt"/>
              </a:rPr>
              <a:t> E150d, </a:t>
            </a:r>
          </a:p>
          <a:p>
            <a:r>
              <a:rPr lang="ru-RU" sz="3200" dirty="0" err="1" smtClean="0">
                <a:latin typeface="+mj-lt"/>
              </a:rPr>
              <a:t>ортофосфорна</a:t>
            </a:r>
            <a:r>
              <a:rPr lang="ru-RU" sz="3200" i="1" dirty="0" smtClean="0">
                <a:latin typeface="+mj-lt"/>
              </a:rPr>
              <a:t> </a:t>
            </a:r>
            <a:r>
              <a:rPr lang="ru-RU" sz="3200" dirty="0" smtClean="0">
                <a:latin typeface="+mj-lt"/>
              </a:rPr>
              <a:t>кислота, </a:t>
            </a:r>
          </a:p>
          <a:p>
            <a:r>
              <a:rPr lang="ru-RU" sz="3200" dirty="0" err="1" smtClean="0">
                <a:latin typeface="+mj-lt"/>
              </a:rPr>
              <a:t>ароматизатори</a:t>
            </a:r>
            <a:r>
              <a:rPr lang="ru-RU" sz="3200" dirty="0" smtClean="0">
                <a:latin typeface="+mj-lt"/>
              </a:rPr>
              <a:t>…</a:t>
            </a:r>
            <a:endParaRPr lang="uk-UA" sz="3200" dirty="0">
              <a:latin typeface="+mj-lt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15816" y="274637"/>
            <a:ext cx="5770984" cy="260923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err="1" smtClean="0">
                <a:solidFill>
                  <a:srgbClr val="FF0000"/>
                </a:solidFill>
                <a:effectLst/>
              </a:rPr>
              <a:t>Калорійність</a:t>
            </a:r>
            <a:r>
              <a:rPr lang="ru-RU" sz="4400" dirty="0" smtClean="0">
                <a:solidFill>
                  <a:srgbClr val="FF0000"/>
                </a:solidFill>
                <a:effectLst/>
              </a:rPr>
              <a:t> </a:t>
            </a:r>
            <a:br>
              <a:rPr lang="ru-RU" sz="4400" dirty="0" smtClean="0">
                <a:solidFill>
                  <a:srgbClr val="FF0000"/>
                </a:solidFill>
                <a:effectLst/>
              </a:rPr>
            </a:br>
            <a:r>
              <a:rPr lang="ru-RU" sz="4400" dirty="0" smtClean="0">
                <a:solidFill>
                  <a:srgbClr val="FF0000"/>
                </a:solidFill>
                <a:effectLst/>
              </a:rPr>
              <a:t>100 </a:t>
            </a:r>
            <a:r>
              <a:rPr lang="ru-RU" sz="4400" dirty="0" err="1" smtClean="0">
                <a:solidFill>
                  <a:srgbClr val="FF0000"/>
                </a:solidFill>
                <a:effectLst/>
              </a:rPr>
              <a:t>грам</a:t>
            </a:r>
            <a:r>
              <a:rPr lang="ru-RU" sz="4400" dirty="0" smtClean="0">
                <a:solidFill>
                  <a:srgbClr val="FF0000"/>
                </a:solidFill>
                <a:effectLst/>
              </a:rPr>
              <a:t> продукту </a:t>
            </a:r>
            <a:br>
              <a:rPr lang="ru-RU" sz="4400" dirty="0" smtClean="0">
                <a:solidFill>
                  <a:srgbClr val="FF0000"/>
                </a:solidFill>
                <a:effectLst/>
              </a:rPr>
            </a:br>
            <a:r>
              <a:rPr lang="ru-RU" sz="4400" dirty="0" smtClean="0">
                <a:solidFill>
                  <a:srgbClr val="FF0000"/>
                </a:solidFill>
                <a:effectLst/>
              </a:rPr>
              <a:t>42 ккал</a:t>
            </a:r>
            <a:br>
              <a:rPr lang="ru-RU" sz="4400" dirty="0" smtClean="0">
                <a:solidFill>
                  <a:srgbClr val="FF0000"/>
                </a:solidFill>
                <a:effectLst/>
              </a:rPr>
            </a:br>
            <a:r>
              <a:rPr lang="ru-RU" sz="4400" dirty="0" smtClean="0">
                <a:solidFill>
                  <a:srgbClr val="FF0000"/>
                </a:solidFill>
                <a:effectLst/>
              </a:rPr>
              <a:t>12% напою –</a:t>
            </a:r>
            <a:r>
              <a:rPr lang="ru-RU" sz="4400" dirty="0" err="1" smtClean="0">
                <a:solidFill>
                  <a:srgbClr val="FF0000"/>
                </a:solidFill>
                <a:effectLst/>
              </a:rPr>
              <a:t>цукор</a:t>
            </a:r>
            <a:r>
              <a:rPr lang="ru-RU" sz="4400" dirty="0" smtClean="0">
                <a:solidFill>
                  <a:srgbClr val="FF0000"/>
                </a:solidFill>
                <a:effectLst/>
              </a:rPr>
              <a:t>!</a:t>
            </a:r>
            <a:endParaRPr lang="uk-UA" dirty="0"/>
          </a:p>
        </p:txBody>
      </p:sp>
      <p:pic>
        <p:nvPicPr>
          <p:cNvPr id="16386" name="Picture 2" descr="coca-cola.jpg (230×23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24554" cy="3024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Нітрати</a:t>
            </a:r>
            <a:r>
              <a:rPr lang="uk-UA" sz="4000" dirty="0" smtClean="0">
                <a:solidFill>
                  <a:srgbClr val="FF0000"/>
                </a:solidFill>
              </a:rPr>
              <a:t> — </a:t>
            </a:r>
            <a:r>
              <a:rPr lang="uk-UA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солі</a:t>
            </a:r>
            <a:r>
              <a:rPr lang="uk-UA" sz="4000" dirty="0" smtClean="0">
                <a:solidFill>
                  <a:srgbClr val="FF0000"/>
                </a:solidFill>
              </a:rPr>
              <a:t> </a:t>
            </a:r>
            <a:r>
              <a:rPr lang="uk-UA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азотної</a:t>
            </a:r>
            <a:r>
              <a:rPr lang="uk-UA" sz="4000" dirty="0" smtClean="0">
                <a:solidFill>
                  <a:srgbClr val="FF0000"/>
                </a:solidFill>
              </a:rPr>
              <a:t> </a:t>
            </a:r>
            <a:r>
              <a:rPr lang="uk-UA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кислоти</a:t>
            </a:r>
            <a:endParaRPr lang="uk-UA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0" name="Picture 2" descr="selitra_kalievaja_upakovka.jpeg (299×39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009" y="1350497"/>
            <a:ext cx="3473206" cy="4530270"/>
          </a:xfrm>
          <a:prstGeom prst="rect">
            <a:avLst/>
          </a:prstGeom>
          <a:noFill/>
        </p:spPr>
      </p:pic>
      <p:pic>
        <p:nvPicPr>
          <p:cNvPr id="17412" name="Picture 4" descr="ministat.jpg (251×350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0966" y="1336432"/>
            <a:ext cx="3262874" cy="4549824"/>
          </a:xfrm>
          <a:prstGeom prst="rect">
            <a:avLst/>
          </a:prstGeom>
          <a:noFill/>
        </p:spPr>
      </p:pic>
      <p:sp>
        <p:nvSpPr>
          <p:cNvPr id="8" name="Нашивка 7"/>
          <p:cNvSpPr/>
          <p:nvPr/>
        </p:nvSpPr>
        <p:spPr>
          <a:xfrm>
            <a:off x="3868616" y="3263705"/>
            <a:ext cx="1420837" cy="1012873"/>
          </a:xfrm>
          <a:prstGeom prst="chevron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652637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Пестициди – отрутохімікати, які застосовуються для захисту рослин</a:t>
            </a:r>
            <a:endParaRPr lang="uk-UA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6" name="Picture 4" descr="2287006.jpeg (471×28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9972" y="2080627"/>
            <a:ext cx="7089287" cy="43348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70088"/>
          </a:xfrm>
        </p:spPr>
        <p:txBody>
          <a:bodyPr>
            <a:noAutofit/>
          </a:bodyPr>
          <a:lstStyle/>
          <a:p>
            <a:pPr algn="ctr"/>
            <a:r>
              <a:rPr lang="uk-UA" sz="39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Генетично модифіковані організми (ГМО) – це організми, створені шляхом введення в ДНК сторонніх генів</a:t>
            </a:r>
            <a:endParaRPr lang="uk-UA" sz="39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60" name="Picture 4" descr="None GMO.jpg (480×32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4359" y="2816587"/>
            <a:ext cx="5342368" cy="36506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616591" y="1439125"/>
            <a:ext cx="5943599" cy="4863201"/>
          </a:xfrm>
        </p:spPr>
        <p:txBody>
          <a:bodyPr>
            <a:normAutofit lnSpcReduction="10000"/>
          </a:bodyPr>
          <a:lstStyle/>
          <a:p>
            <a:r>
              <a:rPr lang="uk-UA" sz="3200" dirty="0" smtClean="0"/>
              <a:t>Соя</a:t>
            </a:r>
          </a:p>
          <a:p>
            <a:r>
              <a:rPr lang="ru-RU" sz="3200" dirty="0" err="1" smtClean="0"/>
              <a:t>кукурудза</a:t>
            </a:r>
            <a:r>
              <a:rPr lang="ru-RU" sz="3200" dirty="0" smtClean="0"/>
              <a:t>, </a:t>
            </a:r>
          </a:p>
          <a:p>
            <a:r>
              <a:rPr lang="ru-RU" sz="3200" dirty="0" smtClean="0"/>
              <a:t>рапс, </a:t>
            </a:r>
          </a:p>
          <a:p>
            <a:r>
              <a:rPr lang="ru-RU" sz="3200" dirty="0" err="1" smtClean="0"/>
              <a:t>помідори</a:t>
            </a:r>
            <a:r>
              <a:rPr lang="ru-RU" sz="3200" dirty="0" smtClean="0"/>
              <a:t>, </a:t>
            </a:r>
          </a:p>
          <a:p>
            <a:r>
              <a:rPr lang="ru-RU" sz="3200" dirty="0" err="1" smtClean="0"/>
              <a:t>картопля</a:t>
            </a:r>
            <a:r>
              <a:rPr lang="ru-RU" sz="3200" dirty="0" smtClean="0"/>
              <a:t>, </a:t>
            </a:r>
          </a:p>
          <a:p>
            <a:r>
              <a:rPr lang="ru-RU" sz="3200" dirty="0" err="1" smtClean="0"/>
              <a:t>цукровий</a:t>
            </a:r>
            <a:r>
              <a:rPr lang="ru-RU" sz="3200" dirty="0" smtClean="0"/>
              <a:t> </a:t>
            </a:r>
            <a:r>
              <a:rPr lang="ru-RU" sz="3200" dirty="0" err="1" smtClean="0"/>
              <a:t>буряк</a:t>
            </a:r>
            <a:r>
              <a:rPr lang="ru-RU" sz="3200" dirty="0" smtClean="0"/>
              <a:t>, </a:t>
            </a:r>
          </a:p>
          <a:p>
            <a:r>
              <a:rPr lang="ru-RU" sz="3200" dirty="0" err="1" smtClean="0"/>
              <a:t>полуниця</a:t>
            </a:r>
            <a:r>
              <a:rPr lang="ru-RU" sz="3200" dirty="0" smtClean="0"/>
              <a:t>, </a:t>
            </a:r>
          </a:p>
          <a:p>
            <a:r>
              <a:rPr lang="ru-RU" sz="3200" dirty="0" smtClean="0"/>
              <a:t>кабачки, </a:t>
            </a:r>
          </a:p>
          <a:p>
            <a:r>
              <a:rPr lang="ru-RU" sz="3200" dirty="0" err="1" smtClean="0"/>
              <a:t>пшениця</a:t>
            </a:r>
            <a:r>
              <a:rPr lang="ru-RU" dirty="0" smtClean="0"/>
              <a:t>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Найпоширеніші ГМО рослини:</a:t>
            </a:r>
            <a:endParaRPr lang="uk-UA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363372" y="2067951"/>
            <a:ext cx="6323427" cy="393934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uk-UA" sz="4400" dirty="0" smtClean="0"/>
              <a:t>Діти</a:t>
            </a:r>
          </a:p>
          <a:p>
            <a:pPr algn="just">
              <a:buNone/>
            </a:pPr>
            <a:r>
              <a:rPr lang="uk-UA" sz="4400" dirty="0" smtClean="0"/>
              <a:t>Вагітні</a:t>
            </a:r>
          </a:p>
          <a:p>
            <a:pPr algn="just">
              <a:buNone/>
            </a:pPr>
            <a:r>
              <a:rPr lang="uk-UA" sz="4400" dirty="0" smtClean="0"/>
              <a:t>Хворі</a:t>
            </a:r>
          </a:p>
          <a:p>
            <a:pPr algn="just">
              <a:buNone/>
            </a:pPr>
            <a:r>
              <a:rPr lang="uk-UA" sz="4400" dirty="0" smtClean="0"/>
              <a:t>Схильні до повноти</a:t>
            </a:r>
          </a:p>
          <a:p>
            <a:pPr algn="just">
              <a:buNone/>
            </a:pPr>
            <a:r>
              <a:rPr lang="uk-UA" sz="4400" dirty="0" err="1" smtClean="0"/>
              <a:t>Алергеки</a:t>
            </a:r>
            <a:endParaRPr lang="uk-UA" sz="4400" dirty="0" smtClean="0"/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526027"/>
          </a:xfrm>
        </p:spPr>
        <p:txBody>
          <a:bodyPr>
            <a:noAutofit/>
          </a:bodyPr>
          <a:lstStyle/>
          <a:p>
            <a:pPr algn="ctr"/>
            <a:r>
              <a:rPr lang="uk-UA" sz="4800" dirty="0" smtClean="0">
                <a:solidFill>
                  <a:srgbClr val="FF0000"/>
                </a:solidFill>
                <a:effectLst/>
              </a:rPr>
              <a:t>Хто має уникати ГМО?</a:t>
            </a:r>
            <a:endParaRPr lang="uk-UA" sz="480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3620"/>
          </a:xfrm>
        </p:spPr>
        <p:txBody>
          <a:bodyPr>
            <a:normAutofit/>
          </a:bodyPr>
          <a:lstStyle/>
          <a:p>
            <a:pPr algn="ctr"/>
            <a:r>
              <a:rPr lang="uk-UA" sz="4300" dirty="0" smtClean="0">
                <a:solidFill>
                  <a:srgbClr val="FF0000"/>
                </a:solidFill>
              </a:rPr>
              <a:t>Харчові добавки </a:t>
            </a:r>
            <a:r>
              <a:rPr lang="uk-UA" sz="4300" dirty="0" smtClean="0">
                <a:solidFill>
                  <a:schemeClr val="tx1"/>
                </a:solidFill>
              </a:rPr>
              <a:t>— природні або синтезовані речовини, які додають в харчові продукти з метою надання їм необхідних властивостей та не вживаються самостійно у вигляді продуктів або звичайних компонентів їжі.</a:t>
            </a:r>
            <a:endParaRPr lang="uk-UA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57" y="1252025"/>
            <a:ext cx="8567225" cy="4881489"/>
          </a:xfrm>
        </p:spPr>
        <p:txBody>
          <a:bodyPr>
            <a:normAutofit fontScale="92500" lnSpcReduction="10000"/>
          </a:bodyPr>
          <a:lstStyle/>
          <a:p>
            <a:r>
              <a:rPr lang="uk-UA" sz="2800" b="1" dirty="0" smtClean="0"/>
              <a:t>Е100-Е182 — барвники;</a:t>
            </a:r>
          </a:p>
          <a:p>
            <a:r>
              <a:rPr lang="uk-UA" sz="2800" b="1" dirty="0" smtClean="0"/>
              <a:t>Е200–Е280 — консерванти;</a:t>
            </a:r>
          </a:p>
          <a:p>
            <a:r>
              <a:rPr lang="uk-UA" sz="2800" b="1" dirty="0" smtClean="0"/>
              <a:t>Е300–Е391 — антиокислювачі (антиоксиданти);</a:t>
            </a:r>
          </a:p>
          <a:p>
            <a:r>
              <a:rPr lang="uk-UA" sz="2800" b="1" dirty="0" smtClean="0"/>
              <a:t>Е400–Е481 — стабілізатори, емульгатори, загусники;</a:t>
            </a:r>
          </a:p>
          <a:p>
            <a:r>
              <a:rPr lang="uk-UA" sz="2800" b="1" dirty="0" smtClean="0"/>
              <a:t>Е500–Е585 — регулювальники кислотності, розпушувачі;</a:t>
            </a:r>
          </a:p>
          <a:p>
            <a:r>
              <a:rPr lang="uk-UA" sz="2800" b="1" dirty="0" smtClean="0"/>
              <a:t>Е600–Е699 — підсилювачі смаку та аромату;</a:t>
            </a:r>
          </a:p>
          <a:p>
            <a:r>
              <a:rPr lang="uk-UA" sz="2800" b="1" dirty="0" smtClean="0"/>
              <a:t>Е900–Е999 — </a:t>
            </a:r>
            <a:r>
              <a:rPr lang="uk-UA" sz="2800" b="1" dirty="0" err="1" smtClean="0"/>
              <a:t>глазуруючі</a:t>
            </a:r>
            <a:r>
              <a:rPr lang="uk-UA" sz="2800" b="1" dirty="0" smtClean="0"/>
              <a:t> агенти, </a:t>
            </a:r>
            <a:r>
              <a:rPr lang="uk-UA" sz="2800" b="1" dirty="0" err="1" smtClean="0"/>
              <a:t>підсолоджувачі</a:t>
            </a:r>
            <a:r>
              <a:rPr lang="uk-UA" sz="2800" b="1" dirty="0" smtClean="0"/>
              <a:t>, піногасники;</a:t>
            </a:r>
          </a:p>
          <a:p>
            <a:r>
              <a:rPr lang="uk-UA" sz="2800" b="1" dirty="0" smtClean="0"/>
              <a:t>Е1000-Е1521 — емульгатори, герметики, ферменти, </a:t>
            </a:r>
            <a:r>
              <a:rPr lang="uk-UA" sz="2800" b="1" dirty="0" err="1" smtClean="0"/>
              <a:t>вологоутримувачі</a:t>
            </a:r>
            <a:r>
              <a:rPr lang="uk-UA" sz="2800" b="1" dirty="0" smtClean="0"/>
              <a:t>.</a:t>
            </a:r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dirty="0" smtClean="0">
                <a:solidFill>
                  <a:srgbClr val="FF0000"/>
                </a:solidFill>
              </a:rPr>
              <a:t>Коди харчових добавок</a:t>
            </a:r>
            <a:endParaRPr lang="uk-UA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3af48a28b5b63b0c78c001d4a094d3fe.jpg (600×46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481" y="538229"/>
            <a:ext cx="6977578" cy="54425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Zisvnn.jpg (680×34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455" y="970078"/>
            <a:ext cx="8476335" cy="4263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372</TotalTime>
  <Words>214</Words>
  <Application>Microsoft Office PowerPoint</Application>
  <PresentationFormat>Экран (4:3)</PresentationFormat>
  <Paragraphs>51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Lucida Sans Unicode</vt:lpstr>
      <vt:lpstr>Verdana</vt:lpstr>
      <vt:lpstr>Wingdings 2</vt:lpstr>
      <vt:lpstr>Wingdings 3</vt:lpstr>
      <vt:lpstr>Открытая</vt:lpstr>
      <vt:lpstr>Смаку – на гривню,  користі – на копійку</vt:lpstr>
      <vt:lpstr>Презентация PowerPoint</vt:lpstr>
      <vt:lpstr>Калорійність 100 грам продукту 515 ккал Вміст картоплі – 42% Містять Акриламід</vt:lpstr>
      <vt:lpstr>Калорійність  100 грам продукту  42 ккал 12% напою –цукор!</vt:lpstr>
      <vt:lpstr>Нітрати — солі азотної кислоти</vt:lpstr>
      <vt:lpstr>Пестициди – отрутохімікати, які застосовуються для захисту рослин</vt:lpstr>
      <vt:lpstr>Генетично модифіковані організми (ГМО) – це організми, створені шляхом введення в ДНК сторонніх генів</vt:lpstr>
      <vt:lpstr>Найпоширеніші ГМО рослини:</vt:lpstr>
      <vt:lpstr>Хто має уникати ГМО?</vt:lpstr>
      <vt:lpstr>Харчові добавки — природні або синтезовані речовини, які додають в харчові продукти з метою надання їм необхідних властивостей та не вживаються самостійно у вигляді продуктів або звичайних компонентів їжі.</vt:lpstr>
      <vt:lpstr>Коди харчових добавок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Смаку – на гривню,  користі – на копійку</dc:title>
  <dc:creator>PRISYAJNIY</dc:creator>
  <cp:lastModifiedBy>acer</cp:lastModifiedBy>
  <cp:revision>38</cp:revision>
  <dcterms:created xsi:type="dcterms:W3CDTF">2015-04-19T16:02:10Z</dcterms:created>
  <dcterms:modified xsi:type="dcterms:W3CDTF">2025-11-01T10:14:34Z</dcterms:modified>
</cp:coreProperties>
</file>