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18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18288000" cy="10287000"/>
  <p:notesSz cx="6858000" cy="9144000"/>
  <p:embeddedFontLst>
    <p:embeddedFont>
      <p:font typeface="DOCKER" charset="1" panose="00000000000000000000"/>
      <p:regular r:id="rId21"/>
    </p:embeddedFont>
    <p:embeddedFont>
      <p:font typeface="Azbuka03_D" charset="1" panose="02000605000000020002"/>
      <p:regular r:id="rId22"/>
    </p:embeddedFont>
    <p:embeddedFont>
      <p:font typeface="Open Sans" charset="1" panose="00000000000000000000"/>
      <p:regular r:id="rId24"/>
    </p:embeddedFont>
    <p:embeddedFont>
      <p:font typeface="Arimo Bold" charset="1" panose="020B0704020202020204"/>
      <p:regular r:id="rId27"/>
    </p:embeddedFont>
    <p:embeddedFont>
      <p:font typeface="Anime Ace v3" charset="1" panose="02050604050505020204"/>
      <p:regular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notesMasters/notesMaster1.xml" Type="http://schemas.openxmlformats.org/officeDocument/2006/relationships/notesMaster"/><Relationship Id="rId19" Target="theme/theme2.xml" Type="http://schemas.openxmlformats.org/officeDocument/2006/relationships/theme"/><Relationship Id="rId2" Target="presProps.xml" Type="http://schemas.openxmlformats.org/officeDocument/2006/relationships/presProps"/><Relationship Id="rId20" Target="notesSlides/notesSlide1.xml" Type="http://schemas.openxmlformats.org/officeDocument/2006/relationships/notesSlide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notesSlides/notesSlide2.xml" Type="http://schemas.openxmlformats.org/officeDocument/2006/relationships/notesSlide"/><Relationship Id="rId24" Target="fonts/font24.fntdata" Type="http://schemas.openxmlformats.org/officeDocument/2006/relationships/font"/><Relationship Id="rId25" Target="notesSlides/notesSlide3.xml" Type="http://schemas.openxmlformats.org/officeDocument/2006/relationships/notesSlide"/><Relationship Id="rId26" Target="notesSlides/notesSlide4.xml" Type="http://schemas.openxmlformats.org/officeDocument/2006/relationships/notesSlide"/><Relationship Id="rId27" Target="fonts/font27.fntdata" Type="http://schemas.openxmlformats.org/officeDocument/2006/relationships/font"/><Relationship Id="rId28" Target="notesSlides/notesSlide5.xml" Type="http://schemas.openxmlformats.org/officeDocument/2006/relationships/notesSlide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notesSlides/notesSlide6.xml" Type="http://schemas.openxmlformats.org/officeDocument/2006/relationships/notesSlide"/><Relationship Id="rId31" Target="notesSlides/notesSlide7.xml" Type="http://schemas.openxmlformats.org/officeDocument/2006/relationships/notesSlide"/><Relationship Id="rId32" Target="notesSlides/notesSlide8.xml" Type="http://schemas.openxmlformats.org/officeDocument/2006/relationships/notesSlide"/><Relationship Id="rId33" Target="notesSlides/notesSlide9.xml" Type="http://schemas.openxmlformats.org/officeDocument/2006/relationships/notesSlide"/><Relationship Id="rId34" Target="notesSlides/notesSlide10.xml" Type="http://schemas.openxmlformats.org/officeDocument/2006/relationships/notesSlide"/><Relationship Id="rId35" Target="notesSlides/notesSlide11.xml" Type="http://schemas.openxmlformats.org/officeDocument/2006/relationships/notesSlide"/><Relationship Id="rId36" Target="notesSlides/notesSlide12.xml" Type="http://schemas.openxmlformats.org/officeDocument/2006/relationships/notesSlide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_rels/notesSlide7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7.xml" Type="http://schemas.openxmlformats.org/officeDocument/2006/relationships/slide"/></Relationships>
</file>

<file path=ppt/notesSlides/_rels/notesSlide8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8.xml" Type="http://schemas.openxmlformats.org/officeDocument/2006/relationships/slide"/></Relationships>
</file>

<file path=ppt/notesSlides/_rels/notesSlide9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9.xml" Type="http://schemas.openxmlformats.org/officeDocument/2006/relationships/slide"/></Relationships>
</file>

<file path=ppt/notesSlides/_rels/notesSlide10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0.xml" Type="http://schemas.openxmlformats.org/officeDocument/2006/relationships/slide"/></Relationships>
</file>

<file path=ppt/notesSlides/_rels/notesSlide1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1.xml" Type="http://schemas.openxmlformats.org/officeDocument/2006/relationships/slide"/></Relationships>
</file>

<file path=ppt/notesSlides/_rels/notesSlide1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2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3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4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5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6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7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8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9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10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11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12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.xml" Type="http://schemas.openxmlformats.org/officeDocument/2006/relationships/notesSlide"/><Relationship Id="rId3" Target="../media/image1.png" Type="http://schemas.openxmlformats.org/officeDocument/2006/relationships/image"/><Relationship Id="rId4" Target="../media/image2.png" Type="http://schemas.openxmlformats.org/officeDocument/2006/relationships/image"/><Relationship Id="rId5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.xml" Type="http://schemas.openxmlformats.org/officeDocument/2006/relationships/notesSlide"/><Relationship Id="rId3" Target="../media/image4.png" Type="http://schemas.openxmlformats.org/officeDocument/2006/relationships/image"/><Relationship Id="rId4" Target="../media/image5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3.xml" Type="http://schemas.openxmlformats.org/officeDocument/2006/relationships/notesSlide"/><Relationship Id="rId3" Target="../media/image6.png" Type="http://schemas.openxmlformats.org/officeDocument/2006/relationships/image"/><Relationship Id="rId4" Target="../media/image7.png" Type="http://schemas.openxmlformats.org/officeDocument/2006/relationships/image"/><Relationship Id="rId5" Target="../media/image8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4.xml" Type="http://schemas.openxmlformats.org/officeDocument/2006/relationships/notesSlide"/><Relationship Id="rId3" Target="../media/image9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5.xml" Type="http://schemas.openxmlformats.org/officeDocument/2006/relationships/notesSlide"/><Relationship Id="rId3" Target="../media/image10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6.xml" Type="http://schemas.openxmlformats.org/officeDocument/2006/relationships/notesSlide"/><Relationship Id="rId3" Target="../media/image11.png" Type="http://schemas.openxmlformats.org/officeDocument/2006/relationships/image"/><Relationship Id="rId4" Target="../media/image12.png" Type="http://schemas.openxmlformats.org/officeDocument/2006/relationships/image"/><Relationship Id="rId5" Target="../media/image13.png" Type="http://schemas.openxmlformats.org/officeDocument/2006/relationships/image"/><Relationship Id="rId6" Target="../media/image14.png" Type="http://schemas.openxmlformats.org/officeDocument/2006/relationships/image"/><Relationship Id="rId7" Target="../media/image15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7.xml" Type="http://schemas.openxmlformats.org/officeDocument/2006/relationships/notesSlide"/><Relationship Id="rId3" Target="../media/image16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8.xml" Type="http://schemas.openxmlformats.org/officeDocument/2006/relationships/notesSlide"/><Relationship Id="rId3" Target="../media/image17.png" Type="http://schemas.openxmlformats.org/officeDocument/2006/relationships/image"/><Relationship Id="rId4" Target="../media/image18.png" Type="http://schemas.openxmlformats.org/officeDocument/2006/relationships/image"/><Relationship Id="rId5" Target="../media/image19.png" Type="http://schemas.openxmlformats.org/officeDocument/2006/relationships/image"/><Relationship Id="rId6" Target="../media/image20.png" Type="http://schemas.openxmlformats.org/officeDocument/2006/relationships/image"/><Relationship Id="rId7" Target="../media/image21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9.xml" Type="http://schemas.openxmlformats.org/officeDocument/2006/relationships/notesSlide"/><Relationship Id="rId3" Target="../media/image22.png" Type="http://schemas.openxmlformats.org/officeDocument/2006/relationships/image"/><Relationship Id="rId4" Target="../media/image23.png" Type="http://schemas.openxmlformats.org/officeDocument/2006/relationships/image"/><Relationship Id="rId5" Target="../media/image24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0.xml" Type="http://schemas.openxmlformats.org/officeDocument/2006/relationships/notesSlide"/><Relationship Id="rId3" Target="../media/image25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1.xml" Type="http://schemas.openxmlformats.org/officeDocument/2006/relationships/notesSlide"/><Relationship Id="rId3" Target="../media/image26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2.xml" Type="http://schemas.openxmlformats.org/officeDocument/2006/relationships/notesSlide"/><Relationship Id="rId3" Target="../media/image27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C0C0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3F3F7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797123" y="9612070"/>
            <a:ext cx="463154" cy="463154"/>
            <a:chOff x="0" y="0"/>
            <a:chExt cx="617538" cy="61753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17601" cy="617601"/>
            </a:xfrm>
            <a:custGeom>
              <a:avLst/>
              <a:gdLst/>
              <a:ahLst/>
              <a:cxnLst/>
              <a:rect r="r" b="b" t="t" l="l"/>
              <a:pathLst>
                <a:path h="617601" w="617601">
                  <a:moveTo>
                    <a:pt x="0" y="308737"/>
                  </a:moveTo>
                  <a:cubicBezTo>
                    <a:pt x="0" y="138303"/>
                    <a:pt x="138303" y="0"/>
                    <a:pt x="308737" y="0"/>
                  </a:cubicBezTo>
                  <a:cubicBezTo>
                    <a:pt x="310642" y="0"/>
                    <a:pt x="312547" y="889"/>
                    <a:pt x="313690" y="2413"/>
                  </a:cubicBezTo>
                  <a:lnTo>
                    <a:pt x="308737" y="6350"/>
                  </a:lnTo>
                  <a:lnTo>
                    <a:pt x="308737" y="0"/>
                  </a:lnTo>
                  <a:lnTo>
                    <a:pt x="308737" y="6350"/>
                  </a:lnTo>
                  <a:lnTo>
                    <a:pt x="308737" y="0"/>
                  </a:lnTo>
                  <a:cubicBezTo>
                    <a:pt x="479298" y="0"/>
                    <a:pt x="617601" y="138303"/>
                    <a:pt x="617601" y="308737"/>
                  </a:cubicBezTo>
                  <a:cubicBezTo>
                    <a:pt x="617601" y="311150"/>
                    <a:pt x="616204" y="313309"/>
                    <a:pt x="614045" y="314452"/>
                  </a:cubicBezTo>
                  <a:lnTo>
                    <a:pt x="611251" y="308737"/>
                  </a:lnTo>
                  <a:lnTo>
                    <a:pt x="617601" y="308737"/>
                  </a:lnTo>
                  <a:cubicBezTo>
                    <a:pt x="617601" y="479298"/>
                    <a:pt x="479298" y="617474"/>
                    <a:pt x="308864" y="617474"/>
                  </a:cubicBezTo>
                  <a:lnTo>
                    <a:pt x="308864" y="611124"/>
                  </a:lnTo>
                  <a:lnTo>
                    <a:pt x="308864" y="604774"/>
                  </a:lnTo>
                  <a:lnTo>
                    <a:pt x="308864" y="611124"/>
                  </a:lnTo>
                  <a:lnTo>
                    <a:pt x="308864" y="617474"/>
                  </a:lnTo>
                  <a:cubicBezTo>
                    <a:pt x="138303" y="617601"/>
                    <a:pt x="0" y="479298"/>
                    <a:pt x="0" y="308737"/>
                  </a:cubicBezTo>
                  <a:lnTo>
                    <a:pt x="6350" y="308737"/>
                  </a:lnTo>
                  <a:lnTo>
                    <a:pt x="0" y="308737"/>
                  </a:lnTo>
                  <a:moveTo>
                    <a:pt x="12700" y="308737"/>
                  </a:moveTo>
                  <a:lnTo>
                    <a:pt x="6350" y="308737"/>
                  </a:lnTo>
                  <a:lnTo>
                    <a:pt x="12700" y="308737"/>
                  </a:lnTo>
                  <a:cubicBezTo>
                    <a:pt x="12700" y="472313"/>
                    <a:pt x="145288" y="604901"/>
                    <a:pt x="308737" y="604901"/>
                  </a:cubicBezTo>
                  <a:cubicBezTo>
                    <a:pt x="312293" y="604901"/>
                    <a:pt x="315087" y="607695"/>
                    <a:pt x="315087" y="611251"/>
                  </a:cubicBezTo>
                  <a:cubicBezTo>
                    <a:pt x="315087" y="614807"/>
                    <a:pt x="312293" y="617601"/>
                    <a:pt x="308737" y="617601"/>
                  </a:cubicBezTo>
                  <a:cubicBezTo>
                    <a:pt x="305181" y="617601"/>
                    <a:pt x="302387" y="614807"/>
                    <a:pt x="302387" y="611251"/>
                  </a:cubicBezTo>
                  <a:cubicBezTo>
                    <a:pt x="302387" y="607695"/>
                    <a:pt x="305181" y="604901"/>
                    <a:pt x="308737" y="604901"/>
                  </a:cubicBezTo>
                  <a:cubicBezTo>
                    <a:pt x="472313" y="604901"/>
                    <a:pt x="604774" y="472313"/>
                    <a:pt x="604774" y="308864"/>
                  </a:cubicBezTo>
                  <a:cubicBezTo>
                    <a:pt x="604774" y="306451"/>
                    <a:pt x="606171" y="304292"/>
                    <a:pt x="608330" y="303149"/>
                  </a:cubicBezTo>
                  <a:lnTo>
                    <a:pt x="611124" y="308864"/>
                  </a:lnTo>
                  <a:lnTo>
                    <a:pt x="604774" y="308864"/>
                  </a:lnTo>
                  <a:cubicBezTo>
                    <a:pt x="604901" y="145288"/>
                    <a:pt x="472313" y="12700"/>
                    <a:pt x="308737" y="12700"/>
                  </a:cubicBezTo>
                  <a:cubicBezTo>
                    <a:pt x="306832" y="12700"/>
                    <a:pt x="304927" y="11811"/>
                    <a:pt x="303784" y="10287"/>
                  </a:cubicBezTo>
                  <a:lnTo>
                    <a:pt x="308737" y="6350"/>
                  </a:lnTo>
                  <a:lnTo>
                    <a:pt x="308737" y="12700"/>
                  </a:lnTo>
                  <a:cubicBezTo>
                    <a:pt x="145288" y="12700"/>
                    <a:pt x="12700" y="145288"/>
                    <a:pt x="12700" y="308737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9" id="9" descr="preencoded.png"/>
          <p:cNvSpPr/>
          <p:nvPr/>
        </p:nvSpPr>
        <p:spPr>
          <a:xfrm flipH="false" flipV="false" rot="0">
            <a:off x="784473" y="9612070"/>
            <a:ext cx="434579" cy="434579"/>
          </a:xfrm>
          <a:custGeom>
            <a:avLst/>
            <a:gdLst/>
            <a:ahLst/>
            <a:cxnLst/>
            <a:rect r="r" b="b" t="t" l="l"/>
            <a:pathLst>
              <a:path h="434579" w="434579">
                <a:moveTo>
                  <a:pt x="0" y="0"/>
                </a:moveTo>
                <a:lnTo>
                  <a:pt x="434579" y="0"/>
                </a:lnTo>
                <a:lnTo>
                  <a:pt x="434579" y="434578"/>
                </a:lnTo>
                <a:lnTo>
                  <a:pt x="0" y="43457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3947634" y="5274911"/>
            <a:ext cx="3534733" cy="3534733"/>
          </a:xfrm>
          <a:custGeom>
            <a:avLst/>
            <a:gdLst/>
            <a:ahLst/>
            <a:cxnLst/>
            <a:rect r="r" b="b" t="t" l="l"/>
            <a:pathLst>
              <a:path h="3534733" w="3534733">
                <a:moveTo>
                  <a:pt x="0" y="0"/>
                </a:moveTo>
                <a:lnTo>
                  <a:pt x="3534733" y="0"/>
                </a:lnTo>
                <a:lnTo>
                  <a:pt x="3534733" y="3534733"/>
                </a:lnTo>
                <a:lnTo>
                  <a:pt x="0" y="353473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001763" y="2688873"/>
            <a:ext cx="9445526" cy="1757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101014"/>
                </a:solidFill>
                <a:latin typeface="DOCKER"/>
                <a:ea typeface="DOCKER"/>
                <a:cs typeface="DOCKER"/>
                <a:sym typeface="DOCKER"/>
              </a:rPr>
              <a:t>Всесвітній день без мобільного телефону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571527" y="9580122"/>
            <a:ext cx="5727055" cy="469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74"/>
              </a:lnSpc>
            </a:pPr>
            <a:r>
              <a:rPr lang="en-US" sz="2750">
                <a:solidFill>
                  <a:srgbClr val="39393C"/>
                </a:solidFill>
                <a:latin typeface="Azbuka03_D"/>
                <a:ea typeface="Azbuka03_D"/>
                <a:cs typeface="Azbuka03_D"/>
                <a:sym typeface="Azbuka03_D"/>
              </a:rPr>
              <a:t>Анна Анатоліївна Тимченко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C0C0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3F3F7"/>
            </a:solid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14040772" y="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28700" y="2766772"/>
            <a:ext cx="16303526" cy="1757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101014"/>
                </a:solidFill>
                <a:latin typeface="DOCKER"/>
                <a:ea typeface="DOCKER"/>
                <a:cs typeface="DOCKER"/>
                <a:sym typeface="DOCKER"/>
              </a:rPr>
              <a:t>Що таке Всесвітній день без мобільного телефону?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92238" y="5428209"/>
            <a:ext cx="7805886" cy="35154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79"/>
              </a:lnSpc>
            </a:pPr>
            <a:r>
              <a:rPr lang="en-US" sz="3487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Всесвітній день без мобільного телефону - це спеціальний день, коли ми відкладаємо свої смартфони та насолоджуємося життям без них.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499401" y="5428209"/>
            <a:ext cx="7805886" cy="28010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79"/>
              </a:lnSpc>
            </a:pPr>
            <a:r>
              <a:rPr lang="en-US" sz="3487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Цей день нагадує нам про важливість спілкування, роздумів, активного відпочинку та розвитку інших захоплень.</a:t>
            </a:r>
          </a:p>
        </p:txBody>
      </p:sp>
    </p:spTree>
  </p:cSld>
  <p:clrMapOvr>
    <a:masterClrMapping/>
  </p:clrMapOvr>
  <p:transition spd="fast">
    <p:wipe dir="l"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C0C0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3F3F7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0" y="0"/>
            <a:ext cx="2256081" cy="2256081"/>
          </a:xfrm>
          <a:custGeom>
            <a:avLst/>
            <a:gdLst/>
            <a:ahLst/>
            <a:cxnLst/>
            <a:rect r="r" b="b" t="t" l="l"/>
            <a:pathLst>
              <a:path h="2256081" w="2256081">
                <a:moveTo>
                  <a:pt x="0" y="0"/>
                </a:moveTo>
                <a:lnTo>
                  <a:pt x="2256081" y="0"/>
                </a:lnTo>
                <a:lnTo>
                  <a:pt x="2256081" y="2256081"/>
                </a:lnTo>
                <a:lnTo>
                  <a:pt x="0" y="225608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992238" y="3779936"/>
            <a:ext cx="9445526" cy="1757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101014"/>
                </a:solidFill>
                <a:latin typeface="DOCKER"/>
                <a:ea typeface="DOCKER"/>
                <a:cs typeface="DOCKER"/>
                <a:sym typeface="DOCKER"/>
              </a:rPr>
              <a:t>Коли відзначається цей день?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92238" y="5872311"/>
            <a:ext cx="9445526" cy="1349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16"/>
              </a:lnSpc>
            </a:pPr>
            <a:r>
              <a:rPr lang="en-US" sz="3387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Всесвітній день без мобільного телефону відзначається 6 лютого.</a:t>
            </a:r>
          </a:p>
        </p:txBody>
      </p:sp>
    </p:spTree>
  </p:cSld>
  <p:clrMapOvr>
    <a:masterClrMapping/>
  </p:clrMapOvr>
  <p:transition spd="fast">
    <p:wipe dir="l"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C0C0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3F3F7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760791" y="184547"/>
            <a:ext cx="9624418" cy="2408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12"/>
              </a:lnSpc>
            </a:pPr>
            <a:r>
              <a:rPr lang="en-US" sz="5062">
                <a:solidFill>
                  <a:srgbClr val="101014"/>
                </a:solidFill>
                <a:latin typeface="DOCKER"/>
                <a:ea typeface="DOCKER"/>
                <a:cs typeface="DOCKER"/>
                <a:sym typeface="DOCKER"/>
              </a:rPr>
              <a:t>Чому важливо відключитися від смартфонів?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7760791" y="3604469"/>
            <a:ext cx="580430" cy="580430"/>
            <a:chOff x="0" y="0"/>
            <a:chExt cx="773907" cy="77390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773811" cy="773938"/>
            </a:xfrm>
            <a:custGeom>
              <a:avLst/>
              <a:gdLst/>
              <a:ahLst/>
              <a:cxnLst/>
              <a:rect r="r" b="b" t="t" l="l"/>
              <a:pathLst>
                <a:path h="773938" w="773811">
                  <a:moveTo>
                    <a:pt x="0" y="51562"/>
                  </a:moveTo>
                  <a:cubicBezTo>
                    <a:pt x="0" y="23114"/>
                    <a:pt x="23114" y="0"/>
                    <a:pt x="51562" y="0"/>
                  </a:cubicBezTo>
                  <a:lnTo>
                    <a:pt x="722249" y="0"/>
                  </a:lnTo>
                  <a:cubicBezTo>
                    <a:pt x="750697" y="0"/>
                    <a:pt x="773811" y="23114"/>
                    <a:pt x="773811" y="51562"/>
                  </a:cubicBezTo>
                  <a:lnTo>
                    <a:pt x="773811" y="722249"/>
                  </a:lnTo>
                  <a:cubicBezTo>
                    <a:pt x="773811" y="750697"/>
                    <a:pt x="750697" y="773811"/>
                    <a:pt x="722249" y="773811"/>
                  </a:cubicBezTo>
                  <a:lnTo>
                    <a:pt x="51562" y="773811"/>
                  </a:lnTo>
                  <a:cubicBezTo>
                    <a:pt x="23114" y="773938"/>
                    <a:pt x="0" y="750824"/>
                    <a:pt x="0" y="722249"/>
                  </a:cubicBezTo>
                  <a:close/>
                </a:path>
              </a:pathLst>
            </a:custGeom>
            <a:solidFill>
              <a:srgbClr val="E0E0EC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7976890" y="3739306"/>
            <a:ext cx="148233" cy="3488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3000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1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599140" y="3575894"/>
            <a:ext cx="3600896" cy="942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999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Відпочинок для очей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8477101" y="4472285"/>
            <a:ext cx="3844975" cy="17359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50"/>
              </a:lnSpc>
            </a:pPr>
            <a:r>
              <a:rPr lang="en-US" sz="2000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Надмірне використання телефонів може призвести до втоми очей та головного болю.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12702034" y="3604469"/>
            <a:ext cx="580430" cy="580430"/>
            <a:chOff x="0" y="0"/>
            <a:chExt cx="773907" cy="773907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773811" cy="773938"/>
            </a:xfrm>
            <a:custGeom>
              <a:avLst/>
              <a:gdLst/>
              <a:ahLst/>
              <a:cxnLst/>
              <a:rect r="r" b="b" t="t" l="l"/>
              <a:pathLst>
                <a:path h="773938" w="773811">
                  <a:moveTo>
                    <a:pt x="0" y="51562"/>
                  </a:moveTo>
                  <a:cubicBezTo>
                    <a:pt x="0" y="23114"/>
                    <a:pt x="23114" y="0"/>
                    <a:pt x="51562" y="0"/>
                  </a:cubicBezTo>
                  <a:lnTo>
                    <a:pt x="722249" y="0"/>
                  </a:lnTo>
                  <a:cubicBezTo>
                    <a:pt x="750697" y="0"/>
                    <a:pt x="773811" y="23114"/>
                    <a:pt x="773811" y="51562"/>
                  </a:cubicBezTo>
                  <a:lnTo>
                    <a:pt x="773811" y="722249"/>
                  </a:lnTo>
                  <a:cubicBezTo>
                    <a:pt x="773811" y="750697"/>
                    <a:pt x="750697" y="773811"/>
                    <a:pt x="722249" y="773811"/>
                  </a:cubicBezTo>
                  <a:lnTo>
                    <a:pt x="51562" y="773811"/>
                  </a:lnTo>
                  <a:cubicBezTo>
                    <a:pt x="23114" y="773938"/>
                    <a:pt x="0" y="750824"/>
                    <a:pt x="0" y="722249"/>
                  </a:cubicBezTo>
                  <a:close/>
                </a:path>
              </a:pathLst>
            </a:custGeom>
            <a:solidFill>
              <a:srgbClr val="E0E0EC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12891046" y="3739306"/>
            <a:ext cx="202406" cy="3488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3000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2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540382" y="3575894"/>
            <a:ext cx="3945713" cy="476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999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Зниження стресу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3540382" y="4076551"/>
            <a:ext cx="3844975" cy="13233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50"/>
              </a:lnSpc>
            </a:pPr>
            <a:r>
              <a:rPr lang="en-US" sz="2000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Постійне перевіряння телефону може викликати тривогу та стрес.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7781106" y="6941046"/>
            <a:ext cx="580430" cy="580430"/>
            <a:chOff x="0" y="0"/>
            <a:chExt cx="773907" cy="773907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773811" cy="773938"/>
            </a:xfrm>
            <a:custGeom>
              <a:avLst/>
              <a:gdLst/>
              <a:ahLst/>
              <a:cxnLst/>
              <a:rect r="r" b="b" t="t" l="l"/>
              <a:pathLst>
                <a:path h="773938" w="773811">
                  <a:moveTo>
                    <a:pt x="0" y="51562"/>
                  </a:moveTo>
                  <a:cubicBezTo>
                    <a:pt x="0" y="23114"/>
                    <a:pt x="23114" y="0"/>
                    <a:pt x="51562" y="0"/>
                  </a:cubicBezTo>
                  <a:lnTo>
                    <a:pt x="722249" y="0"/>
                  </a:lnTo>
                  <a:cubicBezTo>
                    <a:pt x="750697" y="0"/>
                    <a:pt x="773811" y="23114"/>
                    <a:pt x="773811" y="51562"/>
                  </a:cubicBezTo>
                  <a:lnTo>
                    <a:pt x="773811" y="722249"/>
                  </a:lnTo>
                  <a:cubicBezTo>
                    <a:pt x="773811" y="750697"/>
                    <a:pt x="750697" y="773811"/>
                    <a:pt x="722249" y="773811"/>
                  </a:cubicBezTo>
                  <a:lnTo>
                    <a:pt x="51562" y="773811"/>
                  </a:lnTo>
                  <a:cubicBezTo>
                    <a:pt x="23114" y="773938"/>
                    <a:pt x="0" y="750824"/>
                    <a:pt x="0" y="722249"/>
                  </a:cubicBezTo>
                  <a:close/>
                </a:path>
              </a:pathLst>
            </a:custGeom>
            <a:solidFill>
              <a:srgbClr val="E0E0EC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7976890" y="7049393"/>
            <a:ext cx="188863" cy="3488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3000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3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8599884" y="6912471"/>
            <a:ext cx="3844975" cy="942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999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Збільшення продуктивності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8599140" y="8229179"/>
            <a:ext cx="3844975" cy="17359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50"/>
              </a:lnSpc>
            </a:pPr>
            <a:r>
              <a:rPr lang="en-US" sz="2000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Відключившись від телефонів, ми можемо сконцентруватися на важливих завданнях.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12702034" y="6941046"/>
            <a:ext cx="580430" cy="580430"/>
            <a:chOff x="0" y="0"/>
            <a:chExt cx="773907" cy="773907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773811" cy="773938"/>
            </a:xfrm>
            <a:custGeom>
              <a:avLst/>
              <a:gdLst/>
              <a:ahLst/>
              <a:cxnLst/>
              <a:rect r="r" b="b" t="t" l="l"/>
              <a:pathLst>
                <a:path h="773938" w="773811">
                  <a:moveTo>
                    <a:pt x="0" y="51562"/>
                  </a:moveTo>
                  <a:cubicBezTo>
                    <a:pt x="0" y="23114"/>
                    <a:pt x="23114" y="0"/>
                    <a:pt x="51562" y="0"/>
                  </a:cubicBezTo>
                  <a:lnTo>
                    <a:pt x="722249" y="0"/>
                  </a:lnTo>
                  <a:cubicBezTo>
                    <a:pt x="750697" y="0"/>
                    <a:pt x="773811" y="23114"/>
                    <a:pt x="773811" y="51562"/>
                  </a:cubicBezTo>
                  <a:lnTo>
                    <a:pt x="773811" y="722249"/>
                  </a:lnTo>
                  <a:cubicBezTo>
                    <a:pt x="773811" y="750697"/>
                    <a:pt x="750697" y="773811"/>
                    <a:pt x="722249" y="773811"/>
                  </a:cubicBezTo>
                  <a:lnTo>
                    <a:pt x="51562" y="773811"/>
                  </a:lnTo>
                  <a:cubicBezTo>
                    <a:pt x="23114" y="773938"/>
                    <a:pt x="0" y="750824"/>
                    <a:pt x="0" y="722249"/>
                  </a:cubicBezTo>
                  <a:close/>
                </a:path>
              </a:pathLst>
            </a:custGeom>
            <a:solidFill>
              <a:srgbClr val="E0E0EC"/>
            </a:solidFill>
          </p:spPr>
        </p:sp>
      </p:grpSp>
      <p:sp>
        <p:nvSpPr>
          <p:cNvPr name="TextBox 25" id="25"/>
          <p:cNvSpPr txBox="true"/>
          <p:nvPr/>
        </p:nvSpPr>
        <p:spPr>
          <a:xfrm rot="0">
            <a:off x="12890078" y="7049393"/>
            <a:ext cx="204341" cy="3488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3000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4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3520589" y="6912471"/>
            <a:ext cx="3436739" cy="942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999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Краще спілкування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3414325" y="8229179"/>
            <a:ext cx="3844975" cy="17359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50"/>
              </a:lnSpc>
            </a:pPr>
            <a:r>
              <a:rPr lang="en-US" sz="2000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Відсутність телефонів під час спілкування дозволяє нам зосередитися на тому, що говорять інші.</a:t>
            </a:r>
          </a:p>
        </p:txBody>
      </p:sp>
    </p:spTree>
  </p:cSld>
  <p:clrMapOvr>
    <a:masterClrMapping/>
  </p:clrMapOvr>
  <p:transition spd="fast">
    <p:wipe dir="l"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C0C0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3F3F7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0" y="0"/>
            <a:ext cx="6858000" cy="10289530"/>
          </a:xfrm>
          <a:custGeom>
            <a:avLst/>
            <a:gdLst/>
            <a:ahLst/>
            <a:cxnLst/>
            <a:rect r="r" b="b" t="t" l="l"/>
            <a:pathLst>
              <a:path h="10289530" w="6858000">
                <a:moveTo>
                  <a:pt x="0" y="0"/>
                </a:moveTo>
                <a:lnTo>
                  <a:pt x="6858000" y="0"/>
                </a:lnTo>
                <a:lnTo>
                  <a:pt x="6858000" y="10289530"/>
                </a:lnTo>
                <a:lnTo>
                  <a:pt x="0" y="1028953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2" t="0" r="-12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834015" y="728811"/>
            <a:ext cx="9477970" cy="25733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12"/>
              </a:lnSpc>
            </a:pPr>
            <a:r>
              <a:rPr lang="en-US" sz="5437">
                <a:solidFill>
                  <a:srgbClr val="101014"/>
                </a:solidFill>
                <a:latin typeface="Anime Ace v3"/>
                <a:ea typeface="Anime Ace v3"/>
                <a:cs typeface="Anime Ace v3"/>
                <a:sym typeface="Anime Ace v3"/>
              </a:rPr>
              <a:t>Негативні наслідки надмірного використання телефонів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7834015" y="3799731"/>
            <a:ext cx="4599682" cy="2498972"/>
            <a:chOff x="0" y="0"/>
            <a:chExt cx="6132910" cy="333196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132830" cy="3331972"/>
            </a:xfrm>
            <a:custGeom>
              <a:avLst/>
              <a:gdLst/>
              <a:ahLst/>
              <a:cxnLst/>
              <a:rect r="r" b="b" t="t" l="l"/>
              <a:pathLst>
                <a:path h="3331972" w="6132830">
                  <a:moveTo>
                    <a:pt x="0" y="55753"/>
                  </a:moveTo>
                  <a:cubicBezTo>
                    <a:pt x="0" y="25019"/>
                    <a:pt x="25019" y="0"/>
                    <a:pt x="55753" y="0"/>
                  </a:cubicBezTo>
                  <a:lnTo>
                    <a:pt x="6077077" y="0"/>
                  </a:lnTo>
                  <a:cubicBezTo>
                    <a:pt x="6107938" y="0"/>
                    <a:pt x="6132830" y="25019"/>
                    <a:pt x="6132830" y="55753"/>
                  </a:cubicBezTo>
                  <a:lnTo>
                    <a:pt x="6132830" y="3276219"/>
                  </a:lnTo>
                  <a:cubicBezTo>
                    <a:pt x="6132830" y="3307080"/>
                    <a:pt x="6107811" y="3331972"/>
                    <a:pt x="6077077" y="3331972"/>
                  </a:cubicBezTo>
                  <a:lnTo>
                    <a:pt x="55753" y="3331972"/>
                  </a:lnTo>
                  <a:cubicBezTo>
                    <a:pt x="24892" y="3331972"/>
                    <a:pt x="0" y="3306953"/>
                    <a:pt x="0" y="3276219"/>
                  </a:cubicBezTo>
                  <a:close/>
                </a:path>
              </a:pathLst>
            </a:custGeom>
            <a:solidFill>
              <a:srgbClr val="E0E0EC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8112770" y="4049911"/>
            <a:ext cx="3486001" cy="4641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74"/>
              </a:lnSpc>
            </a:pPr>
            <a:r>
              <a:rPr lang="en-US" sz="2687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Втома очей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112770" y="4595664"/>
            <a:ext cx="4042171" cy="1424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187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Світло від екрану може викликати сухість очей, печіння та головний біль.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2712452" y="3799731"/>
            <a:ext cx="4599682" cy="2498972"/>
            <a:chOff x="0" y="0"/>
            <a:chExt cx="6132910" cy="3331963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132830" cy="3331972"/>
            </a:xfrm>
            <a:custGeom>
              <a:avLst/>
              <a:gdLst/>
              <a:ahLst/>
              <a:cxnLst/>
              <a:rect r="r" b="b" t="t" l="l"/>
              <a:pathLst>
                <a:path h="3331972" w="6132830">
                  <a:moveTo>
                    <a:pt x="0" y="55753"/>
                  </a:moveTo>
                  <a:cubicBezTo>
                    <a:pt x="0" y="25019"/>
                    <a:pt x="25019" y="0"/>
                    <a:pt x="55753" y="0"/>
                  </a:cubicBezTo>
                  <a:lnTo>
                    <a:pt x="6077077" y="0"/>
                  </a:lnTo>
                  <a:cubicBezTo>
                    <a:pt x="6107938" y="0"/>
                    <a:pt x="6132830" y="25019"/>
                    <a:pt x="6132830" y="55753"/>
                  </a:cubicBezTo>
                  <a:lnTo>
                    <a:pt x="6132830" y="3276219"/>
                  </a:lnTo>
                  <a:cubicBezTo>
                    <a:pt x="6132830" y="3307080"/>
                    <a:pt x="6107811" y="3331972"/>
                    <a:pt x="6077077" y="3331972"/>
                  </a:cubicBezTo>
                  <a:lnTo>
                    <a:pt x="55753" y="3331972"/>
                  </a:lnTo>
                  <a:cubicBezTo>
                    <a:pt x="24892" y="3331972"/>
                    <a:pt x="0" y="3306953"/>
                    <a:pt x="0" y="3276219"/>
                  </a:cubicBezTo>
                  <a:close/>
                </a:path>
              </a:pathLst>
            </a:custGeom>
            <a:solidFill>
              <a:srgbClr val="E0E0EC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2991207" y="4049911"/>
            <a:ext cx="3486001" cy="4641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74"/>
              </a:lnSpc>
            </a:pPr>
            <a:r>
              <a:rPr lang="en-US" sz="2687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Проблеми зі сном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991207" y="4595664"/>
            <a:ext cx="4042171" cy="1424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187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Світло екрану може перешкоджати виробленню мелатоніну, гормону сну.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7834015" y="6577459"/>
            <a:ext cx="4599682" cy="2945160"/>
            <a:chOff x="0" y="0"/>
            <a:chExt cx="6132910" cy="392688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132957" cy="3926840"/>
            </a:xfrm>
            <a:custGeom>
              <a:avLst/>
              <a:gdLst/>
              <a:ahLst/>
              <a:cxnLst/>
              <a:rect r="r" b="b" t="t" l="l"/>
              <a:pathLst>
                <a:path h="3926840" w="6132957">
                  <a:moveTo>
                    <a:pt x="0" y="55753"/>
                  </a:moveTo>
                  <a:cubicBezTo>
                    <a:pt x="0" y="25019"/>
                    <a:pt x="25019" y="0"/>
                    <a:pt x="55753" y="0"/>
                  </a:cubicBezTo>
                  <a:lnTo>
                    <a:pt x="6077204" y="0"/>
                  </a:lnTo>
                  <a:cubicBezTo>
                    <a:pt x="6107938" y="0"/>
                    <a:pt x="6132957" y="25019"/>
                    <a:pt x="6132957" y="55753"/>
                  </a:cubicBezTo>
                  <a:lnTo>
                    <a:pt x="6132957" y="3871087"/>
                  </a:lnTo>
                  <a:cubicBezTo>
                    <a:pt x="6132957" y="3901821"/>
                    <a:pt x="6107938" y="3926840"/>
                    <a:pt x="6077204" y="3926840"/>
                  </a:cubicBezTo>
                  <a:lnTo>
                    <a:pt x="55753" y="3926840"/>
                  </a:lnTo>
                  <a:cubicBezTo>
                    <a:pt x="25019" y="3926840"/>
                    <a:pt x="0" y="3901821"/>
                    <a:pt x="0" y="3871087"/>
                  </a:cubicBezTo>
                  <a:close/>
                </a:path>
              </a:pathLst>
            </a:custGeom>
            <a:solidFill>
              <a:srgbClr val="E0E0EC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8112770" y="6827639"/>
            <a:ext cx="3486001" cy="4641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74"/>
              </a:lnSpc>
            </a:pPr>
            <a:r>
              <a:rPr lang="en-US" sz="2687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Залежність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112770" y="7373391"/>
            <a:ext cx="4042171" cy="1424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187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Часте перевіряння телефону може призвести до залежності від нього.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12712452" y="6577459"/>
            <a:ext cx="4599682" cy="2945160"/>
            <a:chOff x="0" y="0"/>
            <a:chExt cx="6132910" cy="392688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132957" cy="3926840"/>
            </a:xfrm>
            <a:custGeom>
              <a:avLst/>
              <a:gdLst/>
              <a:ahLst/>
              <a:cxnLst/>
              <a:rect r="r" b="b" t="t" l="l"/>
              <a:pathLst>
                <a:path h="3926840" w="6132957">
                  <a:moveTo>
                    <a:pt x="0" y="55753"/>
                  </a:moveTo>
                  <a:cubicBezTo>
                    <a:pt x="0" y="25019"/>
                    <a:pt x="25019" y="0"/>
                    <a:pt x="55753" y="0"/>
                  </a:cubicBezTo>
                  <a:lnTo>
                    <a:pt x="6077204" y="0"/>
                  </a:lnTo>
                  <a:cubicBezTo>
                    <a:pt x="6107938" y="0"/>
                    <a:pt x="6132957" y="25019"/>
                    <a:pt x="6132957" y="55753"/>
                  </a:cubicBezTo>
                  <a:lnTo>
                    <a:pt x="6132957" y="3871087"/>
                  </a:lnTo>
                  <a:cubicBezTo>
                    <a:pt x="6132957" y="3901821"/>
                    <a:pt x="6107938" y="3926840"/>
                    <a:pt x="6077204" y="3926840"/>
                  </a:cubicBezTo>
                  <a:lnTo>
                    <a:pt x="55753" y="3926840"/>
                  </a:lnTo>
                  <a:cubicBezTo>
                    <a:pt x="25019" y="3926840"/>
                    <a:pt x="0" y="3901821"/>
                    <a:pt x="0" y="3871087"/>
                  </a:cubicBezTo>
                  <a:close/>
                </a:path>
              </a:pathLst>
            </a:custGeom>
            <a:solidFill>
              <a:srgbClr val="E0E0EC"/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12991207" y="6827639"/>
            <a:ext cx="3486001" cy="4641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74"/>
              </a:lnSpc>
            </a:pPr>
            <a:r>
              <a:rPr lang="en-US" sz="2687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Соціальна ізоляція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2991207" y="7373391"/>
            <a:ext cx="4042171" cy="18704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187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Надмірне використання телефону може призвести до меншого спілкування з реальними людьми.</a:t>
            </a:r>
          </a:p>
        </p:txBody>
      </p:sp>
    </p:spTree>
  </p:cSld>
  <p:clrMapOvr>
    <a:masterClrMapping/>
  </p:clrMapOvr>
  <p:transition spd="fast">
    <p:wipe dir="l"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C0C0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3F3F7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761685" y="380206"/>
            <a:ext cx="9622631" cy="24177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12"/>
              </a:lnSpc>
            </a:pPr>
            <a:r>
              <a:rPr lang="en-US" sz="5062">
                <a:solidFill>
                  <a:srgbClr val="101014"/>
                </a:solidFill>
                <a:latin typeface="Anime Ace v3"/>
                <a:ea typeface="Anime Ace v3"/>
                <a:cs typeface="Anime Ace v3"/>
                <a:sym typeface="Anime Ace v3"/>
              </a:rPr>
              <a:t>Позитивні ефекти обмеження часу на телефон</a:t>
            </a:r>
          </a:p>
        </p:txBody>
      </p:sp>
      <p:sp>
        <p:nvSpPr>
          <p:cNvPr name="Freeform 8" id="8" descr="preencoded.png"/>
          <p:cNvSpPr/>
          <p:nvPr/>
        </p:nvSpPr>
        <p:spPr>
          <a:xfrm flipH="false" flipV="false" rot="0">
            <a:off x="7761685" y="3055144"/>
            <a:ext cx="645468" cy="645467"/>
          </a:xfrm>
          <a:custGeom>
            <a:avLst/>
            <a:gdLst/>
            <a:ahLst/>
            <a:cxnLst/>
            <a:rect r="r" b="b" t="t" l="l"/>
            <a:pathLst>
              <a:path h="645467" w="645468">
                <a:moveTo>
                  <a:pt x="0" y="0"/>
                </a:moveTo>
                <a:lnTo>
                  <a:pt x="645467" y="0"/>
                </a:lnTo>
                <a:lnTo>
                  <a:pt x="645467" y="645467"/>
                </a:lnTo>
                <a:lnTo>
                  <a:pt x="0" y="64546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7761685" y="3930254"/>
            <a:ext cx="3227635" cy="4320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4"/>
              </a:lnSpc>
            </a:pPr>
            <a:r>
              <a:rPr lang="en-US" sz="2499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Кращий настрій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761685" y="4431506"/>
            <a:ext cx="4617690" cy="13251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50"/>
              </a:lnSpc>
            </a:pPr>
            <a:r>
              <a:rPr lang="en-US" sz="2000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Ви можете відчувати себе спокійніше і щасливіше, коли не постійно перевіряєте телефон.</a:t>
            </a:r>
          </a:p>
        </p:txBody>
      </p:sp>
      <p:sp>
        <p:nvSpPr>
          <p:cNvPr name="Freeform 11" id="11" descr="preencoded.png"/>
          <p:cNvSpPr/>
          <p:nvPr/>
        </p:nvSpPr>
        <p:spPr>
          <a:xfrm flipH="false" flipV="false" rot="0">
            <a:off x="12766625" y="3055144"/>
            <a:ext cx="645467" cy="645467"/>
          </a:xfrm>
          <a:custGeom>
            <a:avLst/>
            <a:gdLst/>
            <a:ahLst/>
            <a:cxnLst/>
            <a:rect r="r" b="b" t="t" l="l"/>
            <a:pathLst>
              <a:path h="645467" w="645467">
                <a:moveTo>
                  <a:pt x="0" y="0"/>
                </a:moveTo>
                <a:lnTo>
                  <a:pt x="645467" y="0"/>
                </a:lnTo>
                <a:lnTo>
                  <a:pt x="645467" y="645467"/>
                </a:lnTo>
                <a:lnTo>
                  <a:pt x="0" y="64546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2766625" y="3930254"/>
            <a:ext cx="3227635" cy="4320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4"/>
              </a:lnSpc>
            </a:pPr>
            <a:r>
              <a:rPr lang="en-US" sz="2499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Більше енергії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2766625" y="4431506"/>
            <a:ext cx="4617690" cy="13251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50"/>
              </a:lnSpc>
            </a:pPr>
            <a:r>
              <a:rPr lang="en-US" sz="2000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Ви будете менше втомлюватися, бо не будете проводити час на безцільне переглядання.</a:t>
            </a:r>
          </a:p>
        </p:txBody>
      </p:sp>
      <p:sp>
        <p:nvSpPr>
          <p:cNvPr name="Freeform 14" id="14" descr="preencoded.png"/>
          <p:cNvSpPr/>
          <p:nvPr/>
        </p:nvSpPr>
        <p:spPr>
          <a:xfrm flipH="false" flipV="false" rot="0">
            <a:off x="7761685" y="6531322"/>
            <a:ext cx="645468" cy="645468"/>
          </a:xfrm>
          <a:custGeom>
            <a:avLst/>
            <a:gdLst/>
            <a:ahLst/>
            <a:cxnLst/>
            <a:rect r="r" b="b" t="t" l="l"/>
            <a:pathLst>
              <a:path h="645468" w="645468">
                <a:moveTo>
                  <a:pt x="0" y="0"/>
                </a:moveTo>
                <a:lnTo>
                  <a:pt x="645467" y="0"/>
                </a:lnTo>
                <a:lnTo>
                  <a:pt x="645467" y="645468"/>
                </a:lnTo>
                <a:lnTo>
                  <a:pt x="0" y="645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7761685" y="7406431"/>
            <a:ext cx="3338364" cy="4320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4"/>
              </a:lnSpc>
            </a:pPr>
            <a:r>
              <a:rPr lang="en-US" sz="2499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Краща концентрація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7761685" y="8139707"/>
            <a:ext cx="4617690" cy="13251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50"/>
              </a:lnSpc>
            </a:pPr>
            <a:r>
              <a:rPr lang="en-US" sz="2000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Ви зможете зосередитися на своїх завданнях і краще концентруватися.</a:t>
            </a:r>
          </a:p>
        </p:txBody>
      </p:sp>
      <p:sp>
        <p:nvSpPr>
          <p:cNvPr name="Freeform 17" id="17" descr="preencoded.png"/>
          <p:cNvSpPr/>
          <p:nvPr/>
        </p:nvSpPr>
        <p:spPr>
          <a:xfrm flipH="false" flipV="false" rot="0">
            <a:off x="12766625" y="6531322"/>
            <a:ext cx="645467" cy="645468"/>
          </a:xfrm>
          <a:custGeom>
            <a:avLst/>
            <a:gdLst/>
            <a:ahLst/>
            <a:cxnLst/>
            <a:rect r="r" b="b" t="t" l="l"/>
            <a:pathLst>
              <a:path h="645468" w="645467">
                <a:moveTo>
                  <a:pt x="0" y="0"/>
                </a:moveTo>
                <a:lnTo>
                  <a:pt x="645467" y="0"/>
                </a:lnTo>
                <a:lnTo>
                  <a:pt x="645467" y="645468"/>
                </a:lnTo>
                <a:lnTo>
                  <a:pt x="0" y="64546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2766625" y="7406431"/>
            <a:ext cx="4409926" cy="4320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4"/>
              </a:lnSpc>
            </a:pPr>
            <a:r>
              <a:rPr lang="en-US" sz="2499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Більше часу на спілкування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2766626" y="8346281"/>
            <a:ext cx="4617690" cy="912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50"/>
              </a:lnSpc>
            </a:pPr>
            <a:r>
              <a:rPr lang="en-US" sz="2000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Ви зможете провести більше часу з рідними та друзями.</a:t>
            </a:r>
          </a:p>
        </p:txBody>
      </p:sp>
    </p:spTree>
  </p:cSld>
  <p:clrMapOvr>
    <a:masterClrMapping/>
  </p:clrMapOvr>
  <p:transition spd="fast">
    <p:wipe dir="l"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C0C0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3F3F7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0" y="0"/>
            <a:ext cx="18288000" cy="3178076"/>
          </a:xfrm>
          <a:custGeom>
            <a:avLst/>
            <a:gdLst/>
            <a:ahLst/>
            <a:cxnLst/>
            <a:rect r="r" b="b" t="t" l="l"/>
            <a:pathLst>
              <a:path h="3178076" w="18288000">
                <a:moveTo>
                  <a:pt x="0" y="0"/>
                </a:moveTo>
                <a:lnTo>
                  <a:pt x="18288000" y="0"/>
                </a:lnTo>
                <a:lnTo>
                  <a:pt x="18288000" y="3178076"/>
                </a:lnTo>
                <a:lnTo>
                  <a:pt x="0" y="317807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51" r="0" b="-51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889844" y="3492835"/>
            <a:ext cx="16334929" cy="1587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49"/>
              </a:lnSpc>
            </a:pPr>
            <a:r>
              <a:rPr lang="en-US" sz="4999">
                <a:solidFill>
                  <a:srgbClr val="101014"/>
                </a:solidFill>
                <a:latin typeface="Anime Ace v3"/>
                <a:ea typeface="Anime Ace v3"/>
                <a:cs typeface="Anime Ace v3"/>
                <a:sym typeface="Anime Ace v3"/>
              </a:rPr>
              <a:t>Як отримати задоволення без мобільного пристрою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889844" y="5719168"/>
            <a:ext cx="16508314" cy="28575"/>
            <a:chOff x="0" y="0"/>
            <a:chExt cx="22011085" cy="381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2011132" cy="38100"/>
            </a:xfrm>
            <a:custGeom>
              <a:avLst/>
              <a:gdLst/>
              <a:ahLst/>
              <a:cxnLst/>
              <a:rect r="r" b="b" t="t" l="l"/>
              <a:pathLst>
                <a:path h="38100" w="22011132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21992082" y="0"/>
                  </a:lnTo>
                  <a:cubicBezTo>
                    <a:pt x="22002623" y="0"/>
                    <a:pt x="22011132" y="8509"/>
                    <a:pt x="22011132" y="19050"/>
                  </a:cubicBezTo>
                  <a:cubicBezTo>
                    <a:pt x="22011132" y="29591"/>
                    <a:pt x="22002623" y="38100"/>
                    <a:pt x="21992082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C6C6D2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2843510" y="5719092"/>
            <a:ext cx="28575" cy="889844"/>
            <a:chOff x="0" y="0"/>
            <a:chExt cx="38100" cy="1186458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38100" cy="1186434"/>
            </a:xfrm>
            <a:custGeom>
              <a:avLst/>
              <a:gdLst/>
              <a:ahLst/>
              <a:cxnLst/>
              <a:rect r="r" b="b" t="t" l="l"/>
              <a:pathLst>
                <a:path h="1186434" w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cubicBezTo>
                    <a:pt x="29591" y="0"/>
                    <a:pt x="38100" y="8509"/>
                    <a:pt x="38100" y="19050"/>
                  </a:cubicBezTo>
                  <a:lnTo>
                    <a:pt x="38100" y="1167384"/>
                  </a:lnTo>
                  <a:cubicBezTo>
                    <a:pt x="38100" y="1177925"/>
                    <a:pt x="29591" y="1186434"/>
                    <a:pt x="19050" y="1186434"/>
                  </a:cubicBezTo>
                  <a:cubicBezTo>
                    <a:pt x="8509" y="1186434"/>
                    <a:pt x="0" y="1177925"/>
                    <a:pt x="0" y="1167384"/>
                  </a:cubicBezTo>
                  <a:close/>
                </a:path>
              </a:pathLst>
            </a:custGeom>
            <a:solidFill>
              <a:srgbClr val="C6C6D2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2571899" y="5433194"/>
            <a:ext cx="571946" cy="571946"/>
            <a:chOff x="0" y="0"/>
            <a:chExt cx="762595" cy="762595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762508" cy="762508"/>
            </a:xfrm>
            <a:custGeom>
              <a:avLst/>
              <a:gdLst/>
              <a:ahLst/>
              <a:cxnLst/>
              <a:rect r="r" b="b" t="t" l="l"/>
              <a:pathLst>
                <a:path h="762508" w="762508">
                  <a:moveTo>
                    <a:pt x="0" y="50800"/>
                  </a:moveTo>
                  <a:cubicBezTo>
                    <a:pt x="0" y="22733"/>
                    <a:pt x="22733" y="0"/>
                    <a:pt x="50800" y="0"/>
                  </a:cubicBezTo>
                  <a:lnTo>
                    <a:pt x="711708" y="0"/>
                  </a:lnTo>
                  <a:cubicBezTo>
                    <a:pt x="739775" y="0"/>
                    <a:pt x="762508" y="22733"/>
                    <a:pt x="762508" y="50800"/>
                  </a:cubicBezTo>
                  <a:lnTo>
                    <a:pt x="762508" y="711708"/>
                  </a:lnTo>
                  <a:cubicBezTo>
                    <a:pt x="762508" y="739775"/>
                    <a:pt x="739775" y="762508"/>
                    <a:pt x="711708" y="762508"/>
                  </a:cubicBezTo>
                  <a:lnTo>
                    <a:pt x="50800" y="762508"/>
                  </a:lnTo>
                  <a:cubicBezTo>
                    <a:pt x="22733" y="762508"/>
                    <a:pt x="0" y="739775"/>
                    <a:pt x="0" y="711708"/>
                  </a:cubicBezTo>
                  <a:close/>
                </a:path>
              </a:pathLst>
            </a:custGeom>
            <a:solidFill>
              <a:srgbClr val="E0E0EC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2784872" y="5566544"/>
            <a:ext cx="146000" cy="3433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3000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1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143893" y="7161386"/>
            <a:ext cx="3427959" cy="17995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65"/>
              </a:lnSpc>
            </a:pPr>
            <a:r>
              <a:rPr lang="en-US" sz="2299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Прочитайте улюблену книжку. Зануртеся в захоплюючий світ пригод та фантазій.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7034212" y="5719092"/>
            <a:ext cx="28575" cy="889844"/>
            <a:chOff x="0" y="0"/>
            <a:chExt cx="38100" cy="1186458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38100" cy="1186434"/>
            </a:xfrm>
            <a:custGeom>
              <a:avLst/>
              <a:gdLst/>
              <a:ahLst/>
              <a:cxnLst/>
              <a:rect r="r" b="b" t="t" l="l"/>
              <a:pathLst>
                <a:path h="1186434" w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cubicBezTo>
                    <a:pt x="29591" y="0"/>
                    <a:pt x="38100" y="8509"/>
                    <a:pt x="38100" y="19050"/>
                  </a:cubicBezTo>
                  <a:lnTo>
                    <a:pt x="38100" y="1167384"/>
                  </a:lnTo>
                  <a:cubicBezTo>
                    <a:pt x="38100" y="1177925"/>
                    <a:pt x="29591" y="1186434"/>
                    <a:pt x="19050" y="1186434"/>
                  </a:cubicBezTo>
                  <a:cubicBezTo>
                    <a:pt x="8509" y="1186434"/>
                    <a:pt x="0" y="1177925"/>
                    <a:pt x="0" y="1167384"/>
                  </a:cubicBezTo>
                  <a:close/>
                </a:path>
              </a:pathLst>
            </a:custGeom>
            <a:solidFill>
              <a:srgbClr val="C6C6D2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6762601" y="5433194"/>
            <a:ext cx="571946" cy="571946"/>
            <a:chOff x="0" y="0"/>
            <a:chExt cx="762595" cy="762595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762508" cy="762508"/>
            </a:xfrm>
            <a:custGeom>
              <a:avLst/>
              <a:gdLst/>
              <a:ahLst/>
              <a:cxnLst/>
              <a:rect r="r" b="b" t="t" l="l"/>
              <a:pathLst>
                <a:path h="762508" w="762508">
                  <a:moveTo>
                    <a:pt x="0" y="50800"/>
                  </a:moveTo>
                  <a:cubicBezTo>
                    <a:pt x="0" y="22733"/>
                    <a:pt x="22733" y="0"/>
                    <a:pt x="50800" y="0"/>
                  </a:cubicBezTo>
                  <a:lnTo>
                    <a:pt x="711708" y="0"/>
                  </a:lnTo>
                  <a:cubicBezTo>
                    <a:pt x="739775" y="0"/>
                    <a:pt x="762508" y="22733"/>
                    <a:pt x="762508" y="50800"/>
                  </a:cubicBezTo>
                  <a:lnTo>
                    <a:pt x="762508" y="711708"/>
                  </a:lnTo>
                  <a:cubicBezTo>
                    <a:pt x="762508" y="739775"/>
                    <a:pt x="739775" y="762508"/>
                    <a:pt x="711708" y="762508"/>
                  </a:cubicBezTo>
                  <a:lnTo>
                    <a:pt x="50800" y="762508"/>
                  </a:lnTo>
                  <a:cubicBezTo>
                    <a:pt x="22733" y="762508"/>
                    <a:pt x="0" y="739775"/>
                    <a:pt x="0" y="711708"/>
                  </a:cubicBezTo>
                  <a:close/>
                </a:path>
              </a:pathLst>
            </a:custGeom>
            <a:solidFill>
              <a:srgbClr val="E0E0EC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6948785" y="5566544"/>
            <a:ext cx="199430" cy="3433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3000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2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5334595" y="6777484"/>
            <a:ext cx="3428107" cy="17995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65"/>
              </a:lnSpc>
            </a:pPr>
            <a:r>
              <a:rPr lang="en-US" sz="2299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Намалюйте картину. Відкрийте для себе творчий потенціал та створіть шедевр.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11224766" y="5719092"/>
            <a:ext cx="28575" cy="889844"/>
            <a:chOff x="0" y="0"/>
            <a:chExt cx="38100" cy="1186458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38100" cy="1186434"/>
            </a:xfrm>
            <a:custGeom>
              <a:avLst/>
              <a:gdLst/>
              <a:ahLst/>
              <a:cxnLst/>
              <a:rect r="r" b="b" t="t" l="l"/>
              <a:pathLst>
                <a:path h="1186434" w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cubicBezTo>
                    <a:pt x="29591" y="0"/>
                    <a:pt x="38100" y="8509"/>
                    <a:pt x="38100" y="19050"/>
                  </a:cubicBezTo>
                  <a:lnTo>
                    <a:pt x="38100" y="1167384"/>
                  </a:lnTo>
                  <a:cubicBezTo>
                    <a:pt x="38100" y="1177925"/>
                    <a:pt x="29591" y="1186434"/>
                    <a:pt x="19050" y="1186434"/>
                  </a:cubicBezTo>
                  <a:cubicBezTo>
                    <a:pt x="8509" y="1186434"/>
                    <a:pt x="0" y="1177925"/>
                    <a:pt x="0" y="1167384"/>
                  </a:cubicBezTo>
                  <a:close/>
                </a:path>
              </a:pathLst>
            </a:custGeom>
            <a:solidFill>
              <a:srgbClr val="C6C6D2"/>
            </a:solidFill>
          </p:spPr>
        </p:sp>
      </p:grpSp>
      <p:grpSp>
        <p:nvGrpSpPr>
          <p:cNvPr name="Group 24" id="24"/>
          <p:cNvGrpSpPr/>
          <p:nvPr/>
        </p:nvGrpSpPr>
        <p:grpSpPr>
          <a:xfrm rot="0">
            <a:off x="10953155" y="5433194"/>
            <a:ext cx="571946" cy="571946"/>
            <a:chOff x="0" y="0"/>
            <a:chExt cx="762595" cy="762595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762508" cy="762508"/>
            </a:xfrm>
            <a:custGeom>
              <a:avLst/>
              <a:gdLst/>
              <a:ahLst/>
              <a:cxnLst/>
              <a:rect r="r" b="b" t="t" l="l"/>
              <a:pathLst>
                <a:path h="762508" w="762508">
                  <a:moveTo>
                    <a:pt x="0" y="50800"/>
                  </a:moveTo>
                  <a:cubicBezTo>
                    <a:pt x="0" y="22733"/>
                    <a:pt x="22733" y="0"/>
                    <a:pt x="50800" y="0"/>
                  </a:cubicBezTo>
                  <a:lnTo>
                    <a:pt x="711708" y="0"/>
                  </a:lnTo>
                  <a:cubicBezTo>
                    <a:pt x="739775" y="0"/>
                    <a:pt x="762508" y="22733"/>
                    <a:pt x="762508" y="50800"/>
                  </a:cubicBezTo>
                  <a:lnTo>
                    <a:pt x="762508" y="711708"/>
                  </a:lnTo>
                  <a:cubicBezTo>
                    <a:pt x="762508" y="739775"/>
                    <a:pt x="739775" y="762508"/>
                    <a:pt x="711708" y="762508"/>
                  </a:cubicBezTo>
                  <a:lnTo>
                    <a:pt x="50800" y="762508"/>
                  </a:lnTo>
                  <a:cubicBezTo>
                    <a:pt x="22733" y="762508"/>
                    <a:pt x="0" y="739775"/>
                    <a:pt x="0" y="711708"/>
                  </a:cubicBezTo>
                  <a:close/>
                </a:path>
              </a:pathLst>
            </a:custGeom>
            <a:solidFill>
              <a:srgbClr val="E0E0EC"/>
            </a:solidFill>
          </p:spPr>
        </p:sp>
      </p:grpSp>
      <p:sp>
        <p:nvSpPr>
          <p:cNvPr name="TextBox 26" id="26"/>
          <p:cNvSpPr txBox="true"/>
          <p:nvPr/>
        </p:nvSpPr>
        <p:spPr>
          <a:xfrm rot="0">
            <a:off x="11146036" y="5566544"/>
            <a:ext cx="186035" cy="3433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3000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3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9525298" y="6777484"/>
            <a:ext cx="3427959" cy="22567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65"/>
              </a:lnSpc>
            </a:pPr>
            <a:r>
              <a:rPr lang="en-US" sz="2299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Грайте в настільні ігри. Насолоджуйтеся спілкуванням та змаганням з друзями та родиною.</a:t>
            </a:r>
          </a:p>
        </p:txBody>
      </p:sp>
      <p:grpSp>
        <p:nvGrpSpPr>
          <p:cNvPr name="Group 28" id="28"/>
          <p:cNvGrpSpPr/>
          <p:nvPr/>
        </p:nvGrpSpPr>
        <p:grpSpPr>
          <a:xfrm rot="0">
            <a:off x="15415469" y="5719092"/>
            <a:ext cx="28575" cy="889844"/>
            <a:chOff x="0" y="0"/>
            <a:chExt cx="38100" cy="1186458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38100" cy="1186434"/>
            </a:xfrm>
            <a:custGeom>
              <a:avLst/>
              <a:gdLst/>
              <a:ahLst/>
              <a:cxnLst/>
              <a:rect r="r" b="b" t="t" l="l"/>
              <a:pathLst>
                <a:path h="1186434" w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cubicBezTo>
                    <a:pt x="29591" y="0"/>
                    <a:pt x="38100" y="8509"/>
                    <a:pt x="38100" y="19050"/>
                  </a:cubicBezTo>
                  <a:lnTo>
                    <a:pt x="38100" y="1167384"/>
                  </a:lnTo>
                  <a:cubicBezTo>
                    <a:pt x="38100" y="1177925"/>
                    <a:pt x="29591" y="1186434"/>
                    <a:pt x="19050" y="1186434"/>
                  </a:cubicBezTo>
                  <a:cubicBezTo>
                    <a:pt x="8509" y="1186434"/>
                    <a:pt x="0" y="1177925"/>
                    <a:pt x="0" y="1167384"/>
                  </a:cubicBezTo>
                  <a:close/>
                </a:path>
              </a:pathLst>
            </a:custGeom>
            <a:solidFill>
              <a:srgbClr val="C6C6D2"/>
            </a:solidFill>
          </p:spPr>
        </p:sp>
      </p:grpSp>
      <p:grpSp>
        <p:nvGrpSpPr>
          <p:cNvPr name="Group 30" id="30"/>
          <p:cNvGrpSpPr/>
          <p:nvPr/>
        </p:nvGrpSpPr>
        <p:grpSpPr>
          <a:xfrm rot="0">
            <a:off x="15143857" y="5433194"/>
            <a:ext cx="571946" cy="571946"/>
            <a:chOff x="0" y="0"/>
            <a:chExt cx="762595" cy="762595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762508" cy="762508"/>
            </a:xfrm>
            <a:custGeom>
              <a:avLst/>
              <a:gdLst/>
              <a:ahLst/>
              <a:cxnLst/>
              <a:rect r="r" b="b" t="t" l="l"/>
              <a:pathLst>
                <a:path h="762508" w="762508">
                  <a:moveTo>
                    <a:pt x="0" y="50800"/>
                  </a:moveTo>
                  <a:cubicBezTo>
                    <a:pt x="0" y="22733"/>
                    <a:pt x="22733" y="0"/>
                    <a:pt x="50800" y="0"/>
                  </a:cubicBezTo>
                  <a:lnTo>
                    <a:pt x="711708" y="0"/>
                  </a:lnTo>
                  <a:cubicBezTo>
                    <a:pt x="739775" y="0"/>
                    <a:pt x="762508" y="22733"/>
                    <a:pt x="762508" y="50800"/>
                  </a:cubicBezTo>
                  <a:lnTo>
                    <a:pt x="762508" y="711708"/>
                  </a:lnTo>
                  <a:cubicBezTo>
                    <a:pt x="762508" y="739775"/>
                    <a:pt x="739775" y="762508"/>
                    <a:pt x="711708" y="762508"/>
                  </a:cubicBezTo>
                  <a:lnTo>
                    <a:pt x="50800" y="762508"/>
                  </a:lnTo>
                  <a:cubicBezTo>
                    <a:pt x="22733" y="762508"/>
                    <a:pt x="0" y="739775"/>
                    <a:pt x="0" y="711708"/>
                  </a:cubicBezTo>
                  <a:close/>
                </a:path>
              </a:pathLst>
            </a:custGeom>
            <a:solidFill>
              <a:srgbClr val="E0E0EC"/>
            </a:solid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15329147" y="5566544"/>
            <a:ext cx="201365" cy="3433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3000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4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3715851" y="6777484"/>
            <a:ext cx="3428108" cy="31711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65"/>
              </a:lnSpc>
            </a:pPr>
            <a:r>
              <a:rPr lang="en-US" sz="2299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Зробіть щось для себе, що вам подобається. Займіться улюбленим хобі, пограйте на інструменті або приготуйте щось смачне.</a:t>
            </a:r>
          </a:p>
        </p:txBody>
      </p:sp>
    </p:spTree>
  </p:cSld>
  <p:clrMapOvr>
    <a:masterClrMapping/>
  </p:clrMapOvr>
  <p:transition spd="fast">
    <p:wipe dir="l"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C0C0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3F3F7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0" y="0"/>
            <a:ext cx="6858000" cy="10290870"/>
          </a:xfrm>
          <a:custGeom>
            <a:avLst/>
            <a:gdLst/>
            <a:ahLst/>
            <a:cxnLst/>
            <a:rect r="r" b="b" t="t" l="l"/>
            <a:pathLst>
              <a:path h="10290870" w="6858000">
                <a:moveTo>
                  <a:pt x="0" y="0"/>
                </a:moveTo>
                <a:lnTo>
                  <a:pt x="6858000" y="0"/>
                </a:lnTo>
                <a:lnTo>
                  <a:pt x="6858000" y="10290870"/>
                </a:lnTo>
                <a:lnTo>
                  <a:pt x="0" y="1029087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8" t="0" r="-18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653932" y="587276"/>
            <a:ext cx="9838135" cy="1417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62"/>
              </a:lnSpc>
            </a:pPr>
            <a:r>
              <a:rPr lang="en-US" sz="4437">
                <a:solidFill>
                  <a:srgbClr val="101014"/>
                </a:solidFill>
                <a:latin typeface="Anime Ace v3"/>
                <a:ea typeface="Anime Ace v3"/>
                <a:cs typeface="Anime Ace v3"/>
                <a:sym typeface="Anime Ace v3"/>
              </a:rPr>
              <a:t>Активності на Всесвітній день без мобільного телефону</a:t>
            </a:r>
          </a:p>
        </p:txBody>
      </p:sp>
      <p:sp>
        <p:nvSpPr>
          <p:cNvPr name="Freeform 8" id="8" descr="preencoded.png"/>
          <p:cNvSpPr/>
          <p:nvPr/>
        </p:nvSpPr>
        <p:spPr>
          <a:xfrm flipH="false" flipV="false" rot="0">
            <a:off x="7653932" y="2387799"/>
            <a:ext cx="1137048" cy="1819424"/>
          </a:xfrm>
          <a:custGeom>
            <a:avLst/>
            <a:gdLst/>
            <a:ahLst/>
            <a:cxnLst/>
            <a:rect r="r" b="b" t="t" l="l"/>
            <a:pathLst>
              <a:path h="1819424" w="1137048">
                <a:moveTo>
                  <a:pt x="0" y="0"/>
                </a:moveTo>
                <a:lnTo>
                  <a:pt x="1137048" y="0"/>
                </a:lnTo>
                <a:lnTo>
                  <a:pt x="1137048" y="1819423"/>
                </a:lnTo>
                <a:lnTo>
                  <a:pt x="0" y="18194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153" r="0" b="-153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9132094" y="2510433"/>
            <a:ext cx="8359974" cy="5384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80"/>
              </a:lnSpc>
            </a:pPr>
            <a:r>
              <a:rPr lang="en-US" sz="2849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Зберіть друзів на пікнік.</a:t>
            </a:r>
          </a:p>
        </p:txBody>
      </p:sp>
      <p:sp>
        <p:nvSpPr>
          <p:cNvPr name="Freeform 10" id="10" descr="preencoded.png"/>
          <p:cNvSpPr/>
          <p:nvPr/>
        </p:nvSpPr>
        <p:spPr>
          <a:xfrm flipH="false" flipV="false" rot="0">
            <a:off x="7653932" y="4207222"/>
            <a:ext cx="1137048" cy="1819424"/>
          </a:xfrm>
          <a:custGeom>
            <a:avLst/>
            <a:gdLst/>
            <a:ahLst/>
            <a:cxnLst/>
            <a:rect r="r" b="b" t="t" l="l"/>
            <a:pathLst>
              <a:path h="1819424" w="1137048">
                <a:moveTo>
                  <a:pt x="0" y="0"/>
                </a:moveTo>
                <a:lnTo>
                  <a:pt x="1137048" y="0"/>
                </a:lnTo>
                <a:lnTo>
                  <a:pt x="1137048" y="1819424"/>
                </a:lnTo>
                <a:lnTo>
                  <a:pt x="0" y="181942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53" r="0" b="-153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9132094" y="4329856"/>
            <a:ext cx="8359974" cy="5384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80"/>
              </a:lnSpc>
            </a:pPr>
            <a:r>
              <a:rPr lang="en-US" sz="2849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Грайте в активні ігри на свіжому повітрі.</a:t>
            </a:r>
          </a:p>
        </p:txBody>
      </p:sp>
      <p:sp>
        <p:nvSpPr>
          <p:cNvPr name="Freeform 12" id="12" descr="preencoded.png"/>
          <p:cNvSpPr/>
          <p:nvPr/>
        </p:nvSpPr>
        <p:spPr>
          <a:xfrm flipH="false" flipV="false" rot="0">
            <a:off x="7653932" y="6026646"/>
            <a:ext cx="1137048" cy="1819424"/>
          </a:xfrm>
          <a:custGeom>
            <a:avLst/>
            <a:gdLst/>
            <a:ahLst/>
            <a:cxnLst/>
            <a:rect r="r" b="b" t="t" l="l"/>
            <a:pathLst>
              <a:path h="1819424" w="1137048">
                <a:moveTo>
                  <a:pt x="0" y="0"/>
                </a:moveTo>
                <a:lnTo>
                  <a:pt x="1137048" y="0"/>
                </a:lnTo>
                <a:lnTo>
                  <a:pt x="1137048" y="1819424"/>
                </a:lnTo>
                <a:lnTo>
                  <a:pt x="0" y="181942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153" r="0" b="-153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9132094" y="6149280"/>
            <a:ext cx="8359974" cy="5384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80"/>
              </a:lnSpc>
            </a:pPr>
            <a:r>
              <a:rPr lang="en-US" sz="2849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Займіться спортом або фізичними вправами.</a:t>
            </a:r>
          </a:p>
        </p:txBody>
      </p:sp>
      <p:sp>
        <p:nvSpPr>
          <p:cNvPr name="Freeform 14" id="14" descr="preencoded.png"/>
          <p:cNvSpPr/>
          <p:nvPr/>
        </p:nvSpPr>
        <p:spPr>
          <a:xfrm flipH="false" flipV="false" rot="0">
            <a:off x="7653932" y="7846070"/>
            <a:ext cx="1137048" cy="1819424"/>
          </a:xfrm>
          <a:custGeom>
            <a:avLst/>
            <a:gdLst/>
            <a:ahLst/>
            <a:cxnLst/>
            <a:rect r="r" b="b" t="t" l="l"/>
            <a:pathLst>
              <a:path h="1819424" w="1137048">
                <a:moveTo>
                  <a:pt x="0" y="0"/>
                </a:moveTo>
                <a:lnTo>
                  <a:pt x="1137048" y="0"/>
                </a:lnTo>
                <a:lnTo>
                  <a:pt x="1137048" y="1819424"/>
                </a:lnTo>
                <a:lnTo>
                  <a:pt x="0" y="181942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-153" r="0" b="-153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9132094" y="7968704"/>
            <a:ext cx="8359974" cy="5384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80"/>
              </a:lnSpc>
            </a:pPr>
            <a:r>
              <a:rPr lang="en-US" sz="2849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Відвідайте музей або театр.</a:t>
            </a:r>
          </a:p>
        </p:txBody>
      </p:sp>
    </p:spTree>
  </p:cSld>
  <p:clrMapOvr>
    <a:masterClrMapping/>
  </p:clrMapOvr>
  <p:transition spd="fast">
    <p:wipe dir="l"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C0C0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3F3F7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832003" y="590439"/>
            <a:ext cx="11518850" cy="1757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101014"/>
                </a:solidFill>
                <a:latin typeface="Anime Ace v3"/>
                <a:ea typeface="Anime Ace v3"/>
                <a:cs typeface="Anime Ace v3"/>
                <a:sym typeface="Anime Ace v3"/>
              </a:rPr>
              <a:t>Цікаві ідеї для відзначення свята</a:t>
            </a:r>
          </a:p>
        </p:txBody>
      </p:sp>
      <p:sp>
        <p:nvSpPr>
          <p:cNvPr name="Freeform 7" id="7" descr="preencoded.png"/>
          <p:cNvSpPr/>
          <p:nvPr/>
        </p:nvSpPr>
        <p:spPr>
          <a:xfrm flipH="false" flipV="false" rot="0">
            <a:off x="3722935" y="3619798"/>
            <a:ext cx="2690069" cy="1452860"/>
          </a:xfrm>
          <a:custGeom>
            <a:avLst/>
            <a:gdLst/>
            <a:ahLst/>
            <a:cxnLst/>
            <a:rect r="r" b="b" t="t" l="l"/>
            <a:pathLst>
              <a:path h="1452860" w="2690069">
                <a:moveTo>
                  <a:pt x="0" y="0"/>
                </a:moveTo>
                <a:lnTo>
                  <a:pt x="2690069" y="0"/>
                </a:lnTo>
                <a:lnTo>
                  <a:pt x="2690069" y="1452860"/>
                </a:lnTo>
                <a:lnTo>
                  <a:pt x="0" y="14528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228" r="0" b="-228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5000030" y="4104680"/>
            <a:ext cx="135731" cy="7002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37"/>
              </a:lnSpc>
            </a:pPr>
            <a:r>
              <a:rPr lang="en-US" sz="2750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1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6696521" y="4086671"/>
            <a:ext cx="4566940" cy="4810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Організуйте фотоконкурс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6483846" y="5089029"/>
            <a:ext cx="10741075" cy="19050"/>
            <a:chOff x="0" y="0"/>
            <a:chExt cx="14321433" cy="254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4321410" cy="25400"/>
            </a:xfrm>
            <a:custGeom>
              <a:avLst/>
              <a:gdLst/>
              <a:ahLst/>
              <a:cxnLst/>
              <a:rect r="r" b="b" t="t" l="l"/>
              <a:pathLst>
                <a:path h="25400" w="14321410">
                  <a:moveTo>
                    <a:pt x="0" y="12700"/>
                  </a:moveTo>
                  <a:cubicBezTo>
                    <a:pt x="0" y="5715"/>
                    <a:pt x="5715" y="0"/>
                    <a:pt x="12700" y="0"/>
                  </a:cubicBezTo>
                  <a:lnTo>
                    <a:pt x="14308710" y="0"/>
                  </a:lnTo>
                  <a:cubicBezTo>
                    <a:pt x="14315695" y="0"/>
                    <a:pt x="14321410" y="5715"/>
                    <a:pt x="14321410" y="12700"/>
                  </a:cubicBezTo>
                  <a:cubicBezTo>
                    <a:pt x="14321410" y="19685"/>
                    <a:pt x="14315695" y="25400"/>
                    <a:pt x="14308710" y="25400"/>
                  </a:cubicBezTo>
                  <a:lnTo>
                    <a:pt x="12700" y="25400"/>
                  </a:lnTo>
                  <a:cubicBezTo>
                    <a:pt x="5715" y="25400"/>
                    <a:pt x="0" y="19685"/>
                    <a:pt x="0" y="12700"/>
                  </a:cubicBezTo>
                  <a:close/>
                </a:path>
              </a:pathLst>
            </a:custGeom>
            <a:solidFill>
              <a:srgbClr val="C6C6D2"/>
            </a:solidFill>
          </p:spPr>
        </p:sp>
      </p:grpSp>
      <p:sp>
        <p:nvSpPr>
          <p:cNvPr name="Freeform 12" id="12" descr="preencoded.png"/>
          <p:cNvSpPr/>
          <p:nvPr/>
        </p:nvSpPr>
        <p:spPr>
          <a:xfrm flipH="false" flipV="false" rot="0">
            <a:off x="2377976" y="5143500"/>
            <a:ext cx="5380136" cy="1452860"/>
          </a:xfrm>
          <a:custGeom>
            <a:avLst/>
            <a:gdLst/>
            <a:ahLst/>
            <a:cxnLst/>
            <a:rect r="r" b="b" t="t" l="l"/>
            <a:pathLst>
              <a:path h="1452860" w="5380136">
                <a:moveTo>
                  <a:pt x="0" y="0"/>
                </a:moveTo>
                <a:lnTo>
                  <a:pt x="5380136" y="0"/>
                </a:lnTo>
                <a:lnTo>
                  <a:pt x="5380136" y="1452860"/>
                </a:lnTo>
                <a:lnTo>
                  <a:pt x="0" y="14528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139" r="0" b="-139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4975324" y="5453062"/>
            <a:ext cx="185291" cy="7002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37"/>
              </a:lnSpc>
            </a:pPr>
            <a:r>
              <a:rPr lang="en-US" sz="2750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2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041630" y="5388917"/>
            <a:ext cx="8970615" cy="923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Створіть список "10 речей, які я люблю робити без телефону"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7828955" y="6612731"/>
            <a:ext cx="9395966" cy="19050"/>
            <a:chOff x="0" y="0"/>
            <a:chExt cx="12527955" cy="254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2527915" cy="25400"/>
            </a:xfrm>
            <a:custGeom>
              <a:avLst/>
              <a:gdLst/>
              <a:ahLst/>
              <a:cxnLst/>
              <a:rect r="r" b="b" t="t" l="l"/>
              <a:pathLst>
                <a:path h="25400" w="12527915">
                  <a:moveTo>
                    <a:pt x="0" y="12700"/>
                  </a:moveTo>
                  <a:cubicBezTo>
                    <a:pt x="0" y="5715"/>
                    <a:pt x="5715" y="0"/>
                    <a:pt x="12700" y="0"/>
                  </a:cubicBezTo>
                  <a:lnTo>
                    <a:pt x="12515215" y="0"/>
                  </a:lnTo>
                  <a:cubicBezTo>
                    <a:pt x="12522200" y="0"/>
                    <a:pt x="12527915" y="5715"/>
                    <a:pt x="12527915" y="12700"/>
                  </a:cubicBezTo>
                  <a:cubicBezTo>
                    <a:pt x="12527915" y="19685"/>
                    <a:pt x="12522200" y="25400"/>
                    <a:pt x="12515215" y="25400"/>
                  </a:cubicBezTo>
                  <a:lnTo>
                    <a:pt x="12700" y="25400"/>
                  </a:lnTo>
                  <a:cubicBezTo>
                    <a:pt x="5715" y="25400"/>
                    <a:pt x="0" y="19685"/>
                    <a:pt x="0" y="12700"/>
                  </a:cubicBezTo>
                  <a:close/>
                </a:path>
              </a:pathLst>
            </a:custGeom>
            <a:solidFill>
              <a:srgbClr val="C6C6D2"/>
            </a:solidFill>
          </p:spPr>
        </p:sp>
      </p:grpSp>
      <p:sp>
        <p:nvSpPr>
          <p:cNvPr name="Freeform 17" id="17" descr="preencoded.png"/>
          <p:cNvSpPr/>
          <p:nvPr/>
        </p:nvSpPr>
        <p:spPr>
          <a:xfrm flipH="false" flipV="false" rot="0">
            <a:off x="1032868" y="6667202"/>
            <a:ext cx="8070205" cy="1452860"/>
          </a:xfrm>
          <a:custGeom>
            <a:avLst/>
            <a:gdLst/>
            <a:ahLst/>
            <a:cxnLst/>
            <a:rect r="r" b="b" t="t" l="l"/>
            <a:pathLst>
              <a:path h="1452860" w="8070205">
                <a:moveTo>
                  <a:pt x="0" y="0"/>
                </a:moveTo>
                <a:lnTo>
                  <a:pt x="8070204" y="0"/>
                </a:lnTo>
                <a:lnTo>
                  <a:pt x="8070204" y="1452860"/>
                </a:lnTo>
                <a:lnTo>
                  <a:pt x="0" y="145286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69" r="0" b="-169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4981426" y="6976765"/>
            <a:ext cx="172939" cy="7002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37"/>
              </a:lnSpc>
            </a:pPr>
            <a:r>
              <a:rPr lang="en-US" sz="2750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3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386590" y="6912620"/>
            <a:ext cx="7625655" cy="923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Проведіть день без мобільного телефону в школі</a:t>
            </a:r>
          </a:p>
        </p:txBody>
      </p:sp>
    </p:spTree>
  </p:cSld>
  <p:clrMapOvr>
    <a:masterClrMapping/>
  </p:clrMapOvr>
  <p:transition spd="fast">
    <p:wipe dir="l"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C0C0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3F3F7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754094" y="868412"/>
            <a:ext cx="9637811" cy="2378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49"/>
              </a:lnSpc>
            </a:pPr>
            <a:r>
              <a:rPr lang="en-US" sz="4999">
                <a:solidFill>
                  <a:srgbClr val="101014"/>
                </a:solidFill>
                <a:latin typeface="Anime Ace v3"/>
                <a:ea typeface="Anime Ace v3"/>
                <a:cs typeface="Anime Ace v3"/>
                <a:sym typeface="Anime Ace v3"/>
              </a:rPr>
              <a:t>Переваги участі у Всесвітньому дні без мобільного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754094" y="3914031"/>
            <a:ext cx="4626918" cy="7496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25"/>
              </a:lnSpc>
            </a:pPr>
            <a:r>
              <a:rPr lang="en-US" sz="6625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1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8467279" y="4936034"/>
            <a:ext cx="3200400" cy="541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24"/>
              </a:lnSpc>
            </a:pPr>
            <a:r>
              <a:rPr lang="en-US" sz="3299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Здоров'я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754094" y="5432375"/>
            <a:ext cx="4626918" cy="10887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62"/>
              </a:lnSpc>
            </a:pPr>
            <a:r>
              <a:rPr lang="en-US" sz="2799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Знижує стрес та втому очей.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2764989" y="3914031"/>
            <a:ext cx="4626918" cy="7496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25"/>
              </a:lnSpc>
            </a:pPr>
            <a:r>
              <a:rPr lang="en-US" sz="6625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2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3478172" y="4936034"/>
            <a:ext cx="3200400" cy="541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24"/>
              </a:lnSpc>
            </a:pPr>
            <a:r>
              <a:rPr lang="en-US" sz="3299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Творчість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2764989" y="5432375"/>
            <a:ext cx="4626918" cy="10887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62"/>
              </a:lnSpc>
            </a:pPr>
            <a:r>
              <a:rPr lang="en-US" sz="2799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Звільняє час для творчих занять.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7754094" y="6938070"/>
            <a:ext cx="4626918" cy="7496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25"/>
              </a:lnSpc>
            </a:pPr>
            <a:r>
              <a:rPr lang="en-US" sz="6625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3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467279" y="7960072"/>
            <a:ext cx="3200400" cy="541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24"/>
              </a:lnSpc>
            </a:pPr>
            <a:r>
              <a:rPr lang="en-US" sz="3299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Спілкування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7754094" y="8456414"/>
            <a:ext cx="4626918" cy="10887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62"/>
              </a:lnSpc>
            </a:pPr>
            <a:r>
              <a:rPr lang="en-US" sz="2799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Заохочує реальне спілкування з людьми.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764989" y="6938070"/>
            <a:ext cx="4626918" cy="7496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25"/>
              </a:lnSpc>
            </a:pPr>
            <a:r>
              <a:rPr lang="en-US" sz="6625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4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3478172" y="7960072"/>
            <a:ext cx="3200400" cy="541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24"/>
              </a:lnSpc>
            </a:pPr>
            <a:r>
              <a:rPr lang="en-US" sz="3299" b="true">
                <a:solidFill>
                  <a:srgbClr val="39393C"/>
                </a:solidFill>
                <a:latin typeface="Arimo Bold"/>
                <a:ea typeface="Arimo Bold"/>
                <a:cs typeface="Arimo Bold"/>
                <a:sym typeface="Arimo Bold"/>
              </a:rPr>
              <a:t>Відпочинок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2764989" y="8456414"/>
            <a:ext cx="4626918" cy="10887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62"/>
              </a:lnSpc>
            </a:pPr>
            <a:r>
              <a:rPr lang="en-US" sz="2799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Допомагає відпочити від цифрового світу.</a:t>
            </a:r>
          </a:p>
        </p:txBody>
      </p:sp>
    </p:spTree>
  </p:cSld>
  <p:clrMapOvr>
    <a:masterClrMapping/>
  </p:clrMapOvr>
  <p:transition spd="fast">
    <p:wipe dir="l"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C0C0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3F3F7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992238" y="1323379"/>
            <a:ext cx="9445526" cy="1757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101014"/>
                </a:solidFill>
                <a:latin typeface="Anime Ace v3"/>
                <a:ea typeface="Anime Ace v3"/>
                <a:cs typeface="Anime Ace v3"/>
                <a:sym typeface="Anime Ace v3"/>
              </a:rPr>
              <a:t>Підсумки та ключові висновки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92238" y="3791970"/>
            <a:ext cx="9445526" cy="2579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91"/>
              </a:lnSpc>
            </a:pPr>
            <a:r>
              <a:rPr lang="en-US" sz="3187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Всесвітній день без мобільного телефону - це чудовий спосіб навчитися цінувати справжні речі в житті, покращити своє здоров'я та збільшити свою продуктивність.</a:t>
            </a:r>
          </a:p>
        </p:txBody>
      </p:sp>
    </p:spTree>
  </p:cSld>
  <p:clrMapOvr>
    <a:masterClrMapping/>
  </p:clrMapOvr>
  <p:transition spd="fast">
    <p:wipe dir="l"/>
  </p:transition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C0C0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3F3F7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992238" y="2348879"/>
            <a:ext cx="9445526" cy="1757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101014"/>
                </a:solidFill>
                <a:latin typeface="Anime Ace v3"/>
                <a:ea typeface="Anime Ace v3"/>
                <a:cs typeface="Anime Ace v3"/>
                <a:sym typeface="Anime Ace v3"/>
              </a:rPr>
              <a:t>Заклик до дії: план на наступний рік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4796796"/>
            <a:ext cx="9445526" cy="32364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91"/>
              </a:lnSpc>
            </a:pPr>
            <a:r>
              <a:rPr lang="en-US" sz="3187">
                <a:solidFill>
                  <a:srgbClr val="39393C"/>
                </a:solidFill>
                <a:latin typeface="Open Sans"/>
                <a:ea typeface="Open Sans"/>
                <a:cs typeface="Open Sans"/>
                <a:sym typeface="Open Sans"/>
              </a:rPr>
              <a:t>Наступного року 6 лютого приєднайтеся до Всесвітнього дня без мобільного телефону! Поділіться своїм досвідом з друзями та родиною, а також заохочуйте їх приєднатися до цього свята!</a:t>
            </a:r>
          </a:p>
        </p:txBody>
      </p:sp>
    </p:spTree>
  </p:cSld>
  <p:clrMapOvr>
    <a:masterClrMapping/>
  </p:clrMapOvr>
  <p:transition spd="fast">
    <p:wipe dir="l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DAGdycfDfgQ</dc:identifier>
  <dcterms:modified xsi:type="dcterms:W3CDTF">2011-08-01T06:04:30Z</dcterms:modified>
  <cp:revision>1</cp:revision>
  <dc:title>Всесвітній день без мобільного телефону</dc:title>
</cp:coreProperties>
</file>