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notesMaster+xml" PartName="/ppt/notesMasters/notesMaster1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0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6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notesMasterIdLst>
    <p:notesMasterId r:id="rId22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</p:sldIdLst>
  <p:sldSz cx="9753600" cy="7315200"/>
  <p:notesSz cx="6858000" cy="9144000"/>
  <p:embeddedFontLst>
    <p:embeddedFont>
      <p:font typeface="Adlery Pro" charset="1" panose="00000000000000000000"/>
      <p:regular r:id="rId25"/>
    </p:embeddedFont>
    <p:embeddedFont>
      <p:font typeface="Azbuka03_D" charset="1" panose="02000605000000020002"/>
      <p:regular r:id="rId26"/>
    </p:embeddedFont>
    <p:embeddedFont>
      <p:font typeface="Jacqueline" charset="1" panose="00000500000000000000"/>
      <p:regular r:id="rId28"/>
    </p:embeddedFont>
    <p:embeddedFont>
      <p:font typeface="Roboto Mono Medium" charset="1" panose="00000000000000000000"/>
      <p:regular r:id="rId29"/>
    </p:embeddedFont>
    <p:embeddedFont>
      <p:font typeface="Roboto" charset="1" panose="02000000000000000000"/>
      <p:regular r:id="rId30"/>
    </p:embeddedFont>
    <p:embeddedFont>
      <p:font typeface="Arimo" charset="1" panose="020B0604020202020204"/>
      <p:regular r:id="rId34"/>
    </p:embeddedFont>
    <p:embeddedFont>
      <p:font typeface="Cabin" charset="1" panose="00000500000000000000"/>
      <p:regular r:id="rId35"/>
    </p:embeddedFont>
    <p:embeddedFont>
      <p:font typeface="Merriweather" charset="1" panose="00000500000000000000"/>
      <p:regular r:id="rId4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notesMasters/notesMaster1.xml" Type="http://schemas.openxmlformats.org/officeDocument/2006/relationships/notesMaster"/><Relationship Id="rId23" Target="theme/theme2.xml" Type="http://schemas.openxmlformats.org/officeDocument/2006/relationships/theme"/><Relationship Id="rId24" Target="notesSlides/notesSlide1.xml" Type="http://schemas.openxmlformats.org/officeDocument/2006/relationships/notesSlide"/><Relationship Id="rId25" Target="fonts/font25.fntdata" Type="http://schemas.openxmlformats.org/officeDocument/2006/relationships/font"/><Relationship Id="rId26" Target="fonts/font26.fntdata" Type="http://schemas.openxmlformats.org/officeDocument/2006/relationships/font"/><Relationship Id="rId27" Target="notesSlides/notesSlide2.xml" Type="http://schemas.openxmlformats.org/officeDocument/2006/relationships/notesSlide"/><Relationship Id="rId28" Target="fonts/font28.fntdata" Type="http://schemas.openxmlformats.org/officeDocument/2006/relationships/font"/><Relationship Id="rId29" Target="fonts/font29.fntdata" Type="http://schemas.openxmlformats.org/officeDocument/2006/relationships/font"/><Relationship Id="rId3" Target="viewProps.xml" Type="http://schemas.openxmlformats.org/officeDocument/2006/relationships/viewProps"/><Relationship Id="rId30" Target="fonts/font30.fntdata" Type="http://schemas.openxmlformats.org/officeDocument/2006/relationships/font"/><Relationship Id="rId31" Target="notesSlides/notesSlide3.xml" Type="http://schemas.openxmlformats.org/officeDocument/2006/relationships/notesSlide"/><Relationship Id="rId32" Target="notesSlides/notesSlide4.xml" Type="http://schemas.openxmlformats.org/officeDocument/2006/relationships/notesSlide"/><Relationship Id="rId33" Target="notesSlides/notesSlide5.xml" Type="http://schemas.openxmlformats.org/officeDocument/2006/relationships/notesSlide"/><Relationship Id="rId34" Target="fonts/font34.fntdata" Type="http://schemas.openxmlformats.org/officeDocument/2006/relationships/font"/><Relationship Id="rId35" Target="fonts/font35.fntdata" Type="http://schemas.openxmlformats.org/officeDocument/2006/relationships/font"/><Relationship Id="rId36" Target="notesSlides/notesSlide6.xml" Type="http://schemas.openxmlformats.org/officeDocument/2006/relationships/notesSlide"/><Relationship Id="rId37" Target="notesSlides/notesSlide7.xml" Type="http://schemas.openxmlformats.org/officeDocument/2006/relationships/notesSlide"/><Relationship Id="rId38" Target="notesSlides/notesSlide8.xml" Type="http://schemas.openxmlformats.org/officeDocument/2006/relationships/notesSlide"/><Relationship Id="rId39" Target="notesSlides/notesSlide9.xml" Type="http://schemas.openxmlformats.org/officeDocument/2006/relationships/notesSlide"/><Relationship Id="rId4" Target="theme/theme1.xml" Type="http://schemas.openxmlformats.org/officeDocument/2006/relationships/theme"/><Relationship Id="rId40" Target="notesSlides/notesSlide10.xml" Type="http://schemas.openxmlformats.org/officeDocument/2006/relationships/notesSlide"/><Relationship Id="rId41" Target="notesSlides/notesSlide11.xml" Type="http://schemas.openxmlformats.org/officeDocument/2006/relationships/notesSlide"/><Relationship Id="rId42" Target="notesSlides/notesSlide12.xml" Type="http://schemas.openxmlformats.org/officeDocument/2006/relationships/notesSlide"/><Relationship Id="rId43" Target="notesSlides/notesSlide13.xml" Type="http://schemas.openxmlformats.org/officeDocument/2006/relationships/notesSlide"/><Relationship Id="rId44" Target="notesSlides/notesSlide14.xml" Type="http://schemas.openxmlformats.org/officeDocument/2006/relationships/notesSlide"/><Relationship Id="rId45" Target="fonts/font45.fntdata" Type="http://schemas.openxmlformats.org/officeDocument/2006/relationships/font"/><Relationship Id="rId46" Target="notesSlides/notesSlide15.xml" Type="http://schemas.openxmlformats.org/officeDocument/2006/relationships/notesSlide"/><Relationship Id="rId47" Target="notesSlides/notesSlide16.xml" Type="http://schemas.openxmlformats.org/officeDocument/2006/relationships/notesSlid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notesMasters/_rels/notesMaster1.xml.rels><?xml version="1.0" encoding="UTF-8" standalone="yes"?><Relationships xmlns="http://schemas.openxmlformats.org/package/2006/relationships"><Relationship Id="rId1" Target="../theme/theme2.xml" Type="http://schemas.openxmlformats.org/officeDocument/2006/relationships/theme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.xml" Type="http://schemas.openxmlformats.org/officeDocument/2006/relationships/slide"/></Relationships>
</file>

<file path=ppt/notesSlides/_rels/notesSlide2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2.xml" Type="http://schemas.openxmlformats.org/officeDocument/2006/relationships/slide"/></Relationships>
</file>

<file path=ppt/notesSlides/_rels/notesSlide3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3.xml" Type="http://schemas.openxmlformats.org/officeDocument/2006/relationships/slide"/></Relationships>
</file>

<file path=ppt/notesSlides/_rels/notesSlide4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4.xml" Type="http://schemas.openxmlformats.org/officeDocument/2006/relationships/slide"/></Relationships>
</file>

<file path=ppt/notesSlides/_rels/notesSlide5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5.xml" Type="http://schemas.openxmlformats.org/officeDocument/2006/relationships/slide"/></Relationships>
</file>

<file path=ppt/notesSlides/_rels/notesSlide6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6.xml" Type="http://schemas.openxmlformats.org/officeDocument/2006/relationships/slide"/></Relationships>
</file>

<file path=ppt/notesSlides/_rels/notesSlide7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7.xml" Type="http://schemas.openxmlformats.org/officeDocument/2006/relationships/slide"/></Relationships>
</file>

<file path=ppt/notesSlides/_rels/notesSlide8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8.xml" Type="http://schemas.openxmlformats.org/officeDocument/2006/relationships/slide"/></Relationships>
</file>

<file path=ppt/notesSlides/_rels/notesSlide9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9.xml" Type="http://schemas.openxmlformats.org/officeDocument/2006/relationships/slide"/></Relationships>
</file>

<file path=ppt/notesSlides/_rels/notesSlide10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0.xml" Type="http://schemas.openxmlformats.org/officeDocument/2006/relationships/slide"/></Relationships>
</file>

<file path=ppt/notesSlides/_rels/notesSlide11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1.xml" Type="http://schemas.openxmlformats.org/officeDocument/2006/relationships/slide"/></Relationships>
</file>

<file path=ppt/notesSlides/_rels/notesSlide12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2.xml" Type="http://schemas.openxmlformats.org/officeDocument/2006/relationships/slide"/></Relationships>
</file>

<file path=ppt/notesSlides/_rels/notesSlide13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3.xml" Type="http://schemas.openxmlformats.org/officeDocument/2006/relationships/slide"/></Relationships>
</file>

<file path=ppt/notesSlides/_rels/notesSlide14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4.xml" Type="http://schemas.openxmlformats.org/officeDocument/2006/relationships/slide"/></Relationships>
</file>

<file path=ppt/notesSlides/_rels/notesSlide15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5.xml" Type="http://schemas.openxmlformats.org/officeDocument/2006/relationships/slide"/></Relationships>
</file>

<file path=ppt/notesSlides/_rels/notesSlide16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6.xml" Type="http://schemas.openxmlformats.org/officeDocument/2006/relationships/slide"/></Relationships>
</file>

<file path=ppt/notesSlides/notesSlide1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2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3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4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3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4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5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6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7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8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9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12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5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13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6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14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5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15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10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notesSlides/notesSlide16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6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1.xml" Type="http://schemas.openxmlformats.org/officeDocument/2006/relationships/notesSlide"/><Relationship Id="rId3" Target="../media/image1.png" Type="http://schemas.openxmlformats.org/officeDocument/2006/relationships/image"/><Relationship Id="rId4" Target="../media/image2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2.xml" Type="http://schemas.openxmlformats.org/officeDocument/2006/relationships/notesSlid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3.xml" Type="http://schemas.openxmlformats.org/officeDocument/2006/relationships/notesSlide"/><Relationship Id="rId3" Target="../media/image3.png" Type="http://schemas.openxmlformats.org/officeDocument/2006/relationships/image"/><Relationship Id="rId4" Target="../media/image4.png" Type="http://schemas.openxmlformats.org/officeDocument/2006/relationships/image"/><Relationship Id="rId5" Target="../media/image5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4.xml" Type="http://schemas.openxmlformats.org/officeDocument/2006/relationships/notesSlide"/><Relationship Id="rId3" Target="../media/image6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5.xml" Type="http://schemas.openxmlformats.org/officeDocument/2006/relationships/notesSlide"/><Relationship Id="rId3" Target="../media/image7.png" Type="http://schemas.openxmlformats.org/officeDocument/2006/relationships/image"/><Relationship Id="rId4" Target="../media/image8.png" Type="http://schemas.openxmlformats.org/officeDocument/2006/relationships/image"/><Relationship Id="rId5" Target="../media/image9.png" Type="http://schemas.openxmlformats.org/officeDocument/2006/relationships/image"/><Relationship Id="rId6" Target="../media/image10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6.xml" Type="http://schemas.openxmlformats.org/officeDocument/2006/relationships/notesSlide"/><Relationship Id="rId3" Target="../media/image7.png" Type="http://schemas.openxmlformats.org/officeDocument/2006/relationships/image"/><Relationship Id="rId4" Target="../media/image11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7.xml" Type="http://schemas.openxmlformats.org/officeDocument/2006/relationships/notesSlide"/><Relationship Id="rId3" Target="../media/image12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8.xml" Type="http://schemas.openxmlformats.org/officeDocument/2006/relationships/notesSlide"/><Relationship Id="rId3" Target="../media/image13.png" Type="http://schemas.openxmlformats.org/officeDocument/2006/relationships/image"/><Relationship Id="rId4" Target="../media/image14.png" Type="http://schemas.openxmlformats.org/officeDocument/2006/relationships/image"/><Relationship Id="rId5" Target="../media/image15.png" Type="http://schemas.openxmlformats.org/officeDocument/2006/relationships/image"/><Relationship Id="rId6" Target="../media/image16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9.xml" Type="http://schemas.openxmlformats.org/officeDocument/2006/relationships/notesSlide"/><Relationship Id="rId3" Target="../media/image17.png" Type="http://schemas.openxmlformats.org/officeDocument/2006/relationships/image"/><Relationship Id="rId4" Target="../media/image18.png" Type="http://schemas.openxmlformats.org/officeDocument/2006/relationships/image"/><Relationship Id="rId5" Target="../media/image19.png" Type="http://schemas.openxmlformats.org/officeDocument/2006/relationships/image"/><Relationship Id="rId6" Target="../media/image20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10.xml" Type="http://schemas.openxmlformats.org/officeDocument/2006/relationships/notesSlide"/><Relationship Id="rId3" Target="../media/image21.png" Type="http://schemas.openxmlformats.org/officeDocument/2006/relationships/image"/><Relationship Id="rId4" Target="../media/image22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11.xml" Type="http://schemas.openxmlformats.org/officeDocument/2006/relationships/notesSlide"/><Relationship Id="rId3" Target="../media/image23.png" Type="http://schemas.openxmlformats.org/officeDocument/2006/relationships/image"/><Relationship Id="rId4" Target="../media/image24.png" Type="http://schemas.openxmlformats.org/officeDocument/2006/relationships/image"/><Relationship Id="rId5" Target="../media/image25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12.xml" Type="http://schemas.openxmlformats.org/officeDocument/2006/relationships/notesSlide"/><Relationship Id="rId3" Target="../media/image7.png" Type="http://schemas.openxmlformats.org/officeDocument/2006/relationships/image"/><Relationship Id="rId4" Target="../media/image26.pn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13.xml" Type="http://schemas.openxmlformats.org/officeDocument/2006/relationships/notesSlide"/><Relationship Id="rId3" Target="../media/image7.png" Type="http://schemas.openxmlformats.org/officeDocument/2006/relationships/image"/><Relationship Id="rId4" Target="../media/image27.png" Type="http://schemas.openxmlformats.org/officeDocument/2006/relationships/image"/><Relationship Id="rId5" Target="../media/image28.png" Type="http://schemas.openxmlformats.org/officeDocument/2006/relationships/image"/><Relationship Id="rId6" Target="../media/image29.png" Type="http://schemas.openxmlformats.org/officeDocument/2006/relationships/image"/><Relationship Id="rId7" Target="../media/image30.pn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14.xml" Type="http://schemas.openxmlformats.org/officeDocument/2006/relationships/notesSlide"/><Relationship Id="rId3" Target="../media/image31.png" Type="http://schemas.openxmlformats.org/officeDocument/2006/relationships/image"/><Relationship Id="rId4" Target="../media/image32.pn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15.xml" Type="http://schemas.openxmlformats.org/officeDocument/2006/relationships/notesSlide"/><Relationship Id="rId3" Target="../media/image33.png" Type="http://schemas.openxmlformats.org/officeDocument/2006/relationships/image"/><Relationship Id="rId4" Target="../media/image34.png" Type="http://schemas.openxmlformats.org/officeDocument/2006/relationships/image"/><Relationship Id="rId5" Target="../media/image35.pn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16.xml" Type="http://schemas.openxmlformats.org/officeDocument/2006/relationships/notesSlide"/><Relationship Id="rId3" Target="../media/image31.png" Type="http://schemas.openxmlformats.org/officeDocument/2006/relationships/image"/><Relationship Id="rId4" Target="../media/image36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9753600" cy="7315200"/>
            <a:chOff x="0" y="0"/>
            <a:chExt cx="13004800" cy="97536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3004800" cy="9753600"/>
            </a:xfrm>
            <a:custGeom>
              <a:avLst/>
              <a:gdLst/>
              <a:ahLst/>
              <a:cxnLst/>
              <a:rect r="r" b="b" t="t" l="l"/>
              <a:pathLst>
                <a:path h="9753600" w="13004800">
                  <a:moveTo>
                    <a:pt x="0" y="0"/>
                  </a:moveTo>
                  <a:lnTo>
                    <a:pt x="13004800" y="0"/>
                  </a:lnTo>
                  <a:lnTo>
                    <a:pt x="13004800" y="9753600"/>
                  </a:lnTo>
                  <a:lnTo>
                    <a:pt x="0" y="9753600"/>
                  </a:lnTo>
                  <a:close/>
                </a:path>
              </a:pathLst>
            </a:custGeom>
            <a:solidFill>
              <a:srgbClr val="010303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9753600" cy="7315200"/>
            <a:chOff x="0" y="0"/>
            <a:chExt cx="13004800" cy="97536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3004800" cy="9753600"/>
            </a:xfrm>
            <a:custGeom>
              <a:avLst/>
              <a:gdLst/>
              <a:ahLst/>
              <a:cxnLst/>
              <a:rect r="r" b="b" t="t" l="l"/>
              <a:pathLst>
                <a:path h="9753600" w="13004800">
                  <a:moveTo>
                    <a:pt x="0" y="0"/>
                  </a:moveTo>
                  <a:lnTo>
                    <a:pt x="13004800" y="0"/>
                  </a:lnTo>
                  <a:lnTo>
                    <a:pt x="13004800" y="9753600"/>
                  </a:lnTo>
                  <a:lnTo>
                    <a:pt x="0" y="9753600"/>
                  </a:lnTo>
                  <a:close/>
                </a:path>
              </a:pathLst>
            </a:custGeom>
            <a:solidFill>
              <a:srgbClr val="112836"/>
            </a:solidFill>
          </p:spPr>
        </p:sp>
      </p:grpSp>
      <p:sp>
        <p:nvSpPr>
          <p:cNvPr name="Freeform 6" id="6" descr="preencoded.png"/>
          <p:cNvSpPr/>
          <p:nvPr/>
        </p:nvSpPr>
        <p:spPr>
          <a:xfrm flipH="false" flipV="false" rot="0">
            <a:off x="6096000" y="0"/>
            <a:ext cx="3657600" cy="7315200"/>
          </a:xfrm>
          <a:custGeom>
            <a:avLst/>
            <a:gdLst/>
            <a:ahLst/>
            <a:cxnLst/>
            <a:rect r="r" b="b" t="t" l="l"/>
            <a:pathLst>
              <a:path h="7315200" w="3657600">
                <a:moveTo>
                  <a:pt x="0" y="0"/>
                </a:moveTo>
                <a:lnTo>
                  <a:pt x="3657600" y="0"/>
                </a:lnTo>
                <a:lnTo>
                  <a:pt x="3657600" y="7315200"/>
                </a:lnTo>
                <a:lnTo>
                  <a:pt x="0" y="73152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302611" y="971168"/>
            <a:ext cx="5276896" cy="3907735"/>
            <a:chOff x="0" y="0"/>
            <a:chExt cx="7035862" cy="5210313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7035862" cy="5210313"/>
            </a:xfrm>
            <a:custGeom>
              <a:avLst/>
              <a:gdLst/>
              <a:ahLst/>
              <a:cxnLst/>
              <a:rect r="r" b="b" t="t" l="l"/>
              <a:pathLst>
                <a:path h="5210313" w="7035862">
                  <a:moveTo>
                    <a:pt x="0" y="0"/>
                  </a:moveTo>
                  <a:lnTo>
                    <a:pt x="7035862" y="0"/>
                  </a:lnTo>
                  <a:lnTo>
                    <a:pt x="7035862" y="5210313"/>
                  </a:lnTo>
                  <a:lnTo>
                    <a:pt x="0" y="521031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76200"/>
              <a:ext cx="7035862" cy="5286513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ctr">
                <a:lnSpc>
                  <a:spcPts val="6443"/>
                </a:lnSpc>
              </a:pPr>
              <a:r>
                <a:rPr lang="en-US" sz="5166" spc="-155">
                  <a:solidFill>
                    <a:srgbClr val="FFFFFF"/>
                  </a:solidFill>
                  <a:latin typeface="Adlery Pro"/>
                  <a:ea typeface="Adlery Pro"/>
                  <a:cs typeface="Adlery Pro"/>
                  <a:sym typeface="Adlery Pro"/>
                </a:rPr>
                <a:t>Всесвітній день кіно: подорож у світ чарівного мистецтва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418386" y="6870566"/>
            <a:ext cx="247015" cy="247015"/>
            <a:chOff x="0" y="0"/>
            <a:chExt cx="329354" cy="329354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329438" cy="329438"/>
            </a:xfrm>
            <a:custGeom>
              <a:avLst/>
              <a:gdLst/>
              <a:ahLst/>
              <a:cxnLst/>
              <a:rect r="r" b="b" t="t" l="l"/>
              <a:pathLst>
                <a:path h="329438" w="329438">
                  <a:moveTo>
                    <a:pt x="0" y="164719"/>
                  </a:moveTo>
                  <a:cubicBezTo>
                    <a:pt x="0" y="73787"/>
                    <a:pt x="73787" y="0"/>
                    <a:pt x="164719" y="0"/>
                  </a:cubicBezTo>
                  <a:cubicBezTo>
                    <a:pt x="165354" y="0"/>
                    <a:pt x="165989" y="127"/>
                    <a:pt x="166497" y="508"/>
                  </a:cubicBezTo>
                  <a:lnTo>
                    <a:pt x="164719" y="3429"/>
                  </a:lnTo>
                  <a:lnTo>
                    <a:pt x="164719" y="0"/>
                  </a:lnTo>
                  <a:lnTo>
                    <a:pt x="164719" y="3429"/>
                  </a:lnTo>
                  <a:lnTo>
                    <a:pt x="164719" y="0"/>
                  </a:lnTo>
                  <a:cubicBezTo>
                    <a:pt x="255651" y="0"/>
                    <a:pt x="329438" y="73787"/>
                    <a:pt x="329438" y="164719"/>
                  </a:cubicBezTo>
                  <a:cubicBezTo>
                    <a:pt x="329438" y="165608"/>
                    <a:pt x="329057" y="166497"/>
                    <a:pt x="328422" y="167132"/>
                  </a:cubicBezTo>
                  <a:lnTo>
                    <a:pt x="326009" y="164719"/>
                  </a:lnTo>
                  <a:lnTo>
                    <a:pt x="329438" y="164719"/>
                  </a:lnTo>
                  <a:cubicBezTo>
                    <a:pt x="329438" y="255651"/>
                    <a:pt x="255651" y="329438"/>
                    <a:pt x="164719" y="329438"/>
                  </a:cubicBezTo>
                  <a:lnTo>
                    <a:pt x="164719" y="326009"/>
                  </a:lnTo>
                  <a:lnTo>
                    <a:pt x="164719" y="322580"/>
                  </a:lnTo>
                  <a:lnTo>
                    <a:pt x="164719" y="326009"/>
                  </a:lnTo>
                  <a:lnTo>
                    <a:pt x="164719" y="329438"/>
                  </a:lnTo>
                  <a:cubicBezTo>
                    <a:pt x="73787" y="329311"/>
                    <a:pt x="0" y="255651"/>
                    <a:pt x="0" y="164719"/>
                  </a:cubicBezTo>
                  <a:lnTo>
                    <a:pt x="3429" y="164719"/>
                  </a:lnTo>
                  <a:lnTo>
                    <a:pt x="0" y="164719"/>
                  </a:lnTo>
                  <a:moveTo>
                    <a:pt x="6731" y="164719"/>
                  </a:moveTo>
                  <a:lnTo>
                    <a:pt x="3429" y="164719"/>
                  </a:lnTo>
                  <a:lnTo>
                    <a:pt x="6731" y="164719"/>
                  </a:lnTo>
                  <a:cubicBezTo>
                    <a:pt x="6731" y="251841"/>
                    <a:pt x="77470" y="322580"/>
                    <a:pt x="164719" y="322580"/>
                  </a:cubicBezTo>
                  <a:cubicBezTo>
                    <a:pt x="166624" y="322580"/>
                    <a:pt x="168148" y="324104"/>
                    <a:pt x="168148" y="326009"/>
                  </a:cubicBezTo>
                  <a:cubicBezTo>
                    <a:pt x="168148" y="327914"/>
                    <a:pt x="166624" y="329438"/>
                    <a:pt x="164719" y="329438"/>
                  </a:cubicBezTo>
                  <a:cubicBezTo>
                    <a:pt x="162814" y="329438"/>
                    <a:pt x="161290" y="327914"/>
                    <a:pt x="161290" y="326009"/>
                  </a:cubicBezTo>
                  <a:cubicBezTo>
                    <a:pt x="161290" y="324104"/>
                    <a:pt x="162814" y="322580"/>
                    <a:pt x="164719" y="322580"/>
                  </a:cubicBezTo>
                  <a:cubicBezTo>
                    <a:pt x="251968" y="322580"/>
                    <a:pt x="322580" y="251841"/>
                    <a:pt x="322580" y="164719"/>
                  </a:cubicBezTo>
                  <a:cubicBezTo>
                    <a:pt x="322580" y="163830"/>
                    <a:pt x="322961" y="162941"/>
                    <a:pt x="323596" y="162306"/>
                  </a:cubicBezTo>
                  <a:lnTo>
                    <a:pt x="326009" y="164719"/>
                  </a:lnTo>
                  <a:lnTo>
                    <a:pt x="322580" y="164719"/>
                  </a:lnTo>
                  <a:cubicBezTo>
                    <a:pt x="322580" y="77470"/>
                    <a:pt x="251841" y="6731"/>
                    <a:pt x="164719" y="6731"/>
                  </a:cubicBezTo>
                  <a:cubicBezTo>
                    <a:pt x="164084" y="6731"/>
                    <a:pt x="163449" y="6604"/>
                    <a:pt x="162941" y="6223"/>
                  </a:cubicBezTo>
                  <a:lnTo>
                    <a:pt x="164719" y="3302"/>
                  </a:lnTo>
                  <a:lnTo>
                    <a:pt x="164719" y="6731"/>
                  </a:lnTo>
                  <a:cubicBezTo>
                    <a:pt x="77470" y="6731"/>
                    <a:pt x="6731" y="77470"/>
                    <a:pt x="6731" y="164719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name="Freeform 12" id="12" descr="preencoded.png"/>
          <p:cNvSpPr/>
          <p:nvPr/>
        </p:nvSpPr>
        <p:spPr>
          <a:xfrm flipH="false" flipV="false" rot="0">
            <a:off x="433626" y="6878186"/>
            <a:ext cx="231775" cy="231775"/>
          </a:xfrm>
          <a:custGeom>
            <a:avLst/>
            <a:gdLst/>
            <a:ahLst/>
            <a:cxnLst/>
            <a:rect r="r" b="b" t="t" l="l"/>
            <a:pathLst>
              <a:path h="231775" w="231775">
                <a:moveTo>
                  <a:pt x="0" y="0"/>
                </a:moveTo>
                <a:lnTo>
                  <a:pt x="231775" y="0"/>
                </a:lnTo>
                <a:lnTo>
                  <a:pt x="231775" y="231775"/>
                </a:lnTo>
                <a:lnTo>
                  <a:pt x="0" y="23177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13" id="13"/>
          <p:cNvGrpSpPr/>
          <p:nvPr/>
        </p:nvGrpSpPr>
        <p:grpSpPr>
          <a:xfrm rot="0">
            <a:off x="731520" y="6839185"/>
            <a:ext cx="3873853" cy="332703"/>
            <a:chOff x="0" y="0"/>
            <a:chExt cx="5165137" cy="443604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5165137" cy="443603"/>
            </a:xfrm>
            <a:custGeom>
              <a:avLst/>
              <a:gdLst/>
              <a:ahLst/>
              <a:cxnLst/>
              <a:rect r="r" b="b" t="t" l="l"/>
              <a:pathLst>
                <a:path h="443603" w="5165137">
                  <a:moveTo>
                    <a:pt x="0" y="0"/>
                  </a:moveTo>
                  <a:lnTo>
                    <a:pt x="5165137" y="0"/>
                  </a:lnTo>
                  <a:lnTo>
                    <a:pt x="5165137" y="443603"/>
                  </a:lnTo>
                  <a:lnTo>
                    <a:pt x="0" y="44360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38100"/>
              <a:ext cx="5165137" cy="481704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489"/>
                </a:lnSpc>
              </a:pPr>
              <a:r>
                <a:rPr lang="en-US" sz="1766" spc="-14">
                  <a:solidFill>
                    <a:srgbClr val="E5E0DF"/>
                  </a:solidFill>
                  <a:latin typeface="Azbuka03_D"/>
                  <a:ea typeface="Azbuka03_D"/>
                  <a:cs typeface="Azbuka03_D"/>
                  <a:sym typeface="Azbuka03_D"/>
                </a:rPr>
                <a:t> Анна Анатоліївна Тимченко</a:t>
              </a:r>
            </a:p>
          </p:txBody>
        </p:sp>
      </p:grp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9753600" cy="7315200"/>
            <a:chOff x="0" y="0"/>
            <a:chExt cx="13004800" cy="97536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3004800" cy="9753600"/>
            </a:xfrm>
            <a:custGeom>
              <a:avLst/>
              <a:gdLst/>
              <a:ahLst/>
              <a:cxnLst/>
              <a:rect r="r" b="b" t="t" l="l"/>
              <a:pathLst>
                <a:path h="9753600" w="13004800">
                  <a:moveTo>
                    <a:pt x="0" y="0"/>
                  </a:moveTo>
                  <a:lnTo>
                    <a:pt x="13004800" y="0"/>
                  </a:lnTo>
                  <a:lnTo>
                    <a:pt x="13004800" y="9753600"/>
                  </a:lnTo>
                  <a:lnTo>
                    <a:pt x="0" y="9753600"/>
                  </a:lnTo>
                  <a:close/>
                </a:path>
              </a:pathLst>
            </a:custGeom>
            <a:solidFill>
              <a:srgbClr val="010303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9753600" cy="7315200"/>
            <a:chOff x="0" y="0"/>
            <a:chExt cx="13004800" cy="97536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3004800" cy="9753600"/>
            </a:xfrm>
            <a:custGeom>
              <a:avLst/>
              <a:gdLst/>
              <a:ahLst/>
              <a:cxnLst/>
              <a:rect r="r" b="b" t="t" l="l"/>
              <a:pathLst>
                <a:path h="9753600" w="13004800">
                  <a:moveTo>
                    <a:pt x="0" y="0"/>
                  </a:moveTo>
                  <a:lnTo>
                    <a:pt x="13004800" y="0"/>
                  </a:lnTo>
                  <a:lnTo>
                    <a:pt x="13004800" y="9753600"/>
                  </a:lnTo>
                  <a:lnTo>
                    <a:pt x="0" y="9753600"/>
                  </a:lnTo>
                  <a:close/>
                </a:path>
              </a:pathLst>
            </a:custGeom>
            <a:solidFill>
              <a:srgbClr val="112836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529193" y="395474"/>
            <a:ext cx="8619490" cy="800668"/>
            <a:chOff x="0" y="0"/>
            <a:chExt cx="11492653" cy="1067557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1492654" cy="1067557"/>
            </a:xfrm>
            <a:custGeom>
              <a:avLst/>
              <a:gdLst/>
              <a:ahLst/>
              <a:cxnLst/>
              <a:rect r="r" b="b" t="t" l="l"/>
              <a:pathLst>
                <a:path h="1067557" w="11492654">
                  <a:moveTo>
                    <a:pt x="0" y="0"/>
                  </a:moveTo>
                  <a:lnTo>
                    <a:pt x="11492654" y="0"/>
                  </a:lnTo>
                  <a:lnTo>
                    <a:pt x="11492654" y="1067557"/>
                  </a:lnTo>
                  <a:lnTo>
                    <a:pt x="0" y="106755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28575"/>
              <a:ext cx="11492653" cy="1096132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ctr">
                <a:lnSpc>
                  <a:spcPts val="5071"/>
                </a:lnSpc>
              </a:pPr>
              <a:r>
                <a:rPr lang="en-US" sz="4066" spc="-122">
                  <a:solidFill>
                    <a:srgbClr val="FFFFFF"/>
                  </a:solidFill>
                  <a:latin typeface="Jacqueline"/>
                  <a:ea typeface="Jacqueline"/>
                  <a:cs typeface="Jacqueline"/>
                  <a:sym typeface="Jacqueline"/>
                </a:rPr>
                <a:t>Від перших кадрів до сучасних технологій</a:t>
              </a: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4866640" y="2006521"/>
            <a:ext cx="20320" cy="4077097"/>
            <a:chOff x="0" y="0"/>
            <a:chExt cx="27093" cy="5436129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7051" cy="5436108"/>
            </a:xfrm>
            <a:custGeom>
              <a:avLst/>
              <a:gdLst/>
              <a:ahLst/>
              <a:cxnLst/>
              <a:rect r="r" b="b" t="t" l="l"/>
              <a:pathLst>
                <a:path h="5436108" w="27051">
                  <a:moveTo>
                    <a:pt x="0" y="13589"/>
                  </a:moveTo>
                  <a:cubicBezTo>
                    <a:pt x="0" y="6096"/>
                    <a:pt x="6096" y="0"/>
                    <a:pt x="13589" y="0"/>
                  </a:cubicBezTo>
                  <a:cubicBezTo>
                    <a:pt x="21082" y="0"/>
                    <a:pt x="27051" y="6096"/>
                    <a:pt x="27051" y="13589"/>
                  </a:cubicBezTo>
                  <a:lnTo>
                    <a:pt x="27051" y="5422519"/>
                  </a:lnTo>
                  <a:cubicBezTo>
                    <a:pt x="27051" y="5430012"/>
                    <a:pt x="20955" y="5436108"/>
                    <a:pt x="13462" y="5436108"/>
                  </a:cubicBezTo>
                  <a:cubicBezTo>
                    <a:pt x="5969" y="5436108"/>
                    <a:pt x="0" y="5430012"/>
                    <a:pt x="0" y="5422519"/>
                  </a:cubicBezTo>
                  <a:close/>
                </a:path>
              </a:pathLst>
            </a:custGeom>
            <a:solidFill>
              <a:srgbClr val="595959"/>
            </a:solid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4197826" y="2336562"/>
            <a:ext cx="529193" cy="20320"/>
            <a:chOff x="0" y="0"/>
            <a:chExt cx="705591" cy="27093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705612" cy="27178"/>
            </a:xfrm>
            <a:custGeom>
              <a:avLst/>
              <a:gdLst/>
              <a:ahLst/>
              <a:cxnLst/>
              <a:rect r="r" b="b" t="t" l="l"/>
              <a:pathLst>
                <a:path h="27178" w="705612">
                  <a:moveTo>
                    <a:pt x="0" y="13589"/>
                  </a:moveTo>
                  <a:cubicBezTo>
                    <a:pt x="0" y="6096"/>
                    <a:pt x="6096" y="0"/>
                    <a:pt x="13589" y="0"/>
                  </a:cubicBezTo>
                  <a:lnTo>
                    <a:pt x="692023" y="0"/>
                  </a:lnTo>
                  <a:cubicBezTo>
                    <a:pt x="699516" y="0"/>
                    <a:pt x="705612" y="6096"/>
                    <a:pt x="705612" y="13589"/>
                  </a:cubicBezTo>
                  <a:cubicBezTo>
                    <a:pt x="705612" y="21082"/>
                    <a:pt x="699516" y="27178"/>
                    <a:pt x="692023" y="27178"/>
                  </a:cubicBezTo>
                  <a:lnTo>
                    <a:pt x="13589" y="27178"/>
                  </a:lnTo>
                  <a:cubicBezTo>
                    <a:pt x="6096" y="27051"/>
                    <a:pt x="0" y="21082"/>
                    <a:pt x="0" y="13589"/>
                  </a:cubicBezTo>
                  <a:close/>
                </a:path>
              </a:pathLst>
            </a:custGeom>
            <a:solidFill>
              <a:srgbClr val="595959"/>
            </a:solidFill>
          </p:spPr>
        </p:sp>
      </p:grpSp>
      <p:grpSp>
        <p:nvGrpSpPr>
          <p:cNvPr name="Group 13" id="13"/>
          <p:cNvGrpSpPr/>
          <p:nvPr/>
        </p:nvGrpSpPr>
        <p:grpSpPr>
          <a:xfrm rot="0">
            <a:off x="4706699" y="2176621"/>
            <a:ext cx="340201" cy="340201"/>
            <a:chOff x="0" y="0"/>
            <a:chExt cx="453602" cy="453602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453644" cy="453644"/>
            </a:xfrm>
            <a:custGeom>
              <a:avLst/>
              <a:gdLst/>
              <a:ahLst/>
              <a:cxnLst/>
              <a:rect r="r" b="b" t="t" l="l"/>
              <a:pathLst>
                <a:path h="453644" w="453644">
                  <a:moveTo>
                    <a:pt x="0" y="30226"/>
                  </a:moveTo>
                  <a:cubicBezTo>
                    <a:pt x="0" y="13589"/>
                    <a:pt x="13589" y="0"/>
                    <a:pt x="30226" y="0"/>
                  </a:cubicBezTo>
                  <a:lnTo>
                    <a:pt x="423418" y="0"/>
                  </a:lnTo>
                  <a:cubicBezTo>
                    <a:pt x="440182" y="0"/>
                    <a:pt x="453644" y="13589"/>
                    <a:pt x="453644" y="30226"/>
                  </a:cubicBezTo>
                  <a:lnTo>
                    <a:pt x="453644" y="423418"/>
                  </a:lnTo>
                  <a:cubicBezTo>
                    <a:pt x="453644" y="440182"/>
                    <a:pt x="440055" y="453644"/>
                    <a:pt x="423418" y="453644"/>
                  </a:cubicBezTo>
                  <a:lnTo>
                    <a:pt x="30226" y="453644"/>
                  </a:lnTo>
                  <a:cubicBezTo>
                    <a:pt x="13589" y="453644"/>
                    <a:pt x="0" y="440055"/>
                    <a:pt x="0" y="423418"/>
                  </a:cubicBezTo>
                  <a:close/>
                </a:path>
              </a:pathLst>
            </a:custGeom>
            <a:solidFill>
              <a:srgbClr val="404040"/>
            </a:solidFill>
          </p:spPr>
        </p:sp>
      </p:grpSp>
      <p:grpSp>
        <p:nvGrpSpPr>
          <p:cNvPr name="Group 15" id="15"/>
          <p:cNvGrpSpPr/>
          <p:nvPr/>
        </p:nvGrpSpPr>
        <p:grpSpPr>
          <a:xfrm rot="0">
            <a:off x="4770804" y="2233295"/>
            <a:ext cx="170608" cy="299323"/>
            <a:chOff x="0" y="0"/>
            <a:chExt cx="172403" cy="302472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172403" cy="302472"/>
            </a:xfrm>
            <a:custGeom>
              <a:avLst/>
              <a:gdLst/>
              <a:ahLst/>
              <a:cxnLst/>
              <a:rect r="r" b="b" t="t" l="l"/>
              <a:pathLst>
                <a:path h="302472" w="172403">
                  <a:moveTo>
                    <a:pt x="0" y="0"/>
                  </a:moveTo>
                  <a:lnTo>
                    <a:pt x="172403" y="0"/>
                  </a:lnTo>
                  <a:lnTo>
                    <a:pt x="172403" y="302472"/>
                  </a:lnTo>
                  <a:lnTo>
                    <a:pt x="0" y="30247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7" id="17"/>
            <p:cNvSpPr txBox="true"/>
            <p:nvPr/>
          </p:nvSpPr>
          <p:spPr>
            <a:xfrm>
              <a:off x="0" y="28575"/>
              <a:ext cx="172403" cy="273897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ctr">
                <a:lnSpc>
                  <a:spcPts val="1766"/>
                </a:lnSpc>
              </a:pPr>
              <a:r>
                <a:rPr lang="en-US" b="true" sz="1766" spc="-53">
                  <a:solidFill>
                    <a:srgbClr val="E5E0DF"/>
                  </a:solidFill>
                  <a:latin typeface="Roboto Mono Medium"/>
                  <a:ea typeface="Roboto Mono Medium"/>
                  <a:cs typeface="Roboto Mono Medium"/>
                  <a:sym typeface="Roboto Mono Medium"/>
                </a:rPr>
                <a:t>1</a:t>
              </a:r>
            </a:p>
          </p:txBody>
        </p:sp>
      </p:grpSp>
      <p:grpSp>
        <p:nvGrpSpPr>
          <p:cNvPr name="Group 18" id="18"/>
          <p:cNvGrpSpPr/>
          <p:nvPr/>
        </p:nvGrpSpPr>
        <p:grpSpPr>
          <a:xfrm rot="0">
            <a:off x="2154952" y="2157730"/>
            <a:ext cx="1890157" cy="457271"/>
            <a:chOff x="0" y="0"/>
            <a:chExt cx="2520209" cy="609694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2520209" cy="609694"/>
            </a:xfrm>
            <a:custGeom>
              <a:avLst/>
              <a:gdLst/>
              <a:ahLst/>
              <a:cxnLst/>
              <a:rect r="r" b="b" t="t" l="l"/>
              <a:pathLst>
                <a:path h="609694" w="2520209">
                  <a:moveTo>
                    <a:pt x="0" y="0"/>
                  </a:moveTo>
                  <a:lnTo>
                    <a:pt x="2520209" y="0"/>
                  </a:lnTo>
                  <a:lnTo>
                    <a:pt x="2520209" y="609694"/>
                  </a:lnTo>
                  <a:lnTo>
                    <a:pt x="0" y="60969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0" id="20"/>
            <p:cNvSpPr txBox="true"/>
            <p:nvPr/>
          </p:nvSpPr>
          <p:spPr>
            <a:xfrm>
              <a:off x="0" y="-9525"/>
              <a:ext cx="2520209" cy="619219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r">
                <a:lnSpc>
                  <a:spcPts val="2958"/>
                </a:lnSpc>
              </a:pPr>
              <a:r>
                <a:rPr lang="en-US" b="true" sz="2366" spc="-72" u="sng">
                  <a:solidFill>
                    <a:srgbClr val="CCC98A"/>
                  </a:solidFill>
                  <a:latin typeface="Roboto Mono Medium"/>
                  <a:ea typeface="Roboto Mono Medium"/>
                  <a:cs typeface="Roboto Mono Medium"/>
                  <a:sym typeface="Roboto Mono Medium"/>
                </a:rPr>
                <a:t>1895</a:t>
              </a:r>
            </a:p>
          </p:txBody>
        </p:sp>
      </p:grpSp>
      <p:grpSp>
        <p:nvGrpSpPr>
          <p:cNvPr name="Group 21" id="21"/>
          <p:cNvGrpSpPr/>
          <p:nvPr/>
        </p:nvGrpSpPr>
        <p:grpSpPr>
          <a:xfrm rot="0">
            <a:off x="529193" y="2484675"/>
            <a:ext cx="3515915" cy="1162208"/>
            <a:chOff x="0" y="0"/>
            <a:chExt cx="4687887" cy="1549611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4687887" cy="1549611"/>
            </a:xfrm>
            <a:custGeom>
              <a:avLst/>
              <a:gdLst/>
              <a:ahLst/>
              <a:cxnLst/>
              <a:rect r="r" b="b" t="t" l="l"/>
              <a:pathLst>
                <a:path h="1549611" w="4687887">
                  <a:moveTo>
                    <a:pt x="0" y="0"/>
                  </a:moveTo>
                  <a:lnTo>
                    <a:pt x="4687887" y="0"/>
                  </a:lnTo>
                  <a:lnTo>
                    <a:pt x="4687887" y="1549611"/>
                  </a:lnTo>
                  <a:lnTo>
                    <a:pt x="0" y="154961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3" id="23"/>
            <p:cNvSpPr txBox="true"/>
            <p:nvPr/>
          </p:nvSpPr>
          <p:spPr>
            <a:xfrm>
              <a:off x="0" y="-66675"/>
              <a:ext cx="4687887" cy="1616286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r">
                <a:lnSpc>
                  <a:spcPts val="2388"/>
                </a:lnSpc>
              </a:pPr>
              <a:r>
                <a:rPr lang="en-US" sz="1466" spc="-15">
                  <a:solidFill>
                    <a:srgbClr val="E5E0DF"/>
                  </a:solidFill>
                  <a:latin typeface="Roboto"/>
                  <a:ea typeface="Roboto"/>
                  <a:cs typeface="Roboto"/>
                  <a:sym typeface="Roboto"/>
                </a:rPr>
                <a:t>Перший кінопоказ відбувся в Парижі завдяки братам Люм'єр, які показали короткий німий фільм "Вихід робітників із фабрики".</a:t>
              </a:r>
            </a:p>
          </p:txBody>
        </p:sp>
      </p:grpSp>
      <p:grpSp>
        <p:nvGrpSpPr>
          <p:cNvPr name="Group 24" id="24"/>
          <p:cNvGrpSpPr/>
          <p:nvPr/>
        </p:nvGrpSpPr>
        <p:grpSpPr>
          <a:xfrm rot="0">
            <a:off x="5026581" y="3092609"/>
            <a:ext cx="529193" cy="20320"/>
            <a:chOff x="0" y="0"/>
            <a:chExt cx="705591" cy="27093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705612" cy="27178"/>
            </a:xfrm>
            <a:custGeom>
              <a:avLst/>
              <a:gdLst/>
              <a:ahLst/>
              <a:cxnLst/>
              <a:rect r="r" b="b" t="t" l="l"/>
              <a:pathLst>
                <a:path h="27178" w="705612">
                  <a:moveTo>
                    <a:pt x="0" y="13589"/>
                  </a:moveTo>
                  <a:cubicBezTo>
                    <a:pt x="0" y="6096"/>
                    <a:pt x="6096" y="0"/>
                    <a:pt x="13589" y="0"/>
                  </a:cubicBezTo>
                  <a:lnTo>
                    <a:pt x="692023" y="0"/>
                  </a:lnTo>
                  <a:cubicBezTo>
                    <a:pt x="699516" y="0"/>
                    <a:pt x="705612" y="6096"/>
                    <a:pt x="705612" y="13589"/>
                  </a:cubicBezTo>
                  <a:cubicBezTo>
                    <a:pt x="705612" y="21082"/>
                    <a:pt x="699516" y="27178"/>
                    <a:pt x="692023" y="27178"/>
                  </a:cubicBezTo>
                  <a:lnTo>
                    <a:pt x="13589" y="27178"/>
                  </a:lnTo>
                  <a:cubicBezTo>
                    <a:pt x="6096" y="27051"/>
                    <a:pt x="0" y="21082"/>
                    <a:pt x="0" y="13589"/>
                  </a:cubicBezTo>
                  <a:close/>
                </a:path>
              </a:pathLst>
            </a:custGeom>
            <a:solidFill>
              <a:srgbClr val="595959"/>
            </a:solidFill>
          </p:spPr>
        </p:sp>
      </p:grpSp>
      <p:grpSp>
        <p:nvGrpSpPr>
          <p:cNvPr name="Group 26" id="26"/>
          <p:cNvGrpSpPr/>
          <p:nvPr/>
        </p:nvGrpSpPr>
        <p:grpSpPr>
          <a:xfrm rot="0">
            <a:off x="4706699" y="2932668"/>
            <a:ext cx="340201" cy="340201"/>
            <a:chOff x="0" y="0"/>
            <a:chExt cx="453602" cy="453602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0" y="0"/>
              <a:ext cx="453644" cy="453644"/>
            </a:xfrm>
            <a:custGeom>
              <a:avLst/>
              <a:gdLst/>
              <a:ahLst/>
              <a:cxnLst/>
              <a:rect r="r" b="b" t="t" l="l"/>
              <a:pathLst>
                <a:path h="453644" w="453644">
                  <a:moveTo>
                    <a:pt x="0" y="30226"/>
                  </a:moveTo>
                  <a:cubicBezTo>
                    <a:pt x="0" y="13589"/>
                    <a:pt x="13589" y="0"/>
                    <a:pt x="30226" y="0"/>
                  </a:cubicBezTo>
                  <a:lnTo>
                    <a:pt x="423418" y="0"/>
                  </a:lnTo>
                  <a:cubicBezTo>
                    <a:pt x="440182" y="0"/>
                    <a:pt x="453644" y="13589"/>
                    <a:pt x="453644" y="30226"/>
                  </a:cubicBezTo>
                  <a:lnTo>
                    <a:pt x="453644" y="423418"/>
                  </a:lnTo>
                  <a:cubicBezTo>
                    <a:pt x="453644" y="440182"/>
                    <a:pt x="440055" y="453644"/>
                    <a:pt x="423418" y="453644"/>
                  </a:cubicBezTo>
                  <a:lnTo>
                    <a:pt x="30226" y="453644"/>
                  </a:lnTo>
                  <a:cubicBezTo>
                    <a:pt x="13589" y="453644"/>
                    <a:pt x="0" y="440055"/>
                    <a:pt x="0" y="423418"/>
                  </a:cubicBezTo>
                  <a:close/>
                </a:path>
              </a:pathLst>
            </a:custGeom>
            <a:solidFill>
              <a:srgbClr val="404040"/>
            </a:solidFill>
          </p:spPr>
        </p:sp>
      </p:grpSp>
      <p:grpSp>
        <p:nvGrpSpPr>
          <p:cNvPr name="Group 28" id="28"/>
          <p:cNvGrpSpPr/>
          <p:nvPr/>
        </p:nvGrpSpPr>
        <p:grpSpPr>
          <a:xfrm rot="0">
            <a:off x="4779806" y="2989342"/>
            <a:ext cx="161605" cy="283528"/>
            <a:chOff x="0" y="0"/>
            <a:chExt cx="172403" cy="302472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0" y="0"/>
              <a:ext cx="172403" cy="302472"/>
            </a:xfrm>
            <a:custGeom>
              <a:avLst/>
              <a:gdLst/>
              <a:ahLst/>
              <a:cxnLst/>
              <a:rect r="r" b="b" t="t" l="l"/>
              <a:pathLst>
                <a:path h="302472" w="172403">
                  <a:moveTo>
                    <a:pt x="0" y="0"/>
                  </a:moveTo>
                  <a:lnTo>
                    <a:pt x="172403" y="0"/>
                  </a:lnTo>
                  <a:lnTo>
                    <a:pt x="172403" y="302472"/>
                  </a:lnTo>
                  <a:lnTo>
                    <a:pt x="0" y="30247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30" id="30"/>
            <p:cNvSpPr txBox="true"/>
            <p:nvPr/>
          </p:nvSpPr>
          <p:spPr>
            <a:xfrm>
              <a:off x="0" y="28575"/>
              <a:ext cx="172403" cy="273897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ctr">
                <a:lnSpc>
                  <a:spcPts val="1766"/>
                </a:lnSpc>
              </a:pPr>
              <a:r>
                <a:rPr lang="en-US" b="true" sz="1766" spc="-53">
                  <a:solidFill>
                    <a:srgbClr val="E5E0DF"/>
                  </a:solidFill>
                  <a:latin typeface="Roboto Mono Medium"/>
                  <a:ea typeface="Roboto Mono Medium"/>
                  <a:cs typeface="Roboto Mono Medium"/>
                  <a:sym typeface="Roboto Mono Medium"/>
                </a:rPr>
                <a:t>2</a:t>
              </a:r>
            </a:p>
          </p:txBody>
        </p:sp>
      </p:grpSp>
      <p:grpSp>
        <p:nvGrpSpPr>
          <p:cNvPr name="Group 31" id="31"/>
          <p:cNvGrpSpPr/>
          <p:nvPr/>
        </p:nvGrpSpPr>
        <p:grpSpPr>
          <a:xfrm rot="0">
            <a:off x="5708491" y="2913777"/>
            <a:ext cx="1890157" cy="457271"/>
            <a:chOff x="0" y="0"/>
            <a:chExt cx="2520209" cy="609694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0" y="0"/>
              <a:ext cx="2520209" cy="609694"/>
            </a:xfrm>
            <a:custGeom>
              <a:avLst/>
              <a:gdLst/>
              <a:ahLst/>
              <a:cxnLst/>
              <a:rect r="r" b="b" t="t" l="l"/>
              <a:pathLst>
                <a:path h="609694" w="2520209">
                  <a:moveTo>
                    <a:pt x="0" y="0"/>
                  </a:moveTo>
                  <a:lnTo>
                    <a:pt x="2520209" y="0"/>
                  </a:lnTo>
                  <a:lnTo>
                    <a:pt x="2520209" y="609694"/>
                  </a:lnTo>
                  <a:lnTo>
                    <a:pt x="0" y="60969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33" id="33"/>
            <p:cNvSpPr txBox="true"/>
            <p:nvPr/>
          </p:nvSpPr>
          <p:spPr>
            <a:xfrm>
              <a:off x="0" y="-9525"/>
              <a:ext cx="2520209" cy="619219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958"/>
                </a:lnSpc>
              </a:pPr>
              <a:r>
                <a:rPr lang="en-US" b="true" sz="2366" spc="-72" u="sng">
                  <a:solidFill>
                    <a:srgbClr val="CCC98A"/>
                  </a:solidFill>
                  <a:latin typeface="Roboto Mono Medium"/>
                  <a:ea typeface="Roboto Mono Medium"/>
                  <a:cs typeface="Roboto Mono Medium"/>
                  <a:sym typeface="Roboto Mono Medium"/>
                </a:rPr>
                <a:t>1927</a:t>
              </a:r>
            </a:p>
          </p:txBody>
        </p:sp>
      </p:grpSp>
      <p:grpSp>
        <p:nvGrpSpPr>
          <p:cNvPr name="Group 34" id="34"/>
          <p:cNvGrpSpPr/>
          <p:nvPr/>
        </p:nvGrpSpPr>
        <p:grpSpPr>
          <a:xfrm rot="0">
            <a:off x="5708491" y="3240723"/>
            <a:ext cx="3515915" cy="571658"/>
            <a:chOff x="0" y="0"/>
            <a:chExt cx="4687887" cy="762211"/>
          </a:xfrm>
        </p:grpSpPr>
        <p:sp>
          <p:nvSpPr>
            <p:cNvPr name="Freeform 35" id="35"/>
            <p:cNvSpPr/>
            <p:nvPr/>
          </p:nvSpPr>
          <p:spPr>
            <a:xfrm flipH="false" flipV="false" rot="0">
              <a:off x="0" y="0"/>
              <a:ext cx="4687887" cy="762211"/>
            </a:xfrm>
            <a:custGeom>
              <a:avLst/>
              <a:gdLst/>
              <a:ahLst/>
              <a:cxnLst/>
              <a:rect r="r" b="b" t="t" l="l"/>
              <a:pathLst>
                <a:path h="762211" w="4687887">
                  <a:moveTo>
                    <a:pt x="0" y="0"/>
                  </a:moveTo>
                  <a:lnTo>
                    <a:pt x="4687887" y="0"/>
                  </a:lnTo>
                  <a:lnTo>
                    <a:pt x="4687887" y="762211"/>
                  </a:lnTo>
                  <a:lnTo>
                    <a:pt x="0" y="76221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36" id="36"/>
            <p:cNvSpPr txBox="true"/>
            <p:nvPr/>
          </p:nvSpPr>
          <p:spPr>
            <a:xfrm>
              <a:off x="0" y="-66675"/>
              <a:ext cx="4687887" cy="828886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388"/>
                </a:lnSpc>
              </a:pPr>
              <a:r>
                <a:rPr lang="en-US" sz="1466" spc="-15">
                  <a:solidFill>
                    <a:srgbClr val="E5E0DF"/>
                  </a:solidFill>
                  <a:latin typeface="Roboto"/>
                  <a:ea typeface="Roboto"/>
                  <a:cs typeface="Roboto"/>
                  <a:sym typeface="Roboto"/>
                </a:rPr>
                <a:t>З'являється звук у кіно! "Співак джазу" - перший фільм з музикою та розмовами.</a:t>
              </a:r>
            </a:p>
          </p:txBody>
        </p:sp>
      </p:grpSp>
      <p:grpSp>
        <p:nvGrpSpPr>
          <p:cNvPr name="Group 37" id="37"/>
          <p:cNvGrpSpPr/>
          <p:nvPr/>
        </p:nvGrpSpPr>
        <p:grpSpPr>
          <a:xfrm rot="0">
            <a:off x="4197826" y="3842941"/>
            <a:ext cx="529193" cy="20320"/>
            <a:chOff x="0" y="0"/>
            <a:chExt cx="705591" cy="27093"/>
          </a:xfrm>
        </p:grpSpPr>
        <p:sp>
          <p:nvSpPr>
            <p:cNvPr name="Freeform 38" id="38"/>
            <p:cNvSpPr/>
            <p:nvPr/>
          </p:nvSpPr>
          <p:spPr>
            <a:xfrm flipH="false" flipV="false" rot="0">
              <a:off x="0" y="0"/>
              <a:ext cx="705612" cy="27178"/>
            </a:xfrm>
            <a:custGeom>
              <a:avLst/>
              <a:gdLst/>
              <a:ahLst/>
              <a:cxnLst/>
              <a:rect r="r" b="b" t="t" l="l"/>
              <a:pathLst>
                <a:path h="27178" w="705612">
                  <a:moveTo>
                    <a:pt x="0" y="13589"/>
                  </a:moveTo>
                  <a:cubicBezTo>
                    <a:pt x="0" y="6096"/>
                    <a:pt x="6096" y="0"/>
                    <a:pt x="13589" y="0"/>
                  </a:cubicBezTo>
                  <a:lnTo>
                    <a:pt x="692023" y="0"/>
                  </a:lnTo>
                  <a:cubicBezTo>
                    <a:pt x="699516" y="0"/>
                    <a:pt x="705612" y="6096"/>
                    <a:pt x="705612" y="13589"/>
                  </a:cubicBezTo>
                  <a:cubicBezTo>
                    <a:pt x="705612" y="21082"/>
                    <a:pt x="699516" y="27178"/>
                    <a:pt x="692023" y="27178"/>
                  </a:cubicBezTo>
                  <a:lnTo>
                    <a:pt x="13589" y="27178"/>
                  </a:lnTo>
                  <a:cubicBezTo>
                    <a:pt x="6096" y="27051"/>
                    <a:pt x="0" y="21082"/>
                    <a:pt x="0" y="13589"/>
                  </a:cubicBezTo>
                  <a:close/>
                </a:path>
              </a:pathLst>
            </a:custGeom>
            <a:solidFill>
              <a:srgbClr val="595959"/>
            </a:solidFill>
          </p:spPr>
        </p:sp>
      </p:grpSp>
      <p:grpSp>
        <p:nvGrpSpPr>
          <p:cNvPr name="Group 39" id="39"/>
          <p:cNvGrpSpPr/>
          <p:nvPr/>
        </p:nvGrpSpPr>
        <p:grpSpPr>
          <a:xfrm rot="0">
            <a:off x="4706699" y="3683000"/>
            <a:ext cx="340201" cy="340201"/>
            <a:chOff x="0" y="0"/>
            <a:chExt cx="453602" cy="453602"/>
          </a:xfrm>
        </p:grpSpPr>
        <p:sp>
          <p:nvSpPr>
            <p:cNvPr name="Freeform 40" id="40"/>
            <p:cNvSpPr/>
            <p:nvPr/>
          </p:nvSpPr>
          <p:spPr>
            <a:xfrm flipH="false" flipV="false" rot="0">
              <a:off x="0" y="0"/>
              <a:ext cx="453644" cy="453644"/>
            </a:xfrm>
            <a:custGeom>
              <a:avLst/>
              <a:gdLst/>
              <a:ahLst/>
              <a:cxnLst/>
              <a:rect r="r" b="b" t="t" l="l"/>
              <a:pathLst>
                <a:path h="453644" w="453644">
                  <a:moveTo>
                    <a:pt x="0" y="30226"/>
                  </a:moveTo>
                  <a:cubicBezTo>
                    <a:pt x="0" y="13589"/>
                    <a:pt x="13589" y="0"/>
                    <a:pt x="30226" y="0"/>
                  </a:cubicBezTo>
                  <a:lnTo>
                    <a:pt x="423418" y="0"/>
                  </a:lnTo>
                  <a:cubicBezTo>
                    <a:pt x="440182" y="0"/>
                    <a:pt x="453644" y="13589"/>
                    <a:pt x="453644" y="30226"/>
                  </a:cubicBezTo>
                  <a:lnTo>
                    <a:pt x="453644" y="423418"/>
                  </a:lnTo>
                  <a:cubicBezTo>
                    <a:pt x="453644" y="440182"/>
                    <a:pt x="440055" y="453644"/>
                    <a:pt x="423418" y="453644"/>
                  </a:cubicBezTo>
                  <a:lnTo>
                    <a:pt x="30226" y="453644"/>
                  </a:lnTo>
                  <a:cubicBezTo>
                    <a:pt x="13589" y="453644"/>
                    <a:pt x="0" y="440055"/>
                    <a:pt x="0" y="423418"/>
                  </a:cubicBezTo>
                  <a:close/>
                </a:path>
              </a:pathLst>
            </a:custGeom>
            <a:solidFill>
              <a:srgbClr val="404040"/>
            </a:solidFill>
          </p:spPr>
        </p:sp>
      </p:grpSp>
      <p:grpSp>
        <p:nvGrpSpPr>
          <p:cNvPr name="Group 41" id="41"/>
          <p:cNvGrpSpPr/>
          <p:nvPr/>
        </p:nvGrpSpPr>
        <p:grpSpPr>
          <a:xfrm rot="0">
            <a:off x="4781300" y="3739674"/>
            <a:ext cx="160112" cy="280908"/>
            <a:chOff x="0" y="0"/>
            <a:chExt cx="172403" cy="302472"/>
          </a:xfrm>
        </p:grpSpPr>
        <p:sp>
          <p:nvSpPr>
            <p:cNvPr name="Freeform 42" id="42"/>
            <p:cNvSpPr/>
            <p:nvPr/>
          </p:nvSpPr>
          <p:spPr>
            <a:xfrm flipH="false" flipV="false" rot="0">
              <a:off x="0" y="0"/>
              <a:ext cx="172403" cy="302472"/>
            </a:xfrm>
            <a:custGeom>
              <a:avLst/>
              <a:gdLst/>
              <a:ahLst/>
              <a:cxnLst/>
              <a:rect r="r" b="b" t="t" l="l"/>
              <a:pathLst>
                <a:path h="302472" w="172403">
                  <a:moveTo>
                    <a:pt x="0" y="0"/>
                  </a:moveTo>
                  <a:lnTo>
                    <a:pt x="172403" y="0"/>
                  </a:lnTo>
                  <a:lnTo>
                    <a:pt x="172403" y="302472"/>
                  </a:lnTo>
                  <a:lnTo>
                    <a:pt x="0" y="30247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43" id="43"/>
            <p:cNvSpPr txBox="true"/>
            <p:nvPr/>
          </p:nvSpPr>
          <p:spPr>
            <a:xfrm>
              <a:off x="0" y="28575"/>
              <a:ext cx="172403" cy="273897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ctr">
                <a:lnSpc>
                  <a:spcPts val="1766"/>
                </a:lnSpc>
              </a:pPr>
              <a:r>
                <a:rPr lang="en-US" b="true" sz="1766" spc="-53">
                  <a:solidFill>
                    <a:srgbClr val="E5E0DF"/>
                  </a:solidFill>
                  <a:latin typeface="Roboto Mono Medium"/>
                  <a:ea typeface="Roboto Mono Medium"/>
                  <a:cs typeface="Roboto Mono Medium"/>
                  <a:sym typeface="Roboto Mono Medium"/>
                </a:rPr>
                <a:t>3</a:t>
              </a:r>
            </a:p>
          </p:txBody>
        </p:sp>
      </p:grpSp>
      <p:grpSp>
        <p:nvGrpSpPr>
          <p:cNvPr name="Group 44" id="44"/>
          <p:cNvGrpSpPr/>
          <p:nvPr/>
        </p:nvGrpSpPr>
        <p:grpSpPr>
          <a:xfrm rot="0">
            <a:off x="2154952" y="3664109"/>
            <a:ext cx="1890157" cy="457271"/>
            <a:chOff x="0" y="0"/>
            <a:chExt cx="2520209" cy="609694"/>
          </a:xfrm>
        </p:grpSpPr>
        <p:sp>
          <p:nvSpPr>
            <p:cNvPr name="Freeform 45" id="45"/>
            <p:cNvSpPr/>
            <p:nvPr/>
          </p:nvSpPr>
          <p:spPr>
            <a:xfrm flipH="false" flipV="false" rot="0">
              <a:off x="0" y="0"/>
              <a:ext cx="2520209" cy="609694"/>
            </a:xfrm>
            <a:custGeom>
              <a:avLst/>
              <a:gdLst/>
              <a:ahLst/>
              <a:cxnLst/>
              <a:rect r="r" b="b" t="t" l="l"/>
              <a:pathLst>
                <a:path h="609694" w="2520209">
                  <a:moveTo>
                    <a:pt x="0" y="0"/>
                  </a:moveTo>
                  <a:lnTo>
                    <a:pt x="2520209" y="0"/>
                  </a:lnTo>
                  <a:lnTo>
                    <a:pt x="2520209" y="609694"/>
                  </a:lnTo>
                  <a:lnTo>
                    <a:pt x="0" y="60969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46" id="46"/>
            <p:cNvSpPr txBox="true"/>
            <p:nvPr/>
          </p:nvSpPr>
          <p:spPr>
            <a:xfrm>
              <a:off x="0" y="-9525"/>
              <a:ext cx="2520209" cy="619219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r">
                <a:lnSpc>
                  <a:spcPts val="2958"/>
                </a:lnSpc>
              </a:pPr>
              <a:r>
                <a:rPr lang="en-US" b="true" sz="2366" spc="-72" u="sng">
                  <a:solidFill>
                    <a:srgbClr val="CCC98A"/>
                  </a:solidFill>
                  <a:latin typeface="Roboto Mono Medium"/>
                  <a:ea typeface="Roboto Mono Medium"/>
                  <a:cs typeface="Roboto Mono Medium"/>
                  <a:sym typeface="Roboto Mono Medium"/>
                </a:rPr>
                <a:t>1930-ті</a:t>
              </a:r>
            </a:p>
          </p:txBody>
        </p:sp>
      </p:grpSp>
      <p:grpSp>
        <p:nvGrpSpPr>
          <p:cNvPr name="Group 47" id="47"/>
          <p:cNvGrpSpPr/>
          <p:nvPr/>
        </p:nvGrpSpPr>
        <p:grpSpPr>
          <a:xfrm rot="0">
            <a:off x="529193" y="3991055"/>
            <a:ext cx="3515915" cy="276383"/>
            <a:chOff x="0" y="0"/>
            <a:chExt cx="4687887" cy="368511"/>
          </a:xfrm>
        </p:grpSpPr>
        <p:sp>
          <p:nvSpPr>
            <p:cNvPr name="Freeform 48" id="48"/>
            <p:cNvSpPr/>
            <p:nvPr/>
          </p:nvSpPr>
          <p:spPr>
            <a:xfrm flipH="false" flipV="false" rot="0">
              <a:off x="0" y="0"/>
              <a:ext cx="4687887" cy="368511"/>
            </a:xfrm>
            <a:custGeom>
              <a:avLst/>
              <a:gdLst/>
              <a:ahLst/>
              <a:cxnLst/>
              <a:rect r="r" b="b" t="t" l="l"/>
              <a:pathLst>
                <a:path h="368511" w="4687887">
                  <a:moveTo>
                    <a:pt x="0" y="0"/>
                  </a:moveTo>
                  <a:lnTo>
                    <a:pt x="4687887" y="0"/>
                  </a:lnTo>
                  <a:lnTo>
                    <a:pt x="4687887" y="368511"/>
                  </a:lnTo>
                  <a:lnTo>
                    <a:pt x="0" y="36851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49" id="49"/>
            <p:cNvSpPr txBox="true"/>
            <p:nvPr/>
          </p:nvSpPr>
          <p:spPr>
            <a:xfrm>
              <a:off x="0" y="-66675"/>
              <a:ext cx="4687887" cy="435186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r">
                <a:lnSpc>
                  <a:spcPts val="2388"/>
                </a:lnSpc>
              </a:pPr>
              <a:r>
                <a:rPr lang="en-US" sz="1466" spc="-15">
                  <a:solidFill>
                    <a:srgbClr val="E5E0DF"/>
                  </a:solidFill>
                  <a:latin typeface="Roboto"/>
                  <a:ea typeface="Roboto"/>
                  <a:cs typeface="Roboto"/>
                  <a:sym typeface="Roboto"/>
                </a:rPr>
                <a:t>Кіно стає кольоровим!</a:t>
              </a:r>
            </a:p>
          </p:txBody>
        </p:sp>
      </p:grpSp>
      <p:grpSp>
        <p:nvGrpSpPr>
          <p:cNvPr name="Group 50" id="50"/>
          <p:cNvGrpSpPr/>
          <p:nvPr/>
        </p:nvGrpSpPr>
        <p:grpSpPr>
          <a:xfrm rot="0">
            <a:off x="5026581" y="4523423"/>
            <a:ext cx="529193" cy="20320"/>
            <a:chOff x="0" y="0"/>
            <a:chExt cx="705591" cy="27093"/>
          </a:xfrm>
        </p:grpSpPr>
        <p:sp>
          <p:nvSpPr>
            <p:cNvPr name="Freeform 51" id="51"/>
            <p:cNvSpPr/>
            <p:nvPr/>
          </p:nvSpPr>
          <p:spPr>
            <a:xfrm flipH="false" flipV="false" rot="0">
              <a:off x="0" y="0"/>
              <a:ext cx="705612" cy="27178"/>
            </a:xfrm>
            <a:custGeom>
              <a:avLst/>
              <a:gdLst/>
              <a:ahLst/>
              <a:cxnLst/>
              <a:rect r="r" b="b" t="t" l="l"/>
              <a:pathLst>
                <a:path h="27178" w="705612">
                  <a:moveTo>
                    <a:pt x="0" y="13589"/>
                  </a:moveTo>
                  <a:cubicBezTo>
                    <a:pt x="0" y="6096"/>
                    <a:pt x="6096" y="0"/>
                    <a:pt x="13589" y="0"/>
                  </a:cubicBezTo>
                  <a:lnTo>
                    <a:pt x="692023" y="0"/>
                  </a:lnTo>
                  <a:cubicBezTo>
                    <a:pt x="699516" y="0"/>
                    <a:pt x="705612" y="6096"/>
                    <a:pt x="705612" y="13589"/>
                  </a:cubicBezTo>
                  <a:cubicBezTo>
                    <a:pt x="705612" y="21082"/>
                    <a:pt x="699516" y="27178"/>
                    <a:pt x="692023" y="27178"/>
                  </a:cubicBezTo>
                  <a:lnTo>
                    <a:pt x="13589" y="27178"/>
                  </a:lnTo>
                  <a:cubicBezTo>
                    <a:pt x="6096" y="27051"/>
                    <a:pt x="0" y="21082"/>
                    <a:pt x="0" y="13589"/>
                  </a:cubicBezTo>
                  <a:close/>
                </a:path>
              </a:pathLst>
            </a:custGeom>
            <a:solidFill>
              <a:srgbClr val="595959"/>
            </a:solidFill>
          </p:spPr>
        </p:sp>
      </p:grpSp>
      <p:grpSp>
        <p:nvGrpSpPr>
          <p:cNvPr name="Group 52" id="52"/>
          <p:cNvGrpSpPr/>
          <p:nvPr/>
        </p:nvGrpSpPr>
        <p:grpSpPr>
          <a:xfrm rot="0">
            <a:off x="4706699" y="4363482"/>
            <a:ext cx="340201" cy="340201"/>
            <a:chOff x="0" y="0"/>
            <a:chExt cx="453602" cy="453602"/>
          </a:xfrm>
        </p:grpSpPr>
        <p:sp>
          <p:nvSpPr>
            <p:cNvPr name="Freeform 53" id="53"/>
            <p:cNvSpPr/>
            <p:nvPr/>
          </p:nvSpPr>
          <p:spPr>
            <a:xfrm flipH="false" flipV="false" rot="0">
              <a:off x="0" y="0"/>
              <a:ext cx="453644" cy="453644"/>
            </a:xfrm>
            <a:custGeom>
              <a:avLst/>
              <a:gdLst/>
              <a:ahLst/>
              <a:cxnLst/>
              <a:rect r="r" b="b" t="t" l="l"/>
              <a:pathLst>
                <a:path h="453644" w="453644">
                  <a:moveTo>
                    <a:pt x="0" y="30226"/>
                  </a:moveTo>
                  <a:cubicBezTo>
                    <a:pt x="0" y="13589"/>
                    <a:pt x="13589" y="0"/>
                    <a:pt x="30226" y="0"/>
                  </a:cubicBezTo>
                  <a:lnTo>
                    <a:pt x="423418" y="0"/>
                  </a:lnTo>
                  <a:cubicBezTo>
                    <a:pt x="440182" y="0"/>
                    <a:pt x="453644" y="13589"/>
                    <a:pt x="453644" y="30226"/>
                  </a:cubicBezTo>
                  <a:lnTo>
                    <a:pt x="453644" y="423418"/>
                  </a:lnTo>
                  <a:cubicBezTo>
                    <a:pt x="453644" y="440182"/>
                    <a:pt x="440055" y="453644"/>
                    <a:pt x="423418" y="453644"/>
                  </a:cubicBezTo>
                  <a:lnTo>
                    <a:pt x="30226" y="453644"/>
                  </a:lnTo>
                  <a:cubicBezTo>
                    <a:pt x="13589" y="453644"/>
                    <a:pt x="0" y="440055"/>
                    <a:pt x="0" y="423418"/>
                  </a:cubicBezTo>
                  <a:close/>
                </a:path>
              </a:pathLst>
            </a:custGeom>
            <a:solidFill>
              <a:srgbClr val="404040"/>
            </a:solidFill>
          </p:spPr>
        </p:sp>
      </p:grpSp>
      <p:grpSp>
        <p:nvGrpSpPr>
          <p:cNvPr name="Group 54" id="54"/>
          <p:cNvGrpSpPr/>
          <p:nvPr/>
        </p:nvGrpSpPr>
        <p:grpSpPr>
          <a:xfrm rot="0">
            <a:off x="4779806" y="4420155"/>
            <a:ext cx="161605" cy="283528"/>
            <a:chOff x="0" y="0"/>
            <a:chExt cx="172403" cy="302472"/>
          </a:xfrm>
        </p:grpSpPr>
        <p:sp>
          <p:nvSpPr>
            <p:cNvPr name="Freeform 55" id="55"/>
            <p:cNvSpPr/>
            <p:nvPr/>
          </p:nvSpPr>
          <p:spPr>
            <a:xfrm flipH="false" flipV="false" rot="0">
              <a:off x="0" y="0"/>
              <a:ext cx="172403" cy="302472"/>
            </a:xfrm>
            <a:custGeom>
              <a:avLst/>
              <a:gdLst/>
              <a:ahLst/>
              <a:cxnLst/>
              <a:rect r="r" b="b" t="t" l="l"/>
              <a:pathLst>
                <a:path h="302472" w="172403">
                  <a:moveTo>
                    <a:pt x="0" y="0"/>
                  </a:moveTo>
                  <a:lnTo>
                    <a:pt x="172403" y="0"/>
                  </a:lnTo>
                  <a:lnTo>
                    <a:pt x="172403" y="302472"/>
                  </a:lnTo>
                  <a:lnTo>
                    <a:pt x="0" y="30247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56" id="56"/>
            <p:cNvSpPr txBox="true"/>
            <p:nvPr/>
          </p:nvSpPr>
          <p:spPr>
            <a:xfrm>
              <a:off x="0" y="28575"/>
              <a:ext cx="172403" cy="273897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ctr">
                <a:lnSpc>
                  <a:spcPts val="1766"/>
                </a:lnSpc>
              </a:pPr>
              <a:r>
                <a:rPr lang="en-US" b="true" sz="1766" spc="-53">
                  <a:solidFill>
                    <a:srgbClr val="E5E0DF"/>
                  </a:solidFill>
                  <a:latin typeface="Roboto Mono Medium"/>
                  <a:ea typeface="Roboto Mono Medium"/>
                  <a:cs typeface="Roboto Mono Medium"/>
                  <a:sym typeface="Roboto Mono Medium"/>
                </a:rPr>
                <a:t>4</a:t>
              </a:r>
            </a:p>
          </p:txBody>
        </p:sp>
      </p:grpSp>
      <p:grpSp>
        <p:nvGrpSpPr>
          <p:cNvPr name="Group 57" id="57"/>
          <p:cNvGrpSpPr/>
          <p:nvPr/>
        </p:nvGrpSpPr>
        <p:grpSpPr>
          <a:xfrm rot="0">
            <a:off x="5708491" y="4344591"/>
            <a:ext cx="1890157" cy="457271"/>
            <a:chOff x="0" y="0"/>
            <a:chExt cx="2520209" cy="609694"/>
          </a:xfrm>
        </p:grpSpPr>
        <p:sp>
          <p:nvSpPr>
            <p:cNvPr name="Freeform 58" id="58"/>
            <p:cNvSpPr/>
            <p:nvPr/>
          </p:nvSpPr>
          <p:spPr>
            <a:xfrm flipH="false" flipV="false" rot="0">
              <a:off x="0" y="0"/>
              <a:ext cx="2520209" cy="609694"/>
            </a:xfrm>
            <a:custGeom>
              <a:avLst/>
              <a:gdLst/>
              <a:ahLst/>
              <a:cxnLst/>
              <a:rect r="r" b="b" t="t" l="l"/>
              <a:pathLst>
                <a:path h="609694" w="2520209">
                  <a:moveTo>
                    <a:pt x="0" y="0"/>
                  </a:moveTo>
                  <a:lnTo>
                    <a:pt x="2520209" y="0"/>
                  </a:lnTo>
                  <a:lnTo>
                    <a:pt x="2520209" y="609694"/>
                  </a:lnTo>
                  <a:lnTo>
                    <a:pt x="0" y="60969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59" id="59"/>
            <p:cNvSpPr txBox="true"/>
            <p:nvPr/>
          </p:nvSpPr>
          <p:spPr>
            <a:xfrm>
              <a:off x="0" y="-9525"/>
              <a:ext cx="2520209" cy="619219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958"/>
                </a:lnSpc>
              </a:pPr>
              <a:r>
                <a:rPr lang="en-US" b="true" sz="2366" spc="-72" u="sng">
                  <a:solidFill>
                    <a:srgbClr val="CCC98A"/>
                  </a:solidFill>
                  <a:latin typeface="Roboto Mono Medium"/>
                  <a:ea typeface="Roboto Mono Medium"/>
                  <a:cs typeface="Roboto Mono Medium"/>
                  <a:sym typeface="Roboto Mono Medium"/>
                </a:rPr>
                <a:t>1950-ті</a:t>
              </a:r>
            </a:p>
          </p:txBody>
        </p:sp>
      </p:grpSp>
      <p:grpSp>
        <p:nvGrpSpPr>
          <p:cNvPr name="Group 60" id="60"/>
          <p:cNvGrpSpPr/>
          <p:nvPr/>
        </p:nvGrpSpPr>
        <p:grpSpPr>
          <a:xfrm rot="0">
            <a:off x="5708491" y="4671536"/>
            <a:ext cx="3515915" cy="571658"/>
            <a:chOff x="0" y="0"/>
            <a:chExt cx="4687887" cy="762211"/>
          </a:xfrm>
        </p:grpSpPr>
        <p:sp>
          <p:nvSpPr>
            <p:cNvPr name="Freeform 61" id="61"/>
            <p:cNvSpPr/>
            <p:nvPr/>
          </p:nvSpPr>
          <p:spPr>
            <a:xfrm flipH="false" flipV="false" rot="0">
              <a:off x="0" y="0"/>
              <a:ext cx="4687887" cy="762211"/>
            </a:xfrm>
            <a:custGeom>
              <a:avLst/>
              <a:gdLst/>
              <a:ahLst/>
              <a:cxnLst/>
              <a:rect r="r" b="b" t="t" l="l"/>
              <a:pathLst>
                <a:path h="762211" w="4687887">
                  <a:moveTo>
                    <a:pt x="0" y="0"/>
                  </a:moveTo>
                  <a:lnTo>
                    <a:pt x="4687887" y="0"/>
                  </a:lnTo>
                  <a:lnTo>
                    <a:pt x="4687887" y="762211"/>
                  </a:lnTo>
                  <a:lnTo>
                    <a:pt x="0" y="76221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62" id="62"/>
            <p:cNvSpPr txBox="true"/>
            <p:nvPr/>
          </p:nvSpPr>
          <p:spPr>
            <a:xfrm>
              <a:off x="0" y="-66675"/>
              <a:ext cx="4687887" cy="828886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388"/>
                </a:lnSpc>
              </a:pPr>
              <a:r>
                <a:rPr lang="en-US" sz="1466" spc="-15">
                  <a:solidFill>
                    <a:srgbClr val="E5E0DF"/>
                  </a:solidFill>
                  <a:latin typeface="Roboto"/>
                  <a:ea typeface="Roboto"/>
                  <a:cs typeface="Roboto"/>
                  <a:sym typeface="Roboto"/>
                </a:rPr>
                <a:t>Перша спроба 3D-кіно, але технології ще недосконалі.</a:t>
              </a:r>
            </a:p>
          </p:txBody>
        </p:sp>
      </p:grpSp>
      <p:grpSp>
        <p:nvGrpSpPr>
          <p:cNvPr name="Group 63" id="63"/>
          <p:cNvGrpSpPr/>
          <p:nvPr/>
        </p:nvGrpSpPr>
        <p:grpSpPr>
          <a:xfrm rot="0">
            <a:off x="4197826" y="5203905"/>
            <a:ext cx="529193" cy="20320"/>
            <a:chOff x="0" y="0"/>
            <a:chExt cx="705591" cy="27093"/>
          </a:xfrm>
        </p:grpSpPr>
        <p:sp>
          <p:nvSpPr>
            <p:cNvPr name="Freeform 64" id="64"/>
            <p:cNvSpPr/>
            <p:nvPr/>
          </p:nvSpPr>
          <p:spPr>
            <a:xfrm flipH="false" flipV="false" rot="0">
              <a:off x="0" y="0"/>
              <a:ext cx="705612" cy="27178"/>
            </a:xfrm>
            <a:custGeom>
              <a:avLst/>
              <a:gdLst/>
              <a:ahLst/>
              <a:cxnLst/>
              <a:rect r="r" b="b" t="t" l="l"/>
              <a:pathLst>
                <a:path h="27178" w="705612">
                  <a:moveTo>
                    <a:pt x="0" y="13589"/>
                  </a:moveTo>
                  <a:cubicBezTo>
                    <a:pt x="0" y="6096"/>
                    <a:pt x="6096" y="0"/>
                    <a:pt x="13589" y="0"/>
                  </a:cubicBezTo>
                  <a:lnTo>
                    <a:pt x="692023" y="0"/>
                  </a:lnTo>
                  <a:cubicBezTo>
                    <a:pt x="699516" y="0"/>
                    <a:pt x="705612" y="6096"/>
                    <a:pt x="705612" y="13589"/>
                  </a:cubicBezTo>
                  <a:cubicBezTo>
                    <a:pt x="705612" y="21082"/>
                    <a:pt x="699516" y="27178"/>
                    <a:pt x="692023" y="27178"/>
                  </a:cubicBezTo>
                  <a:lnTo>
                    <a:pt x="13589" y="27178"/>
                  </a:lnTo>
                  <a:cubicBezTo>
                    <a:pt x="6096" y="27051"/>
                    <a:pt x="0" y="21082"/>
                    <a:pt x="0" y="13589"/>
                  </a:cubicBezTo>
                  <a:close/>
                </a:path>
              </a:pathLst>
            </a:custGeom>
            <a:solidFill>
              <a:srgbClr val="595959"/>
            </a:solidFill>
          </p:spPr>
        </p:sp>
      </p:grpSp>
      <p:grpSp>
        <p:nvGrpSpPr>
          <p:cNvPr name="Group 65" id="65"/>
          <p:cNvGrpSpPr/>
          <p:nvPr/>
        </p:nvGrpSpPr>
        <p:grpSpPr>
          <a:xfrm rot="0">
            <a:off x="4706699" y="5043964"/>
            <a:ext cx="340201" cy="340201"/>
            <a:chOff x="0" y="0"/>
            <a:chExt cx="453602" cy="453602"/>
          </a:xfrm>
        </p:grpSpPr>
        <p:sp>
          <p:nvSpPr>
            <p:cNvPr name="Freeform 66" id="66"/>
            <p:cNvSpPr/>
            <p:nvPr/>
          </p:nvSpPr>
          <p:spPr>
            <a:xfrm flipH="false" flipV="false" rot="0">
              <a:off x="0" y="0"/>
              <a:ext cx="453644" cy="453644"/>
            </a:xfrm>
            <a:custGeom>
              <a:avLst/>
              <a:gdLst/>
              <a:ahLst/>
              <a:cxnLst/>
              <a:rect r="r" b="b" t="t" l="l"/>
              <a:pathLst>
                <a:path h="453644" w="453644">
                  <a:moveTo>
                    <a:pt x="0" y="30226"/>
                  </a:moveTo>
                  <a:cubicBezTo>
                    <a:pt x="0" y="13589"/>
                    <a:pt x="13589" y="0"/>
                    <a:pt x="30226" y="0"/>
                  </a:cubicBezTo>
                  <a:lnTo>
                    <a:pt x="423418" y="0"/>
                  </a:lnTo>
                  <a:cubicBezTo>
                    <a:pt x="440182" y="0"/>
                    <a:pt x="453644" y="13589"/>
                    <a:pt x="453644" y="30226"/>
                  </a:cubicBezTo>
                  <a:lnTo>
                    <a:pt x="453644" y="423418"/>
                  </a:lnTo>
                  <a:cubicBezTo>
                    <a:pt x="453644" y="440182"/>
                    <a:pt x="440055" y="453644"/>
                    <a:pt x="423418" y="453644"/>
                  </a:cubicBezTo>
                  <a:lnTo>
                    <a:pt x="30226" y="453644"/>
                  </a:lnTo>
                  <a:cubicBezTo>
                    <a:pt x="13589" y="453644"/>
                    <a:pt x="0" y="440055"/>
                    <a:pt x="0" y="423418"/>
                  </a:cubicBezTo>
                  <a:close/>
                </a:path>
              </a:pathLst>
            </a:custGeom>
            <a:solidFill>
              <a:srgbClr val="404040"/>
            </a:solidFill>
          </p:spPr>
        </p:sp>
      </p:grpSp>
      <p:grpSp>
        <p:nvGrpSpPr>
          <p:cNvPr name="Group 67" id="67"/>
          <p:cNvGrpSpPr/>
          <p:nvPr/>
        </p:nvGrpSpPr>
        <p:grpSpPr>
          <a:xfrm rot="0">
            <a:off x="4767320" y="5046583"/>
            <a:ext cx="174091" cy="305435"/>
            <a:chOff x="0" y="0"/>
            <a:chExt cx="172403" cy="302472"/>
          </a:xfrm>
        </p:grpSpPr>
        <p:sp>
          <p:nvSpPr>
            <p:cNvPr name="Freeform 68" id="68"/>
            <p:cNvSpPr/>
            <p:nvPr/>
          </p:nvSpPr>
          <p:spPr>
            <a:xfrm flipH="false" flipV="false" rot="0">
              <a:off x="0" y="0"/>
              <a:ext cx="172403" cy="302472"/>
            </a:xfrm>
            <a:custGeom>
              <a:avLst/>
              <a:gdLst/>
              <a:ahLst/>
              <a:cxnLst/>
              <a:rect r="r" b="b" t="t" l="l"/>
              <a:pathLst>
                <a:path h="302472" w="172403">
                  <a:moveTo>
                    <a:pt x="0" y="0"/>
                  </a:moveTo>
                  <a:lnTo>
                    <a:pt x="172403" y="0"/>
                  </a:lnTo>
                  <a:lnTo>
                    <a:pt x="172403" y="302472"/>
                  </a:lnTo>
                  <a:lnTo>
                    <a:pt x="0" y="30247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69" id="69"/>
            <p:cNvSpPr txBox="true"/>
            <p:nvPr/>
          </p:nvSpPr>
          <p:spPr>
            <a:xfrm>
              <a:off x="0" y="28575"/>
              <a:ext cx="172403" cy="273897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ctr">
                <a:lnSpc>
                  <a:spcPts val="1766"/>
                </a:lnSpc>
              </a:pPr>
              <a:r>
                <a:rPr lang="en-US" b="true" sz="1766" spc="-53">
                  <a:solidFill>
                    <a:srgbClr val="E5E0DF"/>
                  </a:solidFill>
                  <a:latin typeface="Roboto Mono Medium"/>
                  <a:ea typeface="Roboto Mono Medium"/>
                  <a:cs typeface="Roboto Mono Medium"/>
                  <a:sym typeface="Roboto Mono Medium"/>
                </a:rPr>
                <a:t>5</a:t>
              </a:r>
            </a:p>
          </p:txBody>
        </p:sp>
      </p:grpSp>
      <p:grpSp>
        <p:nvGrpSpPr>
          <p:cNvPr name="Group 70" id="70"/>
          <p:cNvGrpSpPr/>
          <p:nvPr/>
        </p:nvGrpSpPr>
        <p:grpSpPr>
          <a:xfrm rot="0">
            <a:off x="2154952" y="5025073"/>
            <a:ext cx="1890157" cy="457271"/>
            <a:chOff x="0" y="0"/>
            <a:chExt cx="2520209" cy="609694"/>
          </a:xfrm>
        </p:grpSpPr>
        <p:sp>
          <p:nvSpPr>
            <p:cNvPr name="Freeform 71" id="71"/>
            <p:cNvSpPr/>
            <p:nvPr/>
          </p:nvSpPr>
          <p:spPr>
            <a:xfrm flipH="false" flipV="false" rot="0">
              <a:off x="0" y="0"/>
              <a:ext cx="2520209" cy="609694"/>
            </a:xfrm>
            <a:custGeom>
              <a:avLst/>
              <a:gdLst/>
              <a:ahLst/>
              <a:cxnLst/>
              <a:rect r="r" b="b" t="t" l="l"/>
              <a:pathLst>
                <a:path h="609694" w="2520209">
                  <a:moveTo>
                    <a:pt x="0" y="0"/>
                  </a:moveTo>
                  <a:lnTo>
                    <a:pt x="2520209" y="0"/>
                  </a:lnTo>
                  <a:lnTo>
                    <a:pt x="2520209" y="609694"/>
                  </a:lnTo>
                  <a:lnTo>
                    <a:pt x="0" y="60969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72" id="72"/>
            <p:cNvSpPr txBox="true"/>
            <p:nvPr/>
          </p:nvSpPr>
          <p:spPr>
            <a:xfrm>
              <a:off x="0" y="-9525"/>
              <a:ext cx="2520209" cy="619219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r">
                <a:lnSpc>
                  <a:spcPts val="2958"/>
                </a:lnSpc>
              </a:pPr>
              <a:r>
                <a:rPr lang="en-US" b="true" sz="2366" spc="-72" u="sng">
                  <a:solidFill>
                    <a:srgbClr val="CCC98A"/>
                  </a:solidFill>
                  <a:latin typeface="Roboto Mono Medium"/>
                  <a:ea typeface="Roboto Mono Medium"/>
                  <a:cs typeface="Roboto Mono Medium"/>
                  <a:sym typeface="Roboto Mono Medium"/>
                </a:rPr>
                <a:t>1995</a:t>
              </a:r>
            </a:p>
          </p:txBody>
        </p:sp>
      </p:grpSp>
      <p:grpSp>
        <p:nvGrpSpPr>
          <p:cNvPr name="Group 73" id="73"/>
          <p:cNvGrpSpPr/>
          <p:nvPr/>
        </p:nvGrpSpPr>
        <p:grpSpPr>
          <a:xfrm rot="0">
            <a:off x="529193" y="5352018"/>
            <a:ext cx="3515915" cy="571658"/>
            <a:chOff x="0" y="0"/>
            <a:chExt cx="4687887" cy="762211"/>
          </a:xfrm>
        </p:grpSpPr>
        <p:sp>
          <p:nvSpPr>
            <p:cNvPr name="Freeform 74" id="74"/>
            <p:cNvSpPr/>
            <p:nvPr/>
          </p:nvSpPr>
          <p:spPr>
            <a:xfrm flipH="false" flipV="false" rot="0">
              <a:off x="0" y="0"/>
              <a:ext cx="4687887" cy="762211"/>
            </a:xfrm>
            <a:custGeom>
              <a:avLst/>
              <a:gdLst/>
              <a:ahLst/>
              <a:cxnLst/>
              <a:rect r="r" b="b" t="t" l="l"/>
              <a:pathLst>
                <a:path h="762211" w="4687887">
                  <a:moveTo>
                    <a:pt x="0" y="0"/>
                  </a:moveTo>
                  <a:lnTo>
                    <a:pt x="4687887" y="0"/>
                  </a:lnTo>
                  <a:lnTo>
                    <a:pt x="4687887" y="762211"/>
                  </a:lnTo>
                  <a:lnTo>
                    <a:pt x="0" y="76221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75" id="75"/>
            <p:cNvSpPr txBox="true"/>
            <p:nvPr/>
          </p:nvSpPr>
          <p:spPr>
            <a:xfrm>
              <a:off x="0" y="-66675"/>
              <a:ext cx="4687887" cy="828886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r">
                <a:lnSpc>
                  <a:spcPts val="2388"/>
                </a:lnSpc>
              </a:pPr>
              <a:r>
                <a:rPr lang="en-US" sz="1466" spc="-15">
                  <a:solidFill>
                    <a:srgbClr val="E5E0DF"/>
                  </a:solidFill>
                  <a:latin typeface="Roboto"/>
                  <a:ea typeface="Roboto"/>
                  <a:cs typeface="Roboto"/>
                  <a:sym typeface="Roboto"/>
                </a:rPr>
                <a:t>Перший фільм, створений повністю на комп'ютері - "Історія іграшок".</a:t>
              </a:r>
            </a:p>
          </p:txBody>
        </p:sp>
      </p:grpSp>
    </p:spTree>
  </p:cSld>
  <p:clrMapOvr>
    <a:masterClrMapping/>
  </p:clrMapOvr>
  <p:transition spd="fast">
    <p:wipe dir="l"/>
  </p:transition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9753600" cy="7315200"/>
            <a:chOff x="0" y="0"/>
            <a:chExt cx="13004800" cy="97536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3004800" cy="9753600"/>
            </a:xfrm>
            <a:custGeom>
              <a:avLst/>
              <a:gdLst/>
              <a:ahLst/>
              <a:cxnLst/>
              <a:rect r="r" b="b" t="t" l="l"/>
              <a:pathLst>
                <a:path h="9753600" w="13004800">
                  <a:moveTo>
                    <a:pt x="0" y="0"/>
                  </a:moveTo>
                  <a:lnTo>
                    <a:pt x="13004800" y="0"/>
                  </a:lnTo>
                  <a:lnTo>
                    <a:pt x="13004800" y="9753600"/>
                  </a:lnTo>
                  <a:lnTo>
                    <a:pt x="0" y="9753600"/>
                  </a:lnTo>
                  <a:close/>
                </a:path>
              </a:pathLst>
            </a:custGeom>
            <a:solidFill>
              <a:srgbClr val="010303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9753600" cy="7315200"/>
            <a:chOff x="0" y="0"/>
            <a:chExt cx="13004800" cy="97536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3004800" cy="9753600"/>
            </a:xfrm>
            <a:custGeom>
              <a:avLst/>
              <a:gdLst/>
              <a:ahLst/>
              <a:cxnLst/>
              <a:rect r="r" b="b" t="t" l="l"/>
              <a:pathLst>
                <a:path h="9753600" w="13004800">
                  <a:moveTo>
                    <a:pt x="0" y="0"/>
                  </a:moveTo>
                  <a:lnTo>
                    <a:pt x="13004800" y="0"/>
                  </a:lnTo>
                  <a:lnTo>
                    <a:pt x="13004800" y="9753600"/>
                  </a:lnTo>
                  <a:lnTo>
                    <a:pt x="0" y="9753600"/>
                  </a:lnTo>
                  <a:close/>
                </a:path>
              </a:pathLst>
            </a:custGeom>
            <a:solidFill>
              <a:srgbClr val="112836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529193" y="1684973"/>
            <a:ext cx="8695214" cy="945039"/>
            <a:chOff x="0" y="0"/>
            <a:chExt cx="11593619" cy="126005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1593619" cy="1260052"/>
            </a:xfrm>
            <a:custGeom>
              <a:avLst/>
              <a:gdLst/>
              <a:ahLst/>
              <a:cxnLst/>
              <a:rect r="r" b="b" t="t" l="l"/>
              <a:pathLst>
                <a:path h="1260052" w="11593619">
                  <a:moveTo>
                    <a:pt x="0" y="0"/>
                  </a:moveTo>
                  <a:lnTo>
                    <a:pt x="11593619" y="0"/>
                  </a:lnTo>
                  <a:lnTo>
                    <a:pt x="11593619" y="1260052"/>
                  </a:lnTo>
                  <a:lnTo>
                    <a:pt x="0" y="126005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19050"/>
              <a:ext cx="11593619" cy="1279102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ctr">
                <a:lnSpc>
                  <a:spcPts val="4573"/>
                </a:lnSpc>
              </a:pPr>
              <a:r>
                <a:rPr lang="en-US" sz="3666" spc="-110">
                  <a:solidFill>
                    <a:srgbClr val="FFFFFF"/>
                  </a:solidFill>
                  <a:latin typeface="Jacqueline"/>
                  <a:ea typeface="Jacqueline"/>
                  <a:cs typeface="Jacqueline"/>
                  <a:sym typeface="Jacqueline"/>
                </a:rPr>
                <a:t>Попкорн: історія улюбленого кіно-смаколика</a:t>
              </a:r>
            </a:p>
          </p:txBody>
        </p:sp>
      </p:grpSp>
      <p:sp>
        <p:nvSpPr>
          <p:cNvPr name="Freeform 9" id="9" descr="preencoded.png"/>
          <p:cNvSpPr/>
          <p:nvPr/>
        </p:nvSpPr>
        <p:spPr>
          <a:xfrm flipH="false" flipV="false" rot="0">
            <a:off x="529193" y="2932430"/>
            <a:ext cx="2747169" cy="1697831"/>
          </a:xfrm>
          <a:custGeom>
            <a:avLst/>
            <a:gdLst/>
            <a:ahLst/>
            <a:cxnLst/>
            <a:rect r="r" b="b" t="t" l="l"/>
            <a:pathLst>
              <a:path h="1697831" w="2747169">
                <a:moveTo>
                  <a:pt x="0" y="0"/>
                </a:moveTo>
                <a:lnTo>
                  <a:pt x="2747169" y="0"/>
                </a:lnTo>
                <a:lnTo>
                  <a:pt x="2747169" y="1697831"/>
                </a:lnTo>
                <a:lnTo>
                  <a:pt x="0" y="169783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52" t="0" r="-52" b="0"/>
            </a:stretch>
          </a:blipFill>
        </p:spPr>
      </p:sp>
      <p:grpSp>
        <p:nvGrpSpPr>
          <p:cNvPr name="Group 10" id="10"/>
          <p:cNvGrpSpPr/>
          <p:nvPr/>
        </p:nvGrpSpPr>
        <p:grpSpPr>
          <a:xfrm rot="0">
            <a:off x="529193" y="4819253"/>
            <a:ext cx="2153920" cy="658220"/>
            <a:chOff x="0" y="0"/>
            <a:chExt cx="2871893" cy="877627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2871893" cy="877627"/>
            </a:xfrm>
            <a:custGeom>
              <a:avLst/>
              <a:gdLst/>
              <a:ahLst/>
              <a:cxnLst/>
              <a:rect r="r" b="b" t="t" l="l"/>
              <a:pathLst>
                <a:path h="877627" w="2871893">
                  <a:moveTo>
                    <a:pt x="0" y="0"/>
                  </a:moveTo>
                  <a:lnTo>
                    <a:pt x="2871893" y="0"/>
                  </a:lnTo>
                  <a:lnTo>
                    <a:pt x="2871893" y="877627"/>
                  </a:lnTo>
                  <a:lnTo>
                    <a:pt x="0" y="87762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-9525"/>
              <a:ext cx="2871893" cy="887152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333"/>
                </a:lnSpc>
              </a:pPr>
              <a:r>
                <a:rPr lang="en-US" b="true" sz="1866" spc="-56" u="sng">
                  <a:solidFill>
                    <a:srgbClr val="E5E0DF"/>
                  </a:solidFill>
                  <a:latin typeface="Roboto Mono Medium"/>
                  <a:ea typeface="Roboto Mono Medium"/>
                  <a:cs typeface="Roboto Mono Medium"/>
                  <a:sym typeface="Roboto Mono Medium"/>
                </a:rPr>
                <a:t>1920-ті: Перші кроки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529193" y="5630069"/>
            <a:ext cx="2747169" cy="701144"/>
            <a:chOff x="0" y="0"/>
            <a:chExt cx="3662892" cy="934859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3662892" cy="934859"/>
            </a:xfrm>
            <a:custGeom>
              <a:avLst/>
              <a:gdLst/>
              <a:ahLst/>
              <a:cxnLst/>
              <a:rect r="r" b="b" t="t" l="l"/>
              <a:pathLst>
                <a:path h="934859" w="3662892">
                  <a:moveTo>
                    <a:pt x="0" y="0"/>
                  </a:moveTo>
                  <a:lnTo>
                    <a:pt x="3662892" y="0"/>
                  </a:lnTo>
                  <a:lnTo>
                    <a:pt x="3662892" y="934859"/>
                  </a:lnTo>
                  <a:lnTo>
                    <a:pt x="0" y="93485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76200"/>
              <a:ext cx="3662892" cy="1011059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877"/>
                </a:lnSpc>
              </a:pPr>
              <a:r>
                <a:rPr lang="en-US" sz="1766" spc="-18">
                  <a:solidFill>
                    <a:srgbClr val="E5E0DF"/>
                  </a:solidFill>
                  <a:latin typeface="Roboto"/>
                  <a:ea typeface="Roboto"/>
                  <a:cs typeface="Roboto"/>
                  <a:sym typeface="Roboto"/>
                </a:rPr>
                <a:t>Народження традиції в кінотеатрах</a:t>
              </a:r>
            </a:p>
          </p:txBody>
        </p:sp>
      </p:grpSp>
      <p:sp>
        <p:nvSpPr>
          <p:cNvPr name="Freeform 16" id="16" descr="preencoded.png"/>
          <p:cNvSpPr/>
          <p:nvPr/>
        </p:nvSpPr>
        <p:spPr>
          <a:xfrm flipH="false" flipV="false" rot="0">
            <a:off x="3503136" y="2932430"/>
            <a:ext cx="2747248" cy="1697911"/>
          </a:xfrm>
          <a:custGeom>
            <a:avLst/>
            <a:gdLst/>
            <a:ahLst/>
            <a:cxnLst/>
            <a:rect r="r" b="b" t="t" l="l"/>
            <a:pathLst>
              <a:path h="1697911" w="2747248">
                <a:moveTo>
                  <a:pt x="0" y="0"/>
                </a:moveTo>
                <a:lnTo>
                  <a:pt x="2747248" y="0"/>
                </a:lnTo>
                <a:lnTo>
                  <a:pt x="2747248" y="1697911"/>
                </a:lnTo>
                <a:lnTo>
                  <a:pt x="0" y="169791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53" t="0" r="-53" b="0"/>
            </a:stretch>
          </a:blipFill>
        </p:spPr>
      </p:sp>
      <p:grpSp>
        <p:nvGrpSpPr>
          <p:cNvPr name="Group 17" id="17"/>
          <p:cNvGrpSpPr/>
          <p:nvPr/>
        </p:nvGrpSpPr>
        <p:grpSpPr>
          <a:xfrm rot="0">
            <a:off x="3503136" y="4819333"/>
            <a:ext cx="2046287" cy="658220"/>
            <a:chOff x="0" y="0"/>
            <a:chExt cx="2728383" cy="877627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2728383" cy="877627"/>
            </a:xfrm>
            <a:custGeom>
              <a:avLst/>
              <a:gdLst/>
              <a:ahLst/>
              <a:cxnLst/>
              <a:rect r="r" b="b" t="t" l="l"/>
              <a:pathLst>
                <a:path h="877627" w="2728383">
                  <a:moveTo>
                    <a:pt x="0" y="0"/>
                  </a:moveTo>
                  <a:lnTo>
                    <a:pt x="2728383" y="0"/>
                  </a:lnTo>
                  <a:lnTo>
                    <a:pt x="2728383" y="877627"/>
                  </a:lnTo>
                  <a:lnTo>
                    <a:pt x="0" y="87762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9" id="19"/>
            <p:cNvSpPr txBox="true"/>
            <p:nvPr/>
          </p:nvSpPr>
          <p:spPr>
            <a:xfrm>
              <a:off x="0" y="-9525"/>
              <a:ext cx="2728383" cy="887152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333"/>
                </a:lnSpc>
              </a:pPr>
              <a:r>
                <a:rPr lang="en-US" b="true" sz="1866" spc="-56" u="sng">
                  <a:solidFill>
                    <a:srgbClr val="E5E0DF"/>
                  </a:solidFill>
                  <a:latin typeface="Roboto Mono Medium"/>
                  <a:ea typeface="Roboto Mono Medium"/>
                  <a:cs typeface="Roboto Mono Medium"/>
                  <a:sym typeface="Roboto Mono Medium"/>
                </a:rPr>
                <a:t>Початкове ставлення</a:t>
              </a:r>
            </a:p>
          </p:txBody>
        </p:sp>
      </p:grpSp>
      <p:grpSp>
        <p:nvGrpSpPr>
          <p:cNvPr name="Group 20" id="20"/>
          <p:cNvGrpSpPr/>
          <p:nvPr/>
        </p:nvGrpSpPr>
        <p:grpSpPr>
          <a:xfrm rot="0">
            <a:off x="3503176" y="5630069"/>
            <a:ext cx="2747248" cy="701144"/>
            <a:chOff x="0" y="0"/>
            <a:chExt cx="3662997" cy="934859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3662997" cy="934859"/>
            </a:xfrm>
            <a:custGeom>
              <a:avLst/>
              <a:gdLst/>
              <a:ahLst/>
              <a:cxnLst/>
              <a:rect r="r" b="b" t="t" l="l"/>
              <a:pathLst>
                <a:path h="934859" w="3662997">
                  <a:moveTo>
                    <a:pt x="0" y="0"/>
                  </a:moveTo>
                  <a:lnTo>
                    <a:pt x="3662997" y="0"/>
                  </a:lnTo>
                  <a:lnTo>
                    <a:pt x="3662997" y="934859"/>
                  </a:lnTo>
                  <a:lnTo>
                    <a:pt x="0" y="93485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2" id="22"/>
            <p:cNvSpPr txBox="true"/>
            <p:nvPr/>
          </p:nvSpPr>
          <p:spPr>
            <a:xfrm>
              <a:off x="0" y="-76200"/>
              <a:ext cx="3662997" cy="1011059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877"/>
                </a:lnSpc>
              </a:pPr>
              <a:r>
                <a:rPr lang="en-US" sz="1766" spc="-18">
                  <a:solidFill>
                    <a:srgbClr val="E5E0DF"/>
                  </a:solidFill>
                  <a:latin typeface="Roboto"/>
                  <a:ea typeface="Roboto"/>
                  <a:cs typeface="Roboto"/>
                  <a:sym typeface="Roboto"/>
                </a:rPr>
                <a:t>Власники кінотеатрів спочатку були проти</a:t>
              </a:r>
            </a:p>
          </p:txBody>
        </p:sp>
      </p:grpSp>
      <p:sp>
        <p:nvSpPr>
          <p:cNvPr name="Freeform 23" id="23" descr="preencoded.png"/>
          <p:cNvSpPr/>
          <p:nvPr/>
        </p:nvSpPr>
        <p:spPr>
          <a:xfrm flipH="false" flipV="false" rot="0">
            <a:off x="6477159" y="2932430"/>
            <a:ext cx="2747169" cy="1697831"/>
          </a:xfrm>
          <a:custGeom>
            <a:avLst/>
            <a:gdLst/>
            <a:ahLst/>
            <a:cxnLst/>
            <a:rect r="r" b="b" t="t" l="l"/>
            <a:pathLst>
              <a:path h="1697831" w="2747169">
                <a:moveTo>
                  <a:pt x="0" y="0"/>
                </a:moveTo>
                <a:lnTo>
                  <a:pt x="2747168" y="0"/>
                </a:lnTo>
                <a:lnTo>
                  <a:pt x="2747168" y="1697831"/>
                </a:lnTo>
                <a:lnTo>
                  <a:pt x="0" y="169783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52" t="0" r="-52" b="0"/>
            </a:stretch>
          </a:blipFill>
        </p:spPr>
      </p:sp>
      <p:grpSp>
        <p:nvGrpSpPr>
          <p:cNvPr name="Group 24" id="24"/>
          <p:cNvGrpSpPr/>
          <p:nvPr/>
        </p:nvGrpSpPr>
        <p:grpSpPr>
          <a:xfrm rot="0">
            <a:off x="6477159" y="4819253"/>
            <a:ext cx="1890157" cy="362945"/>
            <a:chOff x="0" y="0"/>
            <a:chExt cx="2520209" cy="483927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2520209" cy="483927"/>
            </a:xfrm>
            <a:custGeom>
              <a:avLst/>
              <a:gdLst/>
              <a:ahLst/>
              <a:cxnLst/>
              <a:rect r="r" b="b" t="t" l="l"/>
              <a:pathLst>
                <a:path h="483927" w="2520209">
                  <a:moveTo>
                    <a:pt x="0" y="0"/>
                  </a:moveTo>
                  <a:lnTo>
                    <a:pt x="2520209" y="0"/>
                  </a:lnTo>
                  <a:lnTo>
                    <a:pt x="2520209" y="483927"/>
                  </a:lnTo>
                  <a:lnTo>
                    <a:pt x="0" y="48392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6" id="26"/>
            <p:cNvSpPr txBox="true"/>
            <p:nvPr/>
          </p:nvSpPr>
          <p:spPr>
            <a:xfrm>
              <a:off x="0" y="-9525"/>
              <a:ext cx="2520209" cy="493452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333"/>
                </a:lnSpc>
              </a:pPr>
              <a:r>
                <a:rPr lang="en-US" b="true" sz="1866" spc="-56" u="sng">
                  <a:solidFill>
                    <a:srgbClr val="E5E0DF"/>
                  </a:solidFill>
                  <a:latin typeface="Roboto Mono Medium"/>
                  <a:ea typeface="Roboto Mono Medium"/>
                  <a:cs typeface="Roboto Mono Medium"/>
                  <a:sym typeface="Roboto Mono Medium"/>
                </a:rPr>
                <a:t>Сучасність</a:t>
              </a:r>
            </a:p>
          </p:txBody>
        </p:sp>
      </p:grpSp>
      <p:grpSp>
        <p:nvGrpSpPr>
          <p:cNvPr name="Group 27" id="27"/>
          <p:cNvGrpSpPr/>
          <p:nvPr/>
        </p:nvGrpSpPr>
        <p:grpSpPr>
          <a:xfrm rot="0">
            <a:off x="6477159" y="5630069"/>
            <a:ext cx="2747169" cy="701144"/>
            <a:chOff x="0" y="0"/>
            <a:chExt cx="3662892" cy="934859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3662892" cy="934859"/>
            </a:xfrm>
            <a:custGeom>
              <a:avLst/>
              <a:gdLst/>
              <a:ahLst/>
              <a:cxnLst/>
              <a:rect r="r" b="b" t="t" l="l"/>
              <a:pathLst>
                <a:path h="934859" w="3662892">
                  <a:moveTo>
                    <a:pt x="0" y="0"/>
                  </a:moveTo>
                  <a:lnTo>
                    <a:pt x="3662892" y="0"/>
                  </a:lnTo>
                  <a:lnTo>
                    <a:pt x="3662892" y="934859"/>
                  </a:lnTo>
                  <a:lnTo>
                    <a:pt x="0" y="93485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9" id="29"/>
            <p:cNvSpPr txBox="true"/>
            <p:nvPr/>
          </p:nvSpPr>
          <p:spPr>
            <a:xfrm>
              <a:off x="0" y="-76200"/>
              <a:ext cx="3662892" cy="1011059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877"/>
                </a:lnSpc>
              </a:pPr>
              <a:r>
                <a:rPr lang="en-US" sz="1766" spc="-18">
                  <a:solidFill>
                    <a:srgbClr val="E5E0DF"/>
                  </a:solidFill>
                  <a:latin typeface="Roboto"/>
                  <a:ea typeface="Roboto"/>
                  <a:cs typeface="Roboto"/>
                  <a:sym typeface="Roboto"/>
                </a:rPr>
                <a:t>Різноманітність смаків та незмінна популярність</a:t>
              </a:r>
            </a:p>
          </p:txBody>
        </p:sp>
      </p:grpSp>
    </p:spTree>
  </p:cSld>
  <p:clrMapOvr>
    <a:masterClrMapping/>
  </p:clrMapOvr>
  <p:transition spd="fast">
    <p:wipe dir="l"/>
  </p:transition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9753600" cy="7315200"/>
            <a:chOff x="0" y="0"/>
            <a:chExt cx="13004800" cy="97536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3004800" cy="9753600"/>
            </a:xfrm>
            <a:custGeom>
              <a:avLst/>
              <a:gdLst/>
              <a:ahLst/>
              <a:cxnLst/>
              <a:rect r="r" b="b" t="t" l="l"/>
              <a:pathLst>
                <a:path h="9753600" w="13004800">
                  <a:moveTo>
                    <a:pt x="0" y="0"/>
                  </a:moveTo>
                  <a:lnTo>
                    <a:pt x="13004800" y="0"/>
                  </a:lnTo>
                  <a:lnTo>
                    <a:pt x="13004800" y="9753600"/>
                  </a:lnTo>
                  <a:lnTo>
                    <a:pt x="0" y="9753600"/>
                  </a:lnTo>
                  <a:close/>
                </a:path>
              </a:pathLst>
            </a:custGeom>
            <a:solidFill>
              <a:srgbClr val="010303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9753600" cy="7315200"/>
            <a:chOff x="0" y="0"/>
            <a:chExt cx="13004800" cy="97536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3004800" cy="9753600"/>
            </a:xfrm>
            <a:custGeom>
              <a:avLst/>
              <a:gdLst/>
              <a:ahLst/>
              <a:cxnLst/>
              <a:rect r="r" b="b" t="t" l="l"/>
              <a:pathLst>
                <a:path h="9753600" w="13004800">
                  <a:moveTo>
                    <a:pt x="0" y="0"/>
                  </a:moveTo>
                  <a:lnTo>
                    <a:pt x="13004800" y="0"/>
                  </a:lnTo>
                  <a:lnTo>
                    <a:pt x="13004800" y="9753600"/>
                  </a:lnTo>
                  <a:lnTo>
                    <a:pt x="0" y="9753600"/>
                  </a:lnTo>
                  <a:close/>
                </a:path>
              </a:pathLst>
            </a:custGeom>
            <a:solidFill>
              <a:srgbClr val="112836"/>
            </a:solidFill>
          </p:spPr>
        </p:sp>
      </p:grpSp>
      <p:sp>
        <p:nvSpPr>
          <p:cNvPr name="Freeform 6" id="6" descr="preencoded.png"/>
          <p:cNvSpPr/>
          <p:nvPr/>
        </p:nvSpPr>
        <p:spPr>
          <a:xfrm flipH="false" flipV="false" rot="0">
            <a:off x="6096000" y="0"/>
            <a:ext cx="3657600" cy="7315200"/>
          </a:xfrm>
          <a:custGeom>
            <a:avLst/>
            <a:gdLst/>
            <a:ahLst/>
            <a:cxnLst/>
            <a:rect r="r" b="b" t="t" l="l"/>
            <a:pathLst>
              <a:path h="7315200" w="3657600">
                <a:moveTo>
                  <a:pt x="0" y="0"/>
                </a:moveTo>
                <a:lnTo>
                  <a:pt x="3657600" y="0"/>
                </a:lnTo>
                <a:lnTo>
                  <a:pt x="3657600" y="7315200"/>
                </a:lnTo>
                <a:lnTo>
                  <a:pt x="0" y="73152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304866" y="523875"/>
            <a:ext cx="5411887" cy="1015251"/>
            <a:chOff x="0" y="0"/>
            <a:chExt cx="6716819" cy="1260052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6716819" cy="1260052"/>
            </a:xfrm>
            <a:custGeom>
              <a:avLst/>
              <a:gdLst/>
              <a:ahLst/>
              <a:cxnLst/>
              <a:rect r="r" b="b" t="t" l="l"/>
              <a:pathLst>
                <a:path h="1260052" w="6716819">
                  <a:moveTo>
                    <a:pt x="0" y="0"/>
                  </a:moveTo>
                  <a:lnTo>
                    <a:pt x="6716819" y="0"/>
                  </a:lnTo>
                  <a:lnTo>
                    <a:pt x="6716819" y="1260052"/>
                  </a:lnTo>
                  <a:lnTo>
                    <a:pt x="0" y="126005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28575"/>
              <a:ext cx="6716819" cy="1288627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ctr">
                <a:lnSpc>
                  <a:spcPts val="5071"/>
                </a:lnSpc>
              </a:pPr>
              <a:r>
                <a:rPr lang="en-US" sz="4066" spc="-122">
                  <a:solidFill>
                    <a:srgbClr val="FFFFFF"/>
                  </a:solidFill>
                  <a:latin typeface="Jacqueline"/>
                  <a:ea typeface="Jacqueline"/>
                  <a:cs typeface="Jacqueline"/>
                  <a:sym typeface="Jacqueline"/>
                </a:rPr>
                <a:t>Найцікавіші рекорди в світі кіно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529193" y="1973739"/>
            <a:ext cx="2405380" cy="801291"/>
            <a:chOff x="0" y="0"/>
            <a:chExt cx="3207173" cy="1068388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3207173" cy="1068388"/>
            </a:xfrm>
            <a:custGeom>
              <a:avLst/>
              <a:gdLst/>
              <a:ahLst/>
              <a:cxnLst/>
              <a:rect r="r" b="b" t="t" l="l"/>
              <a:pathLst>
                <a:path h="1068388" w="3207173">
                  <a:moveTo>
                    <a:pt x="0" y="0"/>
                  </a:moveTo>
                  <a:lnTo>
                    <a:pt x="3207173" y="0"/>
                  </a:lnTo>
                  <a:lnTo>
                    <a:pt x="3207173" y="1068388"/>
                  </a:lnTo>
                  <a:lnTo>
                    <a:pt x="0" y="106838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66675"/>
              <a:ext cx="3207173" cy="1001713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ctr">
                <a:lnSpc>
                  <a:spcPts val="3900"/>
                </a:lnSpc>
              </a:pPr>
              <a:r>
                <a:rPr lang="en-US" b="true" sz="3900" spc="-118">
                  <a:solidFill>
                    <a:srgbClr val="AB9D32"/>
                  </a:solidFill>
                  <a:latin typeface="Roboto Mono Medium"/>
                  <a:ea typeface="Roboto Mono Medium"/>
                  <a:cs typeface="Roboto Mono Medium"/>
                  <a:sym typeface="Roboto Mono Medium"/>
                </a:rPr>
                <a:t>35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786765" y="2963942"/>
            <a:ext cx="1890157" cy="398770"/>
            <a:chOff x="0" y="0"/>
            <a:chExt cx="2520209" cy="531694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2520209" cy="531694"/>
            </a:xfrm>
            <a:custGeom>
              <a:avLst/>
              <a:gdLst/>
              <a:ahLst/>
              <a:cxnLst/>
              <a:rect r="r" b="b" t="t" l="l"/>
              <a:pathLst>
                <a:path h="531694" w="2520209">
                  <a:moveTo>
                    <a:pt x="0" y="0"/>
                  </a:moveTo>
                  <a:lnTo>
                    <a:pt x="2520209" y="0"/>
                  </a:lnTo>
                  <a:lnTo>
                    <a:pt x="2520209" y="531694"/>
                  </a:lnTo>
                  <a:lnTo>
                    <a:pt x="0" y="53169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9525"/>
              <a:ext cx="2520209" cy="541219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ctr">
                <a:lnSpc>
                  <a:spcPts val="2583"/>
                </a:lnSpc>
              </a:pPr>
              <a:r>
                <a:rPr lang="en-US" b="true" sz="2066" spc="-62">
                  <a:solidFill>
                    <a:srgbClr val="E5E0DF"/>
                  </a:solidFill>
                  <a:latin typeface="Roboto Mono Medium"/>
                  <a:ea typeface="Roboto Mono Medium"/>
                  <a:cs typeface="Roboto Mono Medium"/>
                  <a:sym typeface="Roboto Mono Medium"/>
                </a:rPr>
                <a:t>Днів</a:t>
              </a:r>
            </a:p>
          </p:txBody>
        </p:sp>
      </p:grpSp>
      <p:grpSp>
        <p:nvGrpSpPr>
          <p:cNvPr name="Group 16" id="16"/>
          <p:cNvGrpSpPr/>
          <p:nvPr/>
        </p:nvGrpSpPr>
        <p:grpSpPr>
          <a:xfrm rot="0">
            <a:off x="529193" y="3368023"/>
            <a:ext cx="2405380" cy="1162208"/>
            <a:chOff x="0" y="0"/>
            <a:chExt cx="3207173" cy="1549611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3207173" cy="1549611"/>
            </a:xfrm>
            <a:custGeom>
              <a:avLst/>
              <a:gdLst/>
              <a:ahLst/>
              <a:cxnLst/>
              <a:rect r="r" b="b" t="t" l="l"/>
              <a:pathLst>
                <a:path h="1549611" w="3207173">
                  <a:moveTo>
                    <a:pt x="0" y="0"/>
                  </a:moveTo>
                  <a:lnTo>
                    <a:pt x="3207173" y="0"/>
                  </a:lnTo>
                  <a:lnTo>
                    <a:pt x="3207173" y="1549611"/>
                  </a:lnTo>
                  <a:lnTo>
                    <a:pt x="0" y="154961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8" id="18"/>
            <p:cNvSpPr txBox="true"/>
            <p:nvPr/>
          </p:nvSpPr>
          <p:spPr>
            <a:xfrm>
              <a:off x="0" y="-66675"/>
              <a:ext cx="3207173" cy="1616286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ctr">
                <a:lnSpc>
                  <a:spcPts val="2388"/>
                </a:lnSpc>
              </a:pPr>
              <a:r>
                <a:rPr lang="en-US" sz="1466" spc="-15">
                  <a:solidFill>
                    <a:srgbClr val="E5E0DF"/>
                  </a:solidFill>
                  <a:latin typeface="Roboto"/>
                  <a:ea typeface="Roboto"/>
                  <a:cs typeface="Roboto"/>
                  <a:sym typeface="Roboto"/>
                </a:rPr>
                <a:t>Найдовший фільм "Логістика" триває 35 днів. Це більше ніж місяць без перерви!</a:t>
              </a:r>
            </a:p>
          </p:txBody>
        </p:sp>
      </p:grpSp>
      <p:grpSp>
        <p:nvGrpSpPr>
          <p:cNvPr name="Group 19" id="19"/>
          <p:cNvGrpSpPr/>
          <p:nvPr/>
        </p:nvGrpSpPr>
        <p:grpSpPr>
          <a:xfrm rot="0">
            <a:off x="3161347" y="1973739"/>
            <a:ext cx="2405459" cy="801291"/>
            <a:chOff x="0" y="0"/>
            <a:chExt cx="3207279" cy="1068388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3207279" cy="1068388"/>
            </a:xfrm>
            <a:custGeom>
              <a:avLst/>
              <a:gdLst/>
              <a:ahLst/>
              <a:cxnLst/>
              <a:rect r="r" b="b" t="t" l="l"/>
              <a:pathLst>
                <a:path h="1068388" w="3207279">
                  <a:moveTo>
                    <a:pt x="0" y="0"/>
                  </a:moveTo>
                  <a:lnTo>
                    <a:pt x="3207279" y="0"/>
                  </a:lnTo>
                  <a:lnTo>
                    <a:pt x="3207279" y="1068388"/>
                  </a:lnTo>
                  <a:lnTo>
                    <a:pt x="0" y="106838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1" id="21"/>
            <p:cNvSpPr txBox="true"/>
            <p:nvPr/>
          </p:nvSpPr>
          <p:spPr>
            <a:xfrm>
              <a:off x="0" y="66675"/>
              <a:ext cx="3207279" cy="1001713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ctr">
                <a:lnSpc>
                  <a:spcPts val="3900"/>
                </a:lnSpc>
              </a:pPr>
              <a:r>
                <a:rPr lang="en-US" b="true" sz="3900" spc="-118">
                  <a:solidFill>
                    <a:srgbClr val="AB9D32"/>
                  </a:solidFill>
                  <a:latin typeface="Roboto Mono Medium"/>
                  <a:ea typeface="Roboto Mono Medium"/>
                  <a:cs typeface="Roboto Mono Medium"/>
                  <a:sym typeface="Roboto Mono Medium"/>
                </a:rPr>
                <a:t>1</a:t>
              </a:r>
            </a:p>
          </p:txBody>
        </p:sp>
      </p:grpSp>
      <p:grpSp>
        <p:nvGrpSpPr>
          <p:cNvPr name="Group 22" id="22"/>
          <p:cNvGrpSpPr/>
          <p:nvPr/>
        </p:nvGrpSpPr>
        <p:grpSpPr>
          <a:xfrm rot="0">
            <a:off x="3418999" y="2963942"/>
            <a:ext cx="1890157" cy="398770"/>
            <a:chOff x="0" y="0"/>
            <a:chExt cx="2520209" cy="531694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2520209" cy="531694"/>
            </a:xfrm>
            <a:custGeom>
              <a:avLst/>
              <a:gdLst/>
              <a:ahLst/>
              <a:cxnLst/>
              <a:rect r="r" b="b" t="t" l="l"/>
              <a:pathLst>
                <a:path h="531694" w="2520209">
                  <a:moveTo>
                    <a:pt x="0" y="0"/>
                  </a:moveTo>
                  <a:lnTo>
                    <a:pt x="2520209" y="0"/>
                  </a:lnTo>
                  <a:lnTo>
                    <a:pt x="2520209" y="531694"/>
                  </a:lnTo>
                  <a:lnTo>
                    <a:pt x="0" y="53169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4" id="24"/>
            <p:cNvSpPr txBox="true"/>
            <p:nvPr/>
          </p:nvSpPr>
          <p:spPr>
            <a:xfrm>
              <a:off x="0" y="-9525"/>
              <a:ext cx="2520209" cy="541219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ctr">
                <a:lnSpc>
                  <a:spcPts val="2583"/>
                </a:lnSpc>
              </a:pPr>
              <a:r>
                <a:rPr lang="en-US" b="true" sz="2066" spc="-62">
                  <a:solidFill>
                    <a:srgbClr val="E5E0DF"/>
                  </a:solidFill>
                  <a:latin typeface="Roboto Mono Medium"/>
                  <a:ea typeface="Roboto Mono Medium"/>
                  <a:cs typeface="Roboto Mono Medium"/>
                  <a:sym typeface="Roboto Mono Medium"/>
                </a:rPr>
                <a:t>Секунда</a:t>
              </a:r>
            </a:p>
          </p:txBody>
        </p:sp>
      </p:grpSp>
      <p:grpSp>
        <p:nvGrpSpPr>
          <p:cNvPr name="Group 25" id="25"/>
          <p:cNvGrpSpPr/>
          <p:nvPr/>
        </p:nvGrpSpPr>
        <p:grpSpPr>
          <a:xfrm rot="0">
            <a:off x="3161347" y="3368023"/>
            <a:ext cx="2405459" cy="866933"/>
            <a:chOff x="0" y="0"/>
            <a:chExt cx="3207279" cy="1155911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3207279" cy="1155911"/>
            </a:xfrm>
            <a:custGeom>
              <a:avLst/>
              <a:gdLst/>
              <a:ahLst/>
              <a:cxnLst/>
              <a:rect r="r" b="b" t="t" l="l"/>
              <a:pathLst>
                <a:path h="1155911" w="3207279">
                  <a:moveTo>
                    <a:pt x="0" y="0"/>
                  </a:moveTo>
                  <a:lnTo>
                    <a:pt x="3207279" y="0"/>
                  </a:lnTo>
                  <a:lnTo>
                    <a:pt x="3207279" y="1155911"/>
                  </a:lnTo>
                  <a:lnTo>
                    <a:pt x="0" y="115591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7" id="27"/>
            <p:cNvSpPr txBox="true"/>
            <p:nvPr/>
          </p:nvSpPr>
          <p:spPr>
            <a:xfrm>
              <a:off x="0" y="-66675"/>
              <a:ext cx="3207279" cy="1222586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ctr">
                <a:lnSpc>
                  <a:spcPts val="2388"/>
                </a:lnSpc>
              </a:pPr>
              <a:r>
                <a:rPr lang="en-US" sz="1466" spc="-15">
                  <a:solidFill>
                    <a:srgbClr val="E5E0DF"/>
                  </a:solidFill>
                  <a:latin typeface="Roboto"/>
                  <a:ea typeface="Roboto"/>
                  <a:cs typeface="Roboto"/>
                  <a:sym typeface="Roboto"/>
                </a:rPr>
                <a:t>Найкоротший фільм "Круглий хрест" триває всього 1 секунду.</a:t>
              </a:r>
            </a:p>
          </p:txBody>
        </p:sp>
      </p:grpSp>
      <p:grpSp>
        <p:nvGrpSpPr>
          <p:cNvPr name="Group 28" id="28"/>
          <p:cNvGrpSpPr/>
          <p:nvPr/>
        </p:nvGrpSpPr>
        <p:grpSpPr>
          <a:xfrm rot="0">
            <a:off x="1845231" y="4284329"/>
            <a:ext cx="2405459" cy="760508"/>
            <a:chOff x="0" y="0"/>
            <a:chExt cx="3207279" cy="1014011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0" y="0"/>
              <a:ext cx="3207279" cy="1014011"/>
            </a:xfrm>
            <a:custGeom>
              <a:avLst/>
              <a:gdLst/>
              <a:ahLst/>
              <a:cxnLst/>
              <a:rect r="r" b="b" t="t" l="l"/>
              <a:pathLst>
                <a:path h="1014011" w="3207279">
                  <a:moveTo>
                    <a:pt x="0" y="0"/>
                  </a:moveTo>
                  <a:lnTo>
                    <a:pt x="3207279" y="0"/>
                  </a:lnTo>
                  <a:lnTo>
                    <a:pt x="3207279" y="1014011"/>
                  </a:lnTo>
                  <a:lnTo>
                    <a:pt x="0" y="101401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30" id="30"/>
            <p:cNvSpPr txBox="true"/>
            <p:nvPr/>
          </p:nvSpPr>
          <p:spPr>
            <a:xfrm>
              <a:off x="0" y="66675"/>
              <a:ext cx="3207279" cy="947336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ctr">
                <a:lnSpc>
                  <a:spcPts val="3900"/>
                </a:lnSpc>
              </a:pPr>
              <a:r>
                <a:rPr lang="en-US" b="true" sz="3900" spc="-118">
                  <a:solidFill>
                    <a:srgbClr val="AB9D32"/>
                  </a:solidFill>
                  <a:latin typeface="Roboto Mono Medium"/>
                  <a:ea typeface="Roboto Mono Medium"/>
                  <a:cs typeface="Roboto Mono Medium"/>
                  <a:sym typeface="Roboto Mono Medium"/>
                </a:rPr>
                <a:t>$2.9B</a:t>
              </a:r>
            </a:p>
          </p:txBody>
        </p:sp>
      </p:grpSp>
      <p:grpSp>
        <p:nvGrpSpPr>
          <p:cNvPr name="Group 31" id="31"/>
          <p:cNvGrpSpPr/>
          <p:nvPr/>
        </p:nvGrpSpPr>
        <p:grpSpPr>
          <a:xfrm rot="0">
            <a:off x="2102882" y="5233749"/>
            <a:ext cx="1890157" cy="398770"/>
            <a:chOff x="0" y="0"/>
            <a:chExt cx="2520209" cy="531694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0" y="0"/>
              <a:ext cx="2520209" cy="531694"/>
            </a:xfrm>
            <a:custGeom>
              <a:avLst/>
              <a:gdLst/>
              <a:ahLst/>
              <a:cxnLst/>
              <a:rect r="r" b="b" t="t" l="l"/>
              <a:pathLst>
                <a:path h="531694" w="2520209">
                  <a:moveTo>
                    <a:pt x="0" y="0"/>
                  </a:moveTo>
                  <a:lnTo>
                    <a:pt x="2520209" y="0"/>
                  </a:lnTo>
                  <a:lnTo>
                    <a:pt x="2520209" y="531694"/>
                  </a:lnTo>
                  <a:lnTo>
                    <a:pt x="0" y="53169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33" id="33"/>
            <p:cNvSpPr txBox="true"/>
            <p:nvPr/>
          </p:nvSpPr>
          <p:spPr>
            <a:xfrm>
              <a:off x="0" y="-9525"/>
              <a:ext cx="2520209" cy="541219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ctr">
                <a:lnSpc>
                  <a:spcPts val="2583"/>
                </a:lnSpc>
              </a:pPr>
              <a:r>
                <a:rPr lang="en-US" b="true" sz="2066" spc="-62">
                  <a:solidFill>
                    <a:srgbClr val="E5E0DF"/>
                  </a:solidFill>
                  <a:latin typeface="Roboto Mono Medium"/>
                  <a:ea typeface="Roboto Mono Medium"/>
                  <a:cs typeface="Roboto Mono Medium"/>
                  <a:sym typeface="Roboto Mono Medium"/>
                </a:rPr>
                <a:t>Доларів</a:t>
              </a:r>
            </a:p>
          </p:txBody>
        </p:sp>
      </p:grpSp>
      <p:grpSp>
        <p:nvGrpSpPr>
          <p:cNvPr name="Group 34" id="34"/>
          <p:cNvGrpSpPr/>
          <p:nvPr/>
        </p:nvGrpSpPr>
        <p:grpSpPr>
          <a:xfrm rot="0">
            <a:off x="1845231" y="5642045"/>
            <a:ext cx="2405459" cy="1162208"/>
            <a:chOff x="0" y="0"/>
            <a:chExt cx="3207279" cy="1549611"/>
          </a:xfrm>
        </p:grpSpPr>
        <p:sp>
          <p:nvSpPr>
            <p:cNvPr name="Freeform 35" id="35"/>
            <p:cNvSpPr/>
            <p:nvPr/>
          </p:nvSpPr>
          <p:spPr>
            <a:xfrm flipH="false" flipV="false" rot="0">
              <a:off x="0" y="0"/>
              <a:ext cx="3207279" cy="1549611"/>
            </a:xfrm>
            <a:custGeom>
              <a:avLst/>
              <a:gdLst/>
              <a:ahLst/>
              <a:cxnLst/>
              <a:rect r="r" b="b" t="t" l="l"/>
              <a:pathLst>
                <a:path h="1549611" w="3207279">
                  <a:moveTo>
                    <a:pt x="0" y="0"/>
                  </a:moveTo>
                  <a:lnTo>
                    <a:pt x="3207279" y="0"/>
                  </a:lnTo>
                  <a:lnTo>
                    <a:pt x="3207279" y="1549611"/>
                  </a:lnTo>
                  <a:lnTo>
                    <a:pt x="0" y="154961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36" id="36"/>
            <p:cNvSpPr txBox="true"/>
            <p:nvPr/>
          </p:nvSpPr>
          <p:spPr>
            <a:xfrm>
              <a:off x="0" y="-66675"/>
              <a:ext cx="3207279" cy="1616286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ctr">
                <a:lnSpc>
                  <a:spcPts val="2388"/>
                </a:lnSpc>
              </a:pPr>
              <a:r>
                <a:rPr lang="en-US" sz="1466" spc="-15">
                  <a:solidFill>
                    <a:srgbClr val="E5E0DF"/>
                  </a:solidFill>
                  <a:latin typeface="Roboto"/>
                  <a:ea typeface="Roboto"/>
                  <a:cs typeface="Roboto"/>
                  <a:sym typeface="Roboto"/>
                </a:rPr>
                <a:t>Фільм з найбільшими касовими зборами "Аватар" зібрав понад 2,9 мільярда доларів.</a:t>
              </a:r>
            </a:p>
          </p:txBody>
        </p:sp>
      </p:grpSp>
    </p:spTree>
  </p:cSld>
  <p:clrMapOvr>
    <a:masterClrMapping/>
  </p:clrMapOvr>
  <p:transition spd="fast">
    <p:wipe dir="l"/>
  </p:transition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 descr="preencoded.png"/>
          <p:cNvSpPr/>
          <p:nvPr/>
        </p:nvSpPr>
        <p:spPr>
          <a:xfrm flipH="false" flipV="false" rot="0">
            <a:off x="-175287" y="1818561"/>
            <a:ext cx="9753600" cy="5486400"/>
          </a:xfrm>
          <a:custGeom>
            <a:avLst/>
            <a:gdLst/>
            <a:ahLst/>
            <a:cxnLst/>
            <a:rect r="r" b="b" t="t" l="l"/>
            <a:pathLst>
              <a:path h="5486400" w="9753600">
                <a:moveTo>
                  <a:pt x="0" y="0"/>
                </a:moveTo>
                <a:lnTo>
                  <a:pt x="9753600" y="0"/>
                </a:lnTo>
                <a:lnTo>
                  <a:pt x="9753600" y="5486400"/>
                </a:lnTo>
                <a:lnTo>
                  <a:pt x="0" y="54864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0"/>
            <a:ext cx="9753600" cy="7315200"/>
            <a:chOff x="0" y="0"/>
            <a:chExt cx="24384000" cy="18288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4384000" cy="18288000"/>
            </a:xfrm>
            <a:custGeom>
              <a:avLst/>
              <a:gdLst/>
              <a:ahLst/>
              <a:cxnLst/>
              <a:rect r="r" b="b" t="t" l="l"/>
              <a:pathLst>
                <a:path h="18288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8288000"/>
                  </a:lnTo>
                  <a:lnTo>
                    <a:pt x="0" y="18288000"/>
                  </a:lnTo>
                  <a:close/>
                </a:path>
              </a:pathLst>
            </a:custGeom>
            <a:solidFill>
              <a:srgbClr val="112836"/>
            </a:solidFill>
          </p:spPr>
        </p:sp>
      </p:grpSp>
      <p:sp>
        <p:nvSpPr>
          <p:cNvPr name="Freeform 5" id="5" descr="preencoded.png"/>
          <p:cNvSpPr/>
          <p:nvPr/>
        </p:nvSpPr>
        <p:spPr>
          <a:xfrm flipH="false" flipV="false" rot="0">
            <a:off x="5631515" y="0"/>
            <a:ext cx="4869974" cy="7304961"/>
          </a:xfrm>
          <a:custGeom>
            <a:avLst/>
            <a:gdLst/>
            <a:ahLst/>
            <a:cxnLst/>
            <a:rect r="r" b="b" t="t" l="l"/>
            <a:pathLst>
              <a:path h="7304961" w="4869974">
                <a:moveTo>
                  <a:pt x="0" y="0"/>
                </a:moveTo>
                <a:lnTo>
                  <a:pt x="4869974" y="0"/>
                </a:lnTo>
                <a:lnTo>
                  <a:pt x="4869974" y="7304961"/>
                </a:lnTo>
                <a:lnTo>
                  <a:pt x="0" y="730496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556022" y="731520"/>
            <a:ext cx="4984115" cy="1459082"/>
            <a:chOff x="0" y="0"/>
            <a:chExt cx="12460288" cy="364770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460288" cy="3647704"/>
            </a:xfrm>
            <a:custGeom>
              <a:avLst/>
              <a:gdLst/>
              <a:ahLst/>
              <a:cxnLst/>
              <a:rect r="r" b="b" t="t" l="l"/>
              <a:pathLst>
                <a:path h="3647704" w="12460288">
                  <a:moveTo>
                    <a:pt x="0" y="0"/>
                  </a:moveTo>
                  <a:lnTo>
                    <a:pt x="12460288" y="0"/>
                  </a:lnTo>
                  <a:lnTo>
                    <a:pt x="12460288" y="3647704"/>
                  </a:lnTo>
                  <a:lnTo>
                    <a:pt x="0" y="364770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28575"/>
              <a:ext cx="12460288" cy="3676279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ctr">
                <a:lnSpc>
                  <a:spcPts val="5166"/>
                </a:lnSpc>
              </a:pPr>
              <a:r>
                <a:rPr lang="en-US" sz="4133">
                  <a:solidFill>
                    <a:srgbClr val="FFFFFF"/>
                  </a:solidFill>
                  <a:latin typeface="Jacqueline"/>
                  <a:ea typeface="Jacqueline"/>
                  <a:cs typeface="Jacqueline"/>
                  <a:sym typeface="Jacqueline"/>
                </a:rPr>
                <a:t>Цікаві факти про кінематограф</a:t>
              </a: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555943" y="2702639"/>
            <a:ext cx="277971" cy="277971"/>
            <a:chOff x="0" y="0"/>
            <a:chExt cx="694928" cy="694928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694944" cy="694944"/>
            </a:xfrm>
            <a:custGeom>
              <a:avLst/>
              <a:gdLst/>
              <a:ahLst/>
              <a:cxnLst/>
              <a:rect r="r" b="b" t="t" l="l"/>
              <a:pathLst>
                <a:path h="694944" w="694944">
                  <a:moveTo>
                    <a:pt x="0" y="59563"/>
                  </a:moveTo>
                  <a:cubicBezTo>
                    <a:pt x="0" y="26670"/>
                    <a:pt x="26670" y="0"/>
                    <a:pt x="59563" y="0"/>
                  </a:cubicBezTo>
                  <a:lnTo>
                    <a:pt x="635381" y="0"/>
                  </a:lnTo>
                  <a:cubicBezTo>
                    <a:pt x="668274" y="0"/>
                    <a:pt x="694944" y="26670"/>
                    <a:pt x="694944" y="59563"/>
                  </a:cubicBezTo>
                  <a:lnTo>
                    <a:pt x="694944" y="635381"/>
                  </a:lnTo>
                  <a:cubicBezTo>
                    <a:pt x="694944" y="668274"/>
                    <a:pt x="668274" y="694944"/>
                    <a:pt x="635381" y="694944"/>
                  </a:cubicBezTo>
                  <a:lnTo>
                    <a:pt x="59563" y="694944"/>
                  </a:lnTo>
                  <a:cubicBezTo>
                    <a:pt x="26670" y="694944"/>
                    <a:pt x="0" y="668274"/>
                    <a:pt x="0" y="635381"/>
                  </a:cubicBezTo>
                  <a:close/>
                </a:path>
              </a:pathLst>
            </a:custGeom>
            <a:solidFill>
              <a:srgbClr val="304755"/>
            </a:solid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992743" y="2702639"/>
            <a:ext cx="2134711" cy="784768"/>
            <a:chOff x="0" y="0"/>
            <a:chExt cx="5336778" cy="196192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5336779" cy="1961920"/>
            </a:xfrm>
            <a:custGeom>
              <a:avLst/>
              <a:gdLst/>
              <a:ahLst/>
              <a:cxnLst/>
              <a:rect r="r" b="b" t="t" l="l"/>
              <a:pathLst>
                <a:path h="1961920" w="5336779">
                  <a:moveTo>
                    <a:pt x="0" y="0"/>
                  </a:moveTo>
                  <a:lnTo>
                    <a:pt x="5336779" y="0"/>
                  </a:lnTo>
                  <a:lnTo>
                    <a:pt x="5336779" y="1961920"/>
                  </a:lnTo>
                  <a:lnTo>
                    <a:pt x="0" y="196192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28575"/>
              <a:ext cx="5336778" cy="1990495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708"/>
                </a:lnSpc>
              </a:pPr>
              <a:r>
                <a:rPr lang="en-US" sz="2166" u="sng">
                  <a:solidFill>
                    <a:srgbClr val="CAD6DE"/>
                  </a:solidFill>
                  <a:latin typeface="Arimo"/>
                  <a:ea typeface="Arimo"/>
                  <a:cs typeface="Arimo"/>
                  <a:sym typeface="Arimo"/>
                </a:rPr>
                <a:t>Найдорожчий фільм</a:t>
              </a: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992743" y="3487407"/>
            <a:ext cx="1975882" cy="1893229"/>
            <a:chOff x="0" y="0"/>
            <a:chExt cx="4939705" cy="4733073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4939705" cy="4733072"/>
            </a:xfrm>
            <a:custGeom>
              <a:avLst/>
              <a:gdLst/>
              <a:ahLst/>
              <a:cxnLst/>
              <a:rect r="r" b="b" t="t" l="l"/>
              <a:pathLst>
                <a:path h="4733072" w="4939705">
                  <a:moveTo>
                    <a:pt x="0" y="0"/>
                  </a:moveTo>
                  <a:lnTo>
                    <a:pt x="4939705" y="0"/>
                  </a:lnTo>
                  <a:lnTo>
                    <a:pt x="4939705" y="4733072"/>
                  </a:lnTo>
                  <a:lnTo>
                    <a:pt x="0" y="473307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0" y="-66675"/>
              <a:ext cx="4939705" cy="4799748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486"/>
                </a:lnSpc>
              </a:pPr>
              <a:r>
                <a:rPr lang="en-US" sz="1533">
                  <a:solidFill>
                    <a:srgbClr val="CAD6DE"/>
                  </a:solidFill>
                  <a:latin typeface="Cabin"/>
                  <a:ea typeface="Cabin"/>
                  <a:cs typeface="Cabin"/>
                  <a:sym typeface="Cabin"/>
                </a:rPr>
                <a:t>Найдорожчий фільм в історії - "Пірати Карибського моря: На краю світу", його бюджет склав 300 мільйонів доларів.</a:t>
              </a: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3127455" y="2702639"/>
            <a:ext cx="277971" cy="277971"/>
            <a:chOff x="0" y="0"/>
            <a:chExt cx="694928" cy="694928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694944" cy="694944"/>
            </a:xfrm>
            <a:custGeom>
              <a:avLst/>
              <a:gdLst/>
              <a:ahLst/>
              <a:cxnLst/>
              <a:rect r="r" b="b" t="t" l="l"/>
              <a:pathLst>
                <a:path h="694944" w="694944">
                  <a:moveTo>
                    <a:pt x="0" y="59563"/>
                  </a:moveTo>
                  <a:cubicBezTo>
                    <a:pt x="0" y="26670"/>
                    <a:pt x="26670" y="0"/>
                    <a:pt x="59563" y="0"/>
                  </a:cubicBezTo>
                  <a:lnTo>
                    <a:pt x="635381" y="0"/>
                  </a:lnTo>
                  <a:cubicBezTo>
                    <a:pt x="668274" y="0"/>
                    <a:pt x="694944" y="26670"/>
                    <a:pt x="694944" y="59563"/>
                  </a:cubicBezTo>
                  <a:lnTo>
                    <a:pt x="694944" y="635381"/>
                  </a:lnTo>
                  <a:cubicBezTo>
                    <a:pt x="694944" y="668274"/>
                    <a:pt x="668274" y="694944"/>
                    <a:pt x="635381" y="694944"/>
                  </a:cubicBezTo>
                  <a:lnTo>
                    <a:pt x="59563" y="694944"/>
                  </a:lnTo>
                  <a:cubicBezTo>
                    <a:pt x="26670" y="694944"/>
                    <a:pt x="0" y="668274"/>
                    <a:pt x="0" y="635381"/>
                  </a:cubicBezTo>
                  <a:close/>
                </a:path>
              </a:pathLst>
            </a:custGeom>
            <a:solidFill>
              <a:srgbClr val="304755"/>
            </a:solidFill>
          </p:spPr>
        </p:sp>
      </p:grpSp>
      <p:grpSp>
        <p:nvGrpSpPr>
          <p:cNvPr name="Group 19" id="19"/>
          <p:cNvGrpSpPr/>
          <p:nvPr/>
        </p:nvGrpSpPr>
        <p:grpSpPr>
          <a:xfrm rot="0">
            <a:off x="3564255" y="2702639"/>
            <a:ext cx="1975882" cy="784768"/>
            <a:chOff x="0" y="0"/>
            <a:chExt cx="4939705" cy="196192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4939705" cy="1961920"/>
            </a:xfrm>
            <a:custGeom>
              <a:avLst/>
              <a:gdLst/>
              <a:ahLst/>
              <a:cxnLst/>
              <a:rect r="r" b="b" t="t" l="l"/>
              <a:pathLst>
                <a:path h="1961920" w="4939705">
                  <a:moveTo>
                    <a:pt x="0" y="0"/>
                  </a:moveTo>
                  <a:lnTo>
                    <a:pt x="4939705" y="0"/>
                  </a:lnTo>
                  <a:lnTo>
                    <a:pt x="4939705" y="1961920"/>
                  </a:lnTo>
                  <a:lnTo>
                    <a:pt x="0" y="196192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1" id="21"/>
            <p:cNvSpPr txBox="true"/>
            <p:nvPr/>
          </p:nvSpPr>
          <p:spPr>
            <a:xfrm>
              <a:off x="0" y="-28575"/>
              <a:ext cx="4939705" cy="1990495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708"/>
                </a:lnSpc>
              </a:pPr>
              <a:r>
                <a:rPr lang="en-US" sz="2166" u="sng">
                  <a:solidFill>
                    <a:srgbClr val="CAD6DE"/>
                  </a:solidFill>
                  <a:latin typeface="Arimo"/>
                  <a:ea typeface="Arimo"/>
                  <a:cs typeface="Arimo"/>
                  <a:sym typeface="Arimo"/>
                </a:rPr>
                <a:t>Найдовший фільм</a:t>
              </a:r>
            </a:p>
          </p:txBody>
        </p:sp>
      </p:grpSp>
      <p:grpSp>
        <p:nvGrpSpPr>
          <p:cNvPr name="Group 22" id="22"/>
          <p:cNvGrpSpPr/>
          <p:nvPr/>
        </p:nvGrpSpPr>
        <p:grpSpPr>
          <a:xfrm rot="0">
            <a:off x="3564176" y="3487407"/>
            <a:ext cx="1975882" cy="1578904"/>
            <a:chOff x="0" y="0"/>
            <a:chExt cx="4939705" cy="394726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4939705" cy="3947260"/>
            </a:xfrm>
            <a:custGeom>
              <a:avLst/>
              <a:gdLst/>
              <a:ahLst/>
              <a:cxnLst/>
              <a:rect r="r" b="b" t="t" l="l"/>
              <a:pathLst>
                <a:path h="3947260" w="4939705">
                  <a:moveTo>
                    <a:pt x="0" y="0"/>
                  </a:moveTo>
                  <a:lnTo>
                    <a:pt x="4939705" y="0"/>
                  </a:lnTo>
                  <a:lnTo>
                    <a:pt x="4939705" y="3947260"/>
                  </a:lnTo>
                  <a:lnTo>
                    <a:pt x="0" y="394726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4" id="24"/>
            <p:cNvSpPr txBox="true"/>
            <p:nvPr/>
          </p:nvSpPr>
          <p:spPr>
            <a:xfrm>
              <a:off x="0" y="-66675"/>
              <a:ext cx="4939705" cy="4013935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486"/>
                </a:lnSpc>
              </a:pPr>
              <a:r>
                <a:rPr lang="en-US" sz="1533">
                  <a:solidFill>
                    <a:srgbClr val="CAD6DE"/>
                  </a:solidFill>
                  <a:latin typeface="Cabin"/>
                  <a:ea typeface="Cabin"/>
                  <a:cs typeface="Cabin"/>
                  <a:sym typeface="Cabin"/>
                </a:rPr>
                <a:t>Найдовший фільм в історії - "The Cure for Insomnia", його тривалість - 85 годин.</a:t>
              </a:r>
            </a:p>
          </p:txBody>
        </p:sp>
      </p:grpSp>
      <p:grpSp>
        <p:nvGrpSpPr>
          <p:cNvPr name="Group 25" id="25"/>
          <p:cNvGrpSpPr/>
          <p:nvPr/>
        </p:nvGrpSpPr>
        <p:grpSpPr>
          <a:xfrm rot="0">
            <a:off x="592534" y="5626727"/>
            <a:ext cx="277971" cy="277971"/>
            <a:chOff x="0" y="0"/>
            <a:chExt cx="694928" cy="694928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694944" cy="694944"/>
            </a:xfrm>
            <a:custGeom>
              <a:avLst/>
              <a:gdLst/>
              <a:ahLst/>
              <a:cxnLst/>
              <a:rect r="r" b="b" t="t" l="l"/>
              <a:pathLst>
                <a:path h="694944" w="694944">
                  <a:moveTo>
                    <a:pt x="0" y="59563"/>
                  </a:moveTo>
                  <a:cubicBezTo>
                    <a:pt x="0" y="26670"/>
                    <a:pt x="26670" y="0"/>
                    <a:pt x="59563" y="0"/>
                  </a:cubicBezTo>
                  <a:lnTo>
                    <a:pt x="635381" y="0"/>
                  </a:lnTo>
                  <a:cubicBezTo>
                    <a:pt x="668274" y="0"/>
                    <a:pt x="694944" y="26670"/>
                    <a:pt x="694944" y="59563"/>
                  </a:cubicBezTo>
                  <a:lnTo>
                    <a:pt x="694944" y="635381"/>
                  </a:lnTo>
                  <a:cubicBezTo>
                    <a:pt x="694944" y="668274"/>
                    <a:pt x="668274" y="694944"/>
                    <a:pt x="635381" y="694944"/>
                  </a:cubicBezTo>
                  <a:lnTo>
                    <a:pt x="59563" y="694944"/>
                  </a:lnTo>
                  <a:cubicBezTo>
                    <a:pt x="26670" y="694944"/>
                    <a:pt x="0" y="668274"/>
                    <a:pt x="0" y="635381"/>
                  </a:cubicBezTo>
                  <a:close/>
                </a:path>
              </a:pathLst>
            </a:custGeom>
            <a:solidFill>
              <a:srgbClr val="304755"/>
            </a:solidFill>
          </p:spPr>
        </p:sp>
      </p:grpSp>
      <p:grpSp>
        <p:nvGrpSpPr>
          <p:cNvPr name="Group 27" id="27"/>
          <p:cNvGrpSpPr/>
          <p:nvPr/>
        </p:nvGrpSpPr>
        <p:grpSpPr>
          <a:xfrm rot="0">
            <a:off x="1012667" y="5512314"/>
            <a:ext cx="2392759" cy="784768"/>
            <a:chOff x="0" y="0"/>
            <a:chExt cx="5981898" cy="1961920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5981898" cy="1961920"/>
            </a:xfrm>
            <a:custGeom>
              <a:avLst/>
              <a:gdLst/>
              <a:ahLst/>
              <a:cxnLst/>
              <a:rect r="r" b="b" t="t" l="l"/>
              <a:pathLst>
                <a:path h="1961920" w="5981898">
                  <a:moveTo>
                    <a:pt x="0" y="0"/>
                  </a:moveTo>
                  <a:lnTo>
                    <a:pt x="5981898" y="0"/>
                  </a:lnTo>
                  <a:lnTo>
                    <a:pt x="5981898" y="1961920"/>
                  </a:lnTo>
                  <a:lnTo>
                    <a:pt x="0" y="196192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9" id="29"/>
            <p:cNvSpPr txBox="true"/>
            <p:nvPr/>
          </p:nvSpPr>
          <p:spPr>
            <a:xfrm>
              <a:off x="0" y="-28575"/>
              <a:ext cx="5981898" cy="1990495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708"/>
                </a:lnSpc>
              </a:pPr>
              <a:r>
                <a:rPr lang="en-US" sz="2166" u="sng">
                  <a:solidFill>
                    <a:srgbClr val="CAD6DE"/>
                  </a:solidFill>
                  <a:latin typeface="Arimo"/>
                  <a:ea typeface="Arimo"/>
                  <a:cs typeface="Arimo"/>
                  <a:sym typeface="Arimo"/>
                </a:rPr>
                <a:t>Найшвидший фільм</a:t>
              </a:r>
            </a:p>
          </p:txBody>
        </p:sp>
      </p:grpSp>
      <p:grpSp>
        <p:nvGrpSpPr>
          <p:cNvPr name="Group 30" id="30"/>
          <p:cNvGrpSpPr/>
          <p:nvPr/>
        </p:nvGrpSpPr>
        <p:grpSpPr>
          <a:xfrm rot="0">
            <a:off x="1084201" y="6297082"/>
            <a:ext cx="4547315" cy="635929"/>
            <a:chOff x="0" y="0"/>
            <a:chExt cx="11368287" cy="1589823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0" y="0"/>
              <a:ext cx="11368287" cy="1589823"/>
            </a:xfrm>
            <a:custGeom>
              <a:avLst/>
              <a:gdLst/>
              <a:ahLst/>
              <a:cxnLst/>
              <a:rect r="r" b="b" t="t" l="l"/>
              <a:pathLst>
                <a:path h="1589823" w="11368287">
                  <a:moveTo>
                    <a:pt x="0" y="0"/>
                  </a:moveTo>
                  <a:lnTo>
                    <a:pt x="11368287" y="0"/>
                  </a:lnTo>
                  <a:lnTo>
                    <a:pt x="11368287" y="1589823"/>
                  </a:lnTo>
                  <a:lnTo>
                    <a:pt x="0" y="158982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32" id="32"/>
            <p:cNvSpPr txBox="true"/>
            <p:nvPr/>
          </p:nvSpPr>
          <p:spPr>
            <a:xfrm>
              <a:off x="0" y="-66675"/>
              <a:ext cx="11368287" cy="1656498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486"/>
                </a:lnSpc>
              </a:pPr>
              <a:r>
                <a:rPr lang="en-US" sz="1533">
                  <a:solidFill>
                    <a:srgbClr val="CAD6DE"/>
                  </a:solidFill>
                  <a:latin typeface="Cabin"/>
                  <a:ea typeface="Cabin"/>
                  <a:cs typeface="Cabin"/>
                  <a:sym typeface="Cabin"/>
                </a:rPr>
                <a:t>Найшвидшим фільмом в історії є "The Man with One Red Shoe", який був знятий за один день.</a:t>
              </a:r>
            </a:p>
          </p:txBody>
        </p:sp>
      </p:grpSp>
      <p:sp>
        <p:nvSpPr>
          <p:cNvPr name="Freeform 33" id="33"/>
          <p:cNvSpPr/>
          <p:nvPr/>
        </p:nvSpPr>
        <p:spPr>
          <a:xfrm flipH="false" flipV="false" rot="0">
            <a:off x="539220" y="2690106"/>
            <a:ext cx="291598" cy="290505"/>
          </a:xfrm>
          <a:custGeom>
            <a:avLst/>
            <a:gdLst/>
            <a:ahLst/>
            <a:cxnLst/>
            <a:rect r="r" b="b" t="t" l="l"/>
            <a:pathLst>
              <a:path h="290505" w="291598">
                <a:moveTo>
                  <a:pt x="0" y="0"/>
                </a:moveTo>
                <a:lnTo>
                  <a:pt x="291598" y="0"/>
                </a:lnTo>
                <a:lnTo>
                  <a:pt x="291598" y="290505"/>
                </a:lnTo>
                <a:lnTo>
                  <a:pt x="0" y="29050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4" id="34"/>
          <p:cNvSpPr/>
          <p:nvPr/>
        </p:nvSpPr>
        <p:spPr>
          <a:xfrm flipH="false" flipV="false" rot="0">
            <a:off x="3120641" y="2702639"/>
            <a:ext cx="291598" cy="290505"/>
          </a:xfrm>
          <a:custGeom>
            <a:avLst/>
            <a:gdLst/>
            <a:ahLst/>
            <a:cxnLst/>
            <a:rect r="r" b="b" t="t" l="l"/>
            <a:pathLst>
              <a:path h="290505" w="291598">
                <a:moveTo>
                  <a:pt x="0" y="0"/>
                </a:moveTo>
                <a:lnTo>
                  <a:pt x="291599" y="0"/>
                </a:lnTo>
                <a:lnTo>
                  <a:pt x="291599" y="290505"/>
                </a:lnTo>
                <a:lnTo>
                  <a:pt x="0" y="29050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5" id="35"/>
          <p:cNvSpPr/>
          <p:nvPr/>
        </p:nvSpPr>
        <p:spPr>
          <a:xfrm flipH="false" flipV="false" rot="0">
            <a:off x="585721" y="5614193"/>
            <a:ext cx="291598" cy="290505"/>
          </a:xfrm>
          <a:custGeom>
            <a:avLst/>
            <a:gdLst/>
            <a:ahLst/>
            <a:cxnLst/>
            <a:rect r="r" b="b" t="t" l="l"/>
            <a:pathLst>
              <a:path h="290505" w="291598">
                <a:moveTo>
                  <a:pt x="0" y="0"/>
                </a:moveTo>
                <a:lnTo>
                  <a:pt x="291598" y="0"/>
                </a:lnTo>
                <a:lnTo>
                  <a:pt x="291598" y="290505"/>
                </a:lnTo>
                <a:lnTo>
                  <a:pt x="0" y="29050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wipe dir="l"/>
  </p:transition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 descr="preencoded.png"/>
          <p:cNvSpPr/>
          <p:nvPr/>
        </p:nvSpPr>
        <p:spPr>
          <a:xfrm flipH="false" flipV="false" rot="0">
            <a:off x="0" y="914400"/>
            <a:ext cx="9753600" cy="5486400"/>
          </a:xfrm>
          <a:custGeom>
            <a:avLst/>
            <a:gdLst/>
            <a:ahLst/>
            <a:cxnLst/>
            <a:rect r="r" b="b" t="t" l="l"/>
            <a:pathLst>
              <a:path h="5486400" w="9753600">
                <a:moveTo>
                  <a:pt x="0" y="0"/>
                </a:moveTo>
                <a:lnTo>
                  <a:pt x="9753600" y="0"/>
                </a:lnTo>
                <a:lnTo>
                  <a:pt x="9753600" y="5486400"/>
                </a:lnTo>
                <a:lnTo>
                  <a:pt x="0" y="54864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0"/>
            <a:ext cx="9753600" cy="7315200"/>
            <a:chOff x="0" y="0"/>
            <a:chExt cx="24384000" cy="18288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4384000" cy="18288000"/>
            </a:xfrm>
            <a:custGeom>
              <a:avLst/>
              <a:gdLst/>
              <a:ahLst/>
              <a:cxnLst/>
              <a:rect r="r" b="b" t="t" l="l"/>
              <a:pathLst>
                <a:path h="18288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8288000"/>
                  </a:lnTo>
                  <a:lnTo>
                    <a:pt x="0" y="18288000"/>
                  </a:lnTo>
                  <a:close/>
                </a:path>
              </a:pathLst>
            </a:custGeom>
            <a:solidFill>
              <a:srgbClr val="112836"/>
            </a:solidFill>
          </p:spPr>
        </p:sp>
      </p:grpSp>
      <p:grpSp>
        <p:nvGrpSpPr>
          <p:cNvPr name="Group 5" id="5"/>
          <p:cNvGrpSpPr/>
          <p:nvPr/>
        </p:nvGrpSpPr>
        <p:grpSpPr>
          <a:xfrm rot="0">
            <a:off x="1269065" y="437699"/>
            <a:ext cx="7000161" cy="953401"/>
            <a:chOff x="0" y="0"/>
            <a:chExt cx="17500402" cy="2383503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7500402" cy="2383504"/>
            </a:xfrm>
            <a:custGeom>
              <a:avLst/>
              <a:gdLst/>
              <a:ahLst/>
              <a:cxnLst/>
              <a:rect r="r" b="b" t="t" l="l"/>
              <a:pathLst>
                <a:path h="2383504" w="17500402">
                  <a:moveTo>
                    <a:pt x="0" y="0"/>
                  </a:moveTo>
                  <a:lnTo>
                    <a:pt x="17500402" y="0"/>
                  </a:lnTo>
                  <a:lnTo>
                    <a:pt x="17500402" y="2383504"/>
                  </a:lnTo>
                  <a:lnTo>
                    <a:pt x="0" y="238350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17500402" cy="2421603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ctr">
                <a:lnSpc>
                  <a:spcPts val="6041"/>
                </a:lnSpc>
              </a:pPr>
              <a:r>
                <a:rPr lang="en-US" sz="4833">
                  <a:solidFill>
                    <a:srgbClr val="FFFFFF"/>
                  </a:solidFill>
                  <a:latin typeface="Jacqueline"/>
                  <a:ea typeface="Jacqueline"/>
                  <a:cs typeface="Jacqueline"/>
                  <a:sym typeface="Jacqueline"/>
                </a:rPr>
                <a:t>Найвідоміші фільми всіх часів</a:t>
              </a: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558483" y="1850531"/>
            <a:ext cx="1877457" cy="517289"/>
            <a:chOff x="0" y="0"/>
            <a:chExt cx="4693642" cy="1293222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4693642" cy="1293222"/>
            </a:xfrm>
            <a:custGeom>
              <a:avLst/>
              <a:gdLst/>
              <a:ahLst/>
              <a:cxnLst/>
              <a:rect r="r" b="b" t="t" l="l"/>
              <a:pathLst>
                <a:path h="1293222" w="4693642">
                  <a:moveTo>
                    <a:pt x="0" y="0"/>
                  </a:moveTo>
                  <a:lnTo>
                    <a:pt x="4693642" y="0"/>
                  </a:lnTo>
                  <a:lnTo>
                    <a:pt x="4693642" y="1293222"/>
                  </a:lnTo>
                  <a:lnTo>
                    <a:pt x="0" y="129322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28575"/>
              <a:ext cx="4693642" cy="1321797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208"/>
                </a:lnSpc>
              </a:pPr>
              <a:r>
                <a:rPr lang="en-US" sz="2566" u="sng">
                  <a:solidFill>
                    <a:srgbClr val="FFFFFF"/>
                  </a:solidFill>
                  <a:latin typeface="Arimo"/>
                  <a:ea typeface="Arimo"/>
                  <a:cs typeface="Arimo"/>
                  <a:sym typeface="Arimo"/>
                </a:rPr>
                <a:t>Класика</a:t>
              </a: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448288" y="2509299"/>
            <a:ext cx="4123690" cy="2296602"/>
            <a:chOff x="0" y="0"/>
            <a:chExt cx="10309225" cy="5741505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10309225" cy="5741505"/>
            </a:xfrm>
            <a:custGeom>
              <a:avLst/>
              <a:gdLst/>
              <a:ahLst/>
              <a:cxnLst/>
              <a:rect r="r" b="b" t="t" l="l"/>
              <a:pathLst>
                <a:path h="5741505" w="10309225">
                  <a:moveTo>
                    <a:pt x="0" y="0"/>
                  </a:moveTo>
                  <a:lnTo>
                    <a:pt x="10309225" y="0"/>
                  </a:lnTo>
                  <a:lnTo>
                    <a:pt x="10309225" y="5741505"/>
                  </a:lnTo>
                  <a:lnTo>
                    <a:pt x="0" y="574150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95250"/>
              <a:ext cx="10309225" cy="5836755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621"/>
                </a:lnSpc>
              </a:pPr>
              <a:r>
                <a:rPr lang="en-US" sz="2233">
                  <a:solidFill>
                    <a:srgbClr val="CAD6DE"/>
                  </a:solidFill>
                  <a:latin typeface="Cabin"/>
                  <a:ea typeface="Cabin"/>
                  <a:cs typeface="Cabin"/>
                  <a:sym typeface="Cabin"/>
                </a:rPr>
                <a:t>Список відомих фільмів досить широкий. Серед них - "Зоряні війни", "Кінотеатр Парадізо", "Володар перснів" і багато інших.</a:t>
              </a: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5076507" y="1850531"/>
            <a:ext cx="1877457" cy="517289"/>
            <a:chOff x="0" y="0"/>
            <a:chExt cx="4693642" cy="1293222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4693642" cy="1293222"/>
            </a:xfrm>
            <a:custGeom>
              <a:avLst/>
              <a:gdLst/>
              <a:ahLst/>
              <a:cxnLst/>
              <a:rect r="r" b="b" t="t" l="l"/>
              <a:pathLst>
                <a:path h="1293222" w="4693642">
                  <a:moveTo>
                    <a:pt x="0" y="0"/>
                  </a:moveTo>
                  <a:lnTo>
                    <a:pt x="4693642" y="0"/>
                  </a:lnTo>
                  <a:lnTo>
                    <a:pt x="4693642" y="1293222"/>
                  </a:lnTo>
                  <a:lnTo>
                    <a:pt x="0" y="129322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0" y="-28575"/>
              <a:ext cx="4693642" cy="1321797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208"/>
                </a:lnSpc>
              </a:pPr>
              <a:r>
                <a:rPr lang="en-US" sz="2566" u="sng">
                  <a:solidFill>
                    <a:srgbClr val="FFFFFF"/>
                  </a:solidFill>
                  <a:latin typeface="Arimo"/>
                  <a:ea typeface="Arimo"/>
                  <a:cs typeface="Arimo"/>
                  <a:sym typeface="Arimo"/>
                </a:rPr>
                <a:t>Сучасні хіти</a:t>
              </a: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4966313" y="2509299"/>
            <a:ext cx="4123690" cy="2296602"/>
            <a:chOff x="0" y="0"/>
            <a:chExt cx="10309225" cy="5741505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10309225" cy="5741505"/>
            </a:xfrm>
            <a:custGeom>
              <a:avLst/>
              <a:gdLst/>
              <a:ahLst/>
              <a:cxnLst/>
              <a:rect r="r" b="b" t="t" l="l"/>
              <a:pathLst>
                <a:path h="5741505" w="10309225">
                  <a:moveTo>
                    <a:pt x="0" y="0"/>
                  </a:moveTo>
                  <a:lnTo>
                    <a:pt x="10309225" y="0"/>
                  </a:lnTo>
                  <a:lnTo>
                    <a:pt x="10309225" y="5741505"/>
                  </a:lnTo>
                  <a:lnTo>
                    <a:pt x="0" y="574150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9" id="19"/>
            <p:cNvSpPr txBox="true"/>
            <p:nvPr/>
          </p:nvSpPr>
          <p:spPr>
            <a:xfrm>
              <a:off x="0" y="-95250"/>
              <a:ext cx="10309225" cy="5836755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621"/>
                </a:lnSpc>
              </a:pPr>
              <a:r>
                <a:rPr lang="en-US" sz="2233">
                  <a:solidFill>
                    <a:srgbClr val="CAD6DE"/>
                  </a:solidFill>
                  <a:latin typeface="Cabin"/>
                  <a:ea typeface="Cabin"/>
                  <a:cs typeface="Cabin"/>
                  <a:sym typeface="Cabin"/>
                </a:rPr>
                <a:t>Сучасні фільми також мають своїх фанатів. Серед них - "Аватар", "Місія нездійсненна", "Гра престолів" та багато інших.</a:t>
              </a:r>
            </a:p>
          </p:txBody>
        </p:sp>
      </p:grpSp>
      <p:sp>
        <p:nvSpPr>
          <p:cNvPr name="Freeform 20" id="20"/>
          <p:cNvSpPr/>
          <p:nvPr/>
        </p:nvSpPr>
        <p:spPr>
          <a:xfrm flipH="false" flipV="false" rot="0">
            <a:off x="3447589" y="5263101"/>
            <a:ext cx="2643113" cy="2117795"/>
          </a:xfrm>
          <a:custGeom>
            <a:avLst/>
            <a:gdLst/>
            <a:ahLst/>
            <a:cxnLst/>
            <a:rect r="r" b="b" t="t" l="l"/>
            <a:pathLst>
              <a:path h="2117795" w="2643113">
                <a:moveTo>
                  <a:pt x="0" y="0"/>
                </a:moveTo>
                <a:lnTo>
                  <a:pt x="2643113" y="0"/>
                </a:lnTo>
                <a:lnTo>
                  <a:pt x="2643113" y="2117795"/>
                </a:lnTo>
                <a:lnTo>
                  <a:pt x="0" y="211779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wipe dir="l"/>
  </p:transition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9753600" cy="7315200"/>
            <a:chOff x="0" y="0"/>
            <a:chExt cx="13004800" cy="97536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3004800" cy="9753600"/>
            </a:xfrm>
            <a:custGeom>
              <a:avLst/>
              <a:gdLst/>
              <a:ahLst/>
              <a:cxnLst/>
              <a:rect r="r" b="b" t="t" l="l"/>
              <a:pathLst>
                <a:path h="9753600" w="13004800">
                  <a:moveTo>
                    <a:pt x="0" y="0"/>
                  </a:moveTo>
                  <a:lnTo>
                    <a:pt x="13004800" y="0"/>
                  </a:lnTo>
                  <a:lnTo>
                    <a:pt x="13004800" y="9753600"/>
                  </a:lnTo>
                  <a:lnTo>
                    <a:pt x="0" y="9753600"/>
                  </a:lnTo>
                  <a:close/>
                </a:path>
              </a:pathLst>
            </a:custGeom>
            <a:solidFill>
              <a:srgbClr val="010303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9753600" cy="7315200"/>
            <a:chOff x="0" y="0"/>
            <a:chExt cx="13004800" cy="97536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3004800" cy="9753600"/>
            </a:xfrm>
            <a:custGeom>
              <a:avLst/>
              <a:gdLst/>
              <a:ahLst/>
              <a:cxnLst/>
              <a:rect r="r" b="b" t="t" l="l"/>
              <a:pathLst>
                <a:path h="9753600" w="13004800">
                  <a:moveTo>
                    <a:pt x="0" y="0"/>
                  </a:moveTo>
                  <a:lnTo>
                    <a:pt x="13004800" y="0"/>
                  </a:lnTo>
                  <a:lnTo>
                    <a:pt x="13004800" y="9753600"/>
                  </a:lnTo>
                  <a:lnTo>
                    <a:pt x="0" y="9753600"/>
                  </a:lnTo>
                  <a:close/>
                </a:path>
              </a:pathLst>
            </a:custGeom>
            <a:solidFill>
              <a:srgbClr val="112836"/>
            </a:solidFill>
          </p:spPr>
        </p:sp>
      </p:grpSp>
      <p:sp>
        <p:nvSpPr>
          <p:cNvPr name="Freeform 6" id="6" descr="preencoded.png"/>
          <p:cNvSpPr/>
          <p:nvPr/>
        </p:nvSpPr>
        <p:spPr>
          <a:xfrm flipH="false" flipV="false" rot="0">
            <a:off x="6096000" y="0"/>
            <a:ext cx="3657600" cy="7315200"/>
          </a:xfrm>
          <a:custGeom>
            <a:avLst/>
            <a:gdLst/>
            <a:ahLst/>
            <a:cxnLst/>
            <a:rect r="r" b="b" t="t" l="l"/>
            <a:pathLst>
              <a:path h="7315200" w="3657600">
                <a:moveTo>
                  <a:pt x="0" y="0"/>
                </a:moveTo>
                <a:lnTo>
                  <a:pt x="3657600" y="0"/>
                </a:lnTo>
                <a:lnTo>
                  <a:pt x="3657600" y="7315200"/>
                </a:lnTo>
                <a:lnTo>
                  <a:pt x="0" y="73152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453628" y="721836"/>
            <a:ext cx="5037614" cy="1802649"/>
            <a:chOff x="0" y="0"/>
            <a:chExt cx="6716819" cy="2403532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6716819" cy="2403532"/>
            </a:xfrm>
            <a:custGeom>
              <a:avLst/>
              <a:gdLst/>
              <a:ahLst/>
              <a:cxnLst/>
              <a:rect r="r" b="b" t="t" l="l"/>
              <a:pathLst>
                <a:path h="2403532" w="6716819">
                  <a:moveTo>
                    <a:pt x="0" y="0"/>
                  </a:moveTo>
                  <a:lnTo>
                    <a:pt x="6716819" y="0"/>
                  </a:lnTo>
                  <a:lnTo>
                    <a:pt x="6716819" y="2403532"/>
                  </a:lnTo>
                  <a:lnTo>
                    <a:pt x="0" y="240353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6716819" cy="2441632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ctr">
                <a:lnSpc>
                  <a:spcPts val="6319"/>
                </a:lnSpc>
              </a:pPr>
              <a:r>
                <a:rPr lang="en-US" sz="5066" spc="-152">
                  <a:solidFill>
                    <a:srgbClr val="FFFFFF"/>
                  </a:solidFill>
                  <a:latin typeface="Jacqueline"/>
                  <a:ea typeface="Jacqueline"/>
                  <a:cs typeface="Jacqueline"/>
                  <a:sym typeface="Jacqueline"/>
                </a:rPr>
                <a:t>Міккі Маус: символ кіно-анімації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240760" y="2773718"/>
            <a:ext cx="2731675" cy="1515152"/>
            <a:chOff x="0" y="0"/>
            <a:chExt cx="3257656" cy="1806892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3257677" cy="1806829"/>
            </a:xfrm>
            <a:custGeom>
              <a:avLst/>
              <a:gdLst/>
              <a:ahLst/>
              <a:cxnLst/>
              <a:rect r="r" b="b" t="t" l="l"/>
              <a:pathLst>
                <a:path h="1806829" w="3257677">
                  <a:moveTo>
                    <a:pt x="0" y="30226"/>
                  </a:moveTo>
                  <a:cubicBezTo>
                    <a:pt x="0" y="13589"/>
                    <a:pt x="13589" y="0"/>
                    <a:pt x="30226" y="0"/>
                  </a:cubicBezTo>
                  <a:lnTo>
                    <a:pt x="3227451" y="0"/>
                  </a:lnTo>
                  <a:cubicBezTo>
                    <a:pt x="3244215" y="0"/>
                    <a:pt x="3257677" y="13589"/>
                    <a:pt x="3257677" y="30226"/>
                  </a:cubicBezTo>
                  <a:lnTo>
                    <a:pt x="3257677" y="1776603"/>
                  </a:lnTo>
                  <a:cubicBezTo>
                    <a:pt x="3257677" y="1793367"/>
                    <a:pt x="3244088" y="1806829"/>
                    <a:pt x="3227451" y="1806829"/>
                  </a:cubicBezTo>
                  <a:lnTo>
                    <a:pt x="30226" y="1806829"/>
                  </a:lnTo>
                  <a:cubicBezTo>
                    <a:pt x="13462" y="1806829"/>
                    <a:pt x="0" y="1793240"/>
                    <a:pt x="0" y="1776603"/>
                  </a:cubicBezTo>
                  <a:close/>
                </a:path>
              </a:pathLst>
            </a:custGeom>
            <a:solidFill>
              <a:srgbClr val="404040"/>
            </a:solid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453628" y="2872004"/>
            <a:ext cx="1890157" cy="362945"/>
            <a:chOff x="0" y="0"/>
            <a:chExt cx="2520209" cy="483927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2520209" cy="483927"/>
            </a:xfrm>
            <a:custGeom>
              <a:avLst/>
              <a:gdLst/>
              <a:ahLst/>
              <a:cxnLst/>
              <a:rect r="r" b="b" t="t" l="l"/>
              <a:pathLst>
                <a:path h="483927" w="2520209">
                  <a:moveTo>
                    <a:pt x="0" y="0"/>
                  </a:moveTo>
                  <a:lnTo>
                    <a:pt x="2520209" y="0"/>
                  </a:lnTo>
                  <a:lnTo>
                    <a:pt x="2520209" y="483927"/>
                  </a:lnTo>
                  <a:lnTo>
                    <a:pt x="0" y="48392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0" y="-9525"/>
              <a:ext cx="2520209" cy="493452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333"/>
                </a:lnSpc>
              </a:pPr>
              <a:r>
                <a:rPr lang="en-US" b="true" sz="1866" spc="-56" u="sng">
                  <a:solidFill>
                    <a:srgbClr val="E5E0DF"/>
                  </a:solidFill>
                  <a:latin typeface="Roboto Mono Medium"/>
                  <a:ea typeface="Roboto Mono Medium"/>
                  <a:cs typeface="Roboto Mono Medium"/>
                  <a:sym typeface="Roboto Mono Medium"/>
                </a:rPr>
                <a:t>1928</a:t>
              </a: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351079" y="3234949"/>
            <a:ext cx="2140823" cy="1087296"/>
            <a:chOff x="0" y="0"/>
            <a:chExt cx="2854431" cy="1449728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2854431" cy="1449728"/>
            </a:xfrm>
            <a:custGeom>
              <a:avLst/>
              <a:gdLst/>
              <a:ahLst/>
              <a:cxnLst/>
              <a:rect r="r" b="b" t="t" l="l"/>
              <a:pathLst>
                <a:path h="1449728" w="2854431">
                  <a:moveTo>
                    <a:pt x="0" y="0"/>
                  </a:moveTo>
                  <a:lnTo>
                    <a:pt x="2854431" y="0"/>
                  </a:lnTo>
                  <a:lnTo>
                    <a:pt x="2854431" y="1449728"/>
                  </a:lnTo>
                  <a:lnTo>
                    <a:pt x="0" y="144972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7" id="17"/>
            <p:cNvSpPr txBox="true"/>
            <p:nvPr/>
          </p:nvSpPr>
          <p:spPr>
            <a:xfrm>
              <a:off x="0" y="-66675"/>
              <a:ext cx="2854431" cy="1516403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225"/>
                </a:lnSpc>
              </a:pPr>
              <a:r>
                <a:rPr lang="en-US" sz="1366" spc="-14">
                  <a:solidFill>
                    <a:srgbClr val="E5E0DF"/>
                  </a:solidFill>
                  <a:latin typeface="Roboto"/>
                  <a:ea typeface="Roboto"/>
                  <a:cs typeface="Roboto"/>
                  <a:sym typeface="Roboto"/>
                </a:rPr>
                <a:t>У 1928 році світ побачив перший мультфільм з Міккі Маусом "Пароплавчик Віллі".</a:t>
              </a:r>
            </a:p>
          </p:txBody>
        </p:sp>
      </p:grpSp>
      <p:grpSp>
        <p:nvGrpSpPr>
          <p:cNvPr name="Group 18" id="18"/>
          <p:cNvGrpSpPr/>
          <p:nvPr/>
        </p:nvGrpSpPr>
        <p:grpSpPr>
          <a:xfrm rot="0">
            <a:off x="3123645" y="2773718"/>
            <a:ext cx="2731675" cy="1515152"/>
            <a:chOff x="0" y="0"/>
            <a:chExt cx="3257656" cy="1806892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3257677" cy="1806829"/>
            </a:xfrm>
            <a:custGeom>
              <a:avLst/>
              <a:gdLst/>
              <a:ahLst/>
              <a:cxnLst/>
              <a:rect r="r" b="b" t="t" l="l"/>
              <a:pathLst>
                <a:path h="1806829" w="3257677">
                  <a:moveTo>
                    <a:pt x="0" y="30226"/>
                  </a:moveTo>
                  <a:cubicBezTo>
                    <a:pt x="0" y="13589"/>
                    <a:pt x="13589" y="0"/>
                    <a:pt x="30226" y="0"/>
                  </a:cubicBezTo>
                  <a:lnTo>
                    <a:pt x="3227451" y="0"/>
                  </a:lnTo>
                  <a:cubicBezTo>
                    <a:pt x="3244215" y="0"/>
                    <a:pt x="3257677" y="13589"/>
                    <a:pt x="3257677" y="30226"/>
                  </a:cubicBezTo>
                  <a:lnTo>
                    <a:pt x="3257677" y="1776603"/>
                  </a:lnTo>
                  <a:cubicBezTo>
                    <a:pt x="3257677" y="1793367"/>
                    <a:pt x="3244088" y="1806829"/>
                    <a:pt x="3227451" y="1806829"/>
                  </a:cubicBezTo>
                  <a:lnTo>
                    <a:pt x="30226" y="1806829"/>
                  </a:lnTo>
                  <a:cubicBezTo>
                    <a:pt x="13462" y="1806829"/>
                    <a:pt x="0" y="1793240"/>
                    <a:pt x="0" y="1776603"/>
                  </a:cubicBezTo>
                  <a:close/>
                </a:path>
              </a:pathLst>
            </a:custGeom>
            <a:solidFill>
              <a:srgbClr val="404040"/>
            </a:solidFill>
          </p:spPr>
        </p:sp>
      </p:grpSp>
      <p:grpSp>
        <p:nvGrpSpPr>
          <p:cNvPr name="Group 20" id="20"/>
          <p:cNvGrpSpPr/>
          <p:nvPr/>
        </p:nvGrpSpPr>
        <p:grpSpPr>
          <a:xfrm rot="0">
            <a:off x="3274854" y="2872004"/>
            <a:ext cx="1890157" cy="362945"/>
            <a:chOff x="0" y="0"/>
            <a:chExt cx="2520209" cy="483927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2520209" cy="483927"/>
            </a:xfrm>
            <a:custGeom>
              <a:avLst/>
              <a:gdLst/>
              <a:ahLst/>
              <a:cxnLst/>
              <a:rect r="r" b="b" t="t" l="l"/>
              <a:pathLst>
                <a:path h="483927" w="2520209">
                  <a:moveTo>
                    <a:pt x="0" y="0"/>
                  </a:moveTo>
                  <a:lnTo>
                    <a:pt x="2520209" y="0"/>
                  </a:lnTo>
                  <a:lnTo>
                    <a:pt x="2520209" y="483927"/>
                  </a:lnTo>
                  <a:lnTo>
                    <a:pt x="0" y="48392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2" id="22"/>
            <p:cNvSpPr txBox="true"/>
            <p:nvPr/>
          </p:nvSpPr>
          <p:spPr>
            <a:xfrm>
              <a:off x="0" y="-9525"/>
              <a:ext cx="2520209" cy="493452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333"/>
                </a:lnSpc>
              </a:pPr>
              <a:r>
                <a:rPr lang="en-US" b="true" sz="1866" spc="-56" u="sng">
                  <a:solidFill>
                    <a:srgbClr val="E5E0DF"/>
                  </a:solidFill>
                  <a:latin typeface="Roboto Mono Medium"/>
                  <a:ea typeface="Roboto Mono Medium"/>
                  <a:cs typeface="Roboto Mono Medium"/>
                  <a:sym typeface="Roboto Mono Medium"/>
                </a:rPr>
                <a:t>1940</a:t>
              </a:r>
            </a:p>
          </p:txBody>
        </p:sp>
      </p:grpSp>
      <p:grpSp>
        <p:nvGrpSpPr>
          <p:cNvPr name="Group 23" id="23"/>
          <p:cNvGrpSpPr/>
          <p:nvPr/>
        </p:nvGrpSpPr>
        <p:grpSpPr>
          <a:xfrm rot="0">
            <a:off x="3172304" y="3234949"/>
            <a:ext cx="2140823" cy="811071"/>
            <a:chOff x="0" y="0"/>
            <a:chExt cx="2854431" cy="1081428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2854431" cy="1081428"/>
            </a:xfrm>
            <a:custGeom>
              <a:avLst/>
              <a:gdLst/>
              <a:ahLst/>
              <a:cxnLst/>
              <a:rect r="r" b="b" t="t" l="l"/>
              <a:pathLst>
                <a:path h="1081428" w="2854431">
                  <a:moveTo>
                    <a:pt x="0" y="0"/>
                  </a:moveTo>
                  <a:lnTo>
                    <a:pt x="2854431" y="0"/>
                  </a:lnTo>
                  <a:lnTo>
                    <a:pt x="2854431" y="1081428"/>
                  </a:lnTo>
                  <a:lnTo>
                    <a:pt x="0" y="108142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5" id="25"/>
            <p:cNvSpPr txBox="true"/>
            <p:nvPr/>
          </p:nvSpPr>
          <p:spPr>
            <a:xfrm>
              <a:off x="0" y="-66675"/>
              <a:ext cx="2854431" cy="1148103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225"/>
                </a:lnSpc>
              </a:pPr>
              <a:r>
                <a:rPr lang="en-US" sz="1366" spc="-14">
                  <a:solidFill>
                    <a:srgbClr val="E5E0DF"/>
                  </a:solidFill>
                  <a:latin typeface="Roboto"/>
                  <a:ea typeface="Roboto"/>
                  <a:cs typeface="Roboto"/>
                  <a:sym typeface="Roboto"/>
                </a:rPr>
                <a:t>"Фантазія" - найдовший мультфільм від Disney. Він триває 125 хвилин!</a:t>
              </a:r>
            </a:p>
          </p:txBody>
        </p:sp>
      </p:grpSp>
      <p:grpSp>
        <p:nvGrpSpPr>
          <p:cNvPr name="Group 26" id="26"/>
          <p:cNvGrpSpPr/>
          <p:nvPr/>
        </p:nvGrpSpPr>
        <p:grpSpPr>
          <a:xfrm rot="0">
            <a:off x="240760" y="4440079"/>
            <a:ext cx="5614559" cy="1240731"/>
            <a:chOff x="0" y="0"/>
            <a:chExt cx="6716819" cy="1484313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0" y="0"/>
              <a:ext cx="6716776" cy="1484249"/>
            </a:xfrm>
            <a:custGeom>
              <a:avLst/>
              <a:gdLst/>
              <a:ahLst/>
              <a:cxnLst/>
              <a:rect r="r" b="b" t="t" l="l"/>
              <a:pathLst>
                <a:path h="1484249" w="6716776">
                  <a:moveTo>
                    <a:pt x="0" y="30226"/>
                  </a:moveTo>
                  <a:cubicBezTo>
                    <a:pt x="0" y="13589"/>
                    <a:pt x="13589" y="0"/>
                    <a:pt x="30226" y="0"/>
                  </a:cubicBezTo>
                  <a:lnTo>
                    <a:pt x="6686550" y="0"/>
                  </a:lnTo>
                  <a:cubicBezTo>
                    <a:pt x="6703314" y="0"/>
                    <a:pt x="6716776" y="13589"/>
                    <a:pt x="6716776" y="30226"/>
                  </a:cubicBezTo>
                  <a:lnTo>
                    <a:pt x="6716776" y="1454023"/>
                  </a:lnTo>
                  <a:cubicBezTo>
                    <a:pt x="6716776" y="1470787"/>
                    <a:pt x="6703187" y="1484249"/>
                    <a:pt x="6686550" y="1484249"/>
                  </a:cubicBezTo>
                  <a:lnTo>
                    <a:pt x="30226" y="1484249"/>
                  </a:lnTo>
                  <a:cubicBezTo>
                    <a:pt x="13462" y="1484249"/>
                    <a:pt x="0" y="1470660"/>
                    <a:pt x="0" y="1454023"/>
                  </a:cubicBezTo>
                  <a:close/>
                </a:path>
              </a:pathLst>
            </a:custGeom>
            <a:solidFill>
              <a:srgbClr val="404040"/>
            </a:solidFill>
          </p:spPr>
        </p:sp>
      </p:grpSp>
      <p:grpSp>
        <p:nvGrpSpPr>
          <p:cNvPr name="Group 28" id="28"/>
          <p:cNvGrpSpPr/>
          <p:nvPr/>
        </p:nvGrpSpPr>
        <p:grpSpPr>
          <a:xfrm rot="0">
            <a:off x="453628" y="4555289"/>
            <a:ext cx="1890157" cy="362945"/>
            <a:chOff x="0" y="0"/>
            <a:chExt cx="2520209" cy="483927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0" y="0"/>
              <a:ext cx="2520209" cy="483927"/>
            </a:xfrm>
            <a:custGeom>
              <a:avLst/>
              <a:gdLst/>
              <a:ahLst/>
              <a:cxnLst/>
              <a:rect r="r" b="b" t="t" l="l"/>
              <a:pathLst>
                <a:path h="483927" w="2520209">
                  <a:moveTo>
                    <a:pt x="0" y="0"/>
                  </a:moveTo>
                  <a:lnTo>
                    <a:pt x="2520209" y="0"/>
                  </a:lnTo>
                  <a:lnTo>
                    <a:pt x="2520209" y="483927"/>
                  </a:lnTo>
                  <a:lnTo>
                    <a:pt x="0" y="48392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30" id="30"/>
            <p:cNvSpPr txBox="true"/>
            <p:nvPr/>
          </p:nvSpPr>
          <p:spPr>
            <a:xfrm>
              <a:off x="0" y="-9525"/>
              <a:ext cx="2520209" cy="493452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333"/>
                </a:lnSpc>
              </a:pPr>
              <a:r>
                <a:rPr lang="en-US" b="true" sz="1866" spc="-56" u="sng">
                  <a:solidFill>
                    <a:srgbClr val="E5E0DF"/>
                  </a:solidFill>
                  <a:latin typeface="Roboto Mono Medium"/>
                  <a:ea typeface="Roboto Mono Medium"/>
                  <a:cs typeface="Roboto Mono Medium"/>
                  <a:sym typeface="Roboto Mono Medium"/>
                </a:rPr>
                <a:t>1937</a:t>
              </a:r>
            </a:p>
          </p:txBody>
        </p:sp>
      </p:grpSp>
      <p:grpSp>
        <p:nvGrpSpPr>
          <p:cNvPr name="Group 31" id="31"/>
          <p:cNvGrpSpPr/>
          <p:nvPr/>
        </p:nvGrpSpPr>
        <p:grpSpPr>
          <a:xfrm rot="0">
            <a:off x="351079" y="4918234"/>
            <a:ext cx="4735195" cy="534846"/>
            <a:chOff x="0" y="0"/>
            <a:chExt cx="6313594" cy="713128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0" y="0"/>
              <a:ext cx="6313594" cy="713128"/>
            </a:xfrm>
            <a:custGeom>
              <a:avLst/>
              <a:gdLst/>
              <a:ahLst/>
              <a:cxnLst/>
              <a:rect r="r" b="b" t="t" l="l"/>
              <a:pathLst>
                <a:path h="713128" w="6313594">
                  <a:moveTo>
                    <a:pt x="0" y="0"/>
                  </a:moveTo>
                  <a:lnTo>
                    <a:pt x="6313594" y="0"/>
                  </a:lnTo>
                  <a:lnTo>
                    <a:pt x="6313594" y="713128"/>
                  </a:lnTo>
                  <a:lnTo>
                    <a:pt x="0" y="71312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33" id="33"/>
            <p:cNvSpPr txBox="true"/>
            <p:nvPr/>
          </p:nvSpPr>
          <p:spPr>
            <a:xfrm>
              <a:off x="0" y="-66675"/>
              <a:ext cx="6313594" cy="779803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225"/>
                </a:lnSpc>
              </a:pPr>
              <a:r>
                <a:rPr lang="en-US" sz="1366" spc="-14">
                  <a:solidFill>
                    <a:srgbClr val="E5E0DF"/>
                  </a:solidFill>
                  <a:latin typeface="Roboto"/>
                  <a:ea typeface="Roboto"/>
                  <a:cs typeface="Roboto"/>
                  <a:sym typeface="Roboto"/>
                </a:rPr>
                <a:t>"Білосніжка і сім гномів" - перший повнометражний мультфільм, що справив величезний фурор.</a:t>
              </a:r>
            </a:p>
          </p:txBody>
        </p:sp>
      </p:grpSp>
    </p:spTree>
  </p:cSld>
  <p:clrMapOvr>
    <a:masterClrMapping/>
  </p:clrMapOvr>
  <p:transition spd="fast">
    <p:wipe dir="l"/>
  </p:transition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9753600" cy="7315200"/>
            <a:chOff x="0" y="0"/>
            <a:chExt cx="13004800" cy="97536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3004800" cy="9753600"/>
            </a:xfrm>
            <a:custGeom>
              <a:avLst/>
              <a:gdLst/>
              <a:ahLst/>
              <a:cxnLst/>
              <a:rect r="r" b="b" t="t" l="l"/>
              <a:pathLst>
                <a:path h="9753600" w="13004800">
                  <a:moveTo>
                    <a:pt x="0" y="0"/>
                  </a:moveTo>
                  <a:lnTo>
                    <a:pt x="13004800" y="0"/>
                  </a:lnTo>
                  <a:lnTo>
                    <a:pt x="13004800" y="9753600"/>
                  </a:lnTo>
                  <a:lnTo>
                    <a:pt x="0" y="9753600"/>
                  </a:lnTo>
                  <a:close/>
                </a:path>
              </a:pathLst>
            </a:custGeom>
            <a:solidFill>
              <a:srgbClr val="010303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9753600" cy="7315200"/>
            <a:chOff x="0" y="0"/>
            <a:chExt cx="13004800" cy="97536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3004800" cy="9753600"/>
            </a:xfrm>
            <a:custGeom>
              <a:avLst/>
              <a:gdLst/>
              <a:ahLst/>
              <a:cxnLst/>
              <a:rect r="r" b="b" t="t" l="l"/>
              <a:pathLst>
                <a:path h="9753600" w="13004800">
                  <a:moveTo>
                    <a:pt x="0" y="0"/>
                  </a:moveTo>
                  <a:lnTo>
                    <a:pt x="13004800" y="0"/>
                  </a:lnTo>
                  <a:lnTo>
                    <a:pt x="13004800" y="9753600"/>
                  </a:lnTo>
                  <a:lnTo>
                    <a:pt x="0" y="9753600"/>
                  </a:lnTo>
                  <a:close/>
                </a:path>
              </a:pathLst>
            </a:custGeom>
            <a:solidFill>
              <a:srgbClr val="112836"/>
            </a:solidFill>
          </p:spPr>
        </p:sp>
      </p:grpSp>
      <p:sp>
        <p:nvSpPr>
          <p:cNvPr name="Freeform 6" id="6" descr="preencoded.png"/>
          <p:cNvSpPr/>
          <p:nvPr/>
        </p:nvSpPr>
        <p:spPr>
          <a:xfrm flipH="false" flipV="false" rot="0">
            <a:off x="0" y="0"/>
            <a:ext cx="3657600" cy="7315200"/>
          </a:xfrm>
          <a:custGeom>
            <a:avLst/>
            <a:gdLst/>
            <a:ahLst/>
            <a:cxnLst/>
            <a:rect r="r" b="b" t="t" l="l"/>
            <a:pathLst>
              <a:path h="7315200" w="3657600">
                <a:moveTo>
                  <a:pt x="0" y="0"/>
                </a:moveTo>
                <a:lnTo>
                  <a:pt x="3657600" y="0"/>
                </a:lnTo>
                <a:lnTo>
                  <a:pt x="3657600" y="7315200"/>
                </a:lnTo>
                <a:lnTo>
                  <a:pt x="0" y="73152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4186793" y="1141968"/>
            <a:ext cx="5037614" cy="945039"/>
            <a:chOff x="0" y="0"/>
            <a:chExt cx="6716819" cy="1260052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6716819" cy="1260052"/>
            </a:xfrm>
            <a:custGeom>
              <a:avLst/>
              <a:gdLst/>
              <a:ahLst/>
              <a:cxnLst/>
              <a:rect r="r" b="b" t="t" l="l"/>
              <a:pathLst>
                <a:path h="1260052" w="6716819">
                  <a:moveTo>
                    <a:pt x="0" y="0"/>
                  </a:moveTo>
                  <a:lnTo>
                    <a:pt x="6716819" y="0"/>
                  </a:lnTo>
                  <a:lnTo>
                    <a:pt x="6716819" y="1260052"/>
                  </a:lnTo>
                  <a:lnTo>
                    <a:pt x="0" y="126005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19050"/>
              <a:ext cx="6716819" cy="1279102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ctr">
                <a:lnSpc>
                  <a:spcPts val="5321"/>
                </a:lnSpc>
              </a:pPr>
              <a:r>
                <a:rPr lang="en-US" sz="4266" spc="-128">
                  <a:solidFill>
                    <a:srgbClr val="FFFFFF"/>
                  </a:solidFill>
                  <a:latin typeface="Jacqueline"/>
                  <a:ea typeface="Jacqueline"/>
                  <a:cs typeface="Jacqueline"/>
                  <a:sym typeface="Jacqueline"/>
                </a:rPr>
                <a:t>За лаштунками кінотеатру</a:t>
              </a:r>
            </a:p>
          </p:txBody>
        </p:sp>
      </p:grpSp>
      <p:sp>
        <p:nvSpPr>
          <p:cNvPr name="Freeform 10" id="10" descr="preencoded.png"/>
          <p:cNvSpPr/>
          <p:nvPr/>
        </p:nvSpPr>
        <p:spPr>
          <a:xfrm flipH="false" flipV="false" rot="0">
            <a:off x="4186793" y="2313781"/>
            <a:ext cx="377984" cy="377984"/>
          </a:xfrm>
          <a:custGeom>
            <a:avLst/>
            <a:gdLst/>
            <a:ahLst/>
            <a:cxnLst/>
            <a:rect r="r" b="b" t="t" l="l"/>
            <a:pathLst>
              <a:path h="377984" w="377984">
                <a:moveTo>
                  <a:pt x="0" y="0"/>
                </a:moveTo>
                <a:lnTo>
                  <a:pt x="377984" y="0"/>
                </a:lnTo>
                <a:lnTo>
                  <a:pt x="377984" y="377984"/>
                </a:lnTo>
                <a:lnTo>
                  <a:pt x="0" y="37798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11" id="11"/>
          <p:cNvGrpSpPr/>
          <p:nvPr/>
        </p:nvGrpSpPr>
        <p:grpSpPr>
          <a:xfrm rot="0">
            <a:off x="4186793" y="2842975"/>
            <a:ext cx="1904444" cy="421446"/>
            <a:chOff x="0" y="0"/>
            <a:chExt cx="2539259" cy="561927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2539259" cy="561927"/>
            </a:xfrm>
            <a:custGeom>
              <a:avLst/>
              <a:gdLst/>
              <a:ahLst/>
              <a:cxnLst/>
              <a:rect r="r" b="b" t="t" l="l"/>
              <a:pathLst>
                <a:path h="561927" w="2539259">
                  <a:moveTo>
                    <a:pt x="0" y="0"/>
                  </a:moveTo>
                  <a:lnTo>
                    <a:pt x="2539259" y="0"/>
                  </a:lnTo>
                  <a:lnTo>
                    <a:pt x="2539259" y="561927"/>
                  </a:lnTo>
                  <a:lnTo>
                    <a:pt x="0" y="56192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19050"/>
              <a:ext cx="2539259" cy="580977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708"/>
                </a:lnSpc>
              </a:pPr>
              <a:r>
                <a:rPr lang="en-US" b="true" sz="2166" spc="-65" u="sng">
                  <a:solidFill>
                    <a:srgbClr val="E5E0DF"/>
                  </a:solidFill>
                  <a:latin typeface="Roboto Mono Medium"/>
                  <a:ea typeface="Roboto Mono Medium"/>
                  <a:cs typeface="Roboto Mono Medium"/>
                  <a:sym typeface="Roboto Mono Medium"/>
                </a:rPr>
                <a:t>Нікелодеон</a:t>
              </a: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4186793" y="3264420"/>
            <a:ext cx="2405380" cy="1162208"/>
            <a:chOff x="0" y="0"/>
            <a:chExt cx="3207173" cy="1549611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3207173" cy="1549611"/>
            </a:xfrm>
            <a:custGeom>
              <a:avLst/>
              <a:gdLst/>
              <a:ahLst/>
              <a:cxnLst/>
              <a:rect r="r" b="b" t="t" l="l"/>
              <a:pathLst>
                <a:path h="1549611" w="3207173">
                  <a:moveTo>
                    <a:pt x="0" y="0"/>
                  </a:moveTo>
                  <a:lnTo>
                    <a:pt x="3207173" y="0"/>
                  </a:lnTo>
                  <a:lnTo>
                    <a:pt x="3207173" y="1549611"/>
                  </a:lnTo>
                  <a:lnTo>
                    <a:pt x="0" y="154961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0" y="-66675"/>
              <a:ext cx="3207173" cy="1616286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388"/>
                </a:lnSpc>
              </a:pPr>
              <a:r>
                <a:rPr lang="en-US" sz="1466" spc="-15">
                  <a:solidFill>
                    <a:srgbClr val="E5E0DF"/>
                  </a:solidFill>
                  <a:latin typeface="Roboto"/>
                  <a:ea typeface="Roboto"/>
                  <a:cs typeface="Roboto"/>
                  <a:sym typeface="Roboto"/>
                </a:rPr>
                <a:t>Перший кінотеатр у США відкрився у 1905 році, його назвали "Нікелодеон" через ціну квитка - 5 центів.</a:t>
              </a:r>
            </a:p>
          </p:txBody>
        </p:sp>
      </p:grpSp>
      <p:sp>
        <p:nvSpPr>
          <p:cNvPr name="Freeform 17" id="17" descr="preencoded.png"/>
          <p:cNvSpPr/>
          <p:nvPr/>
        </p:nvSpPr>
        <p:spPr>
          <a:xfrm flipH="false" flipV="false" rot="0">
            <a:off x="6818947" y="2313781"/>
            <a:ext cx="377984" cy="377984"/>
          </a:xfrm>
          <a:custGeom>
            <a:avLst/>
            <a:gdLst/>
            <a:ahLst/>
            <a:cxnLst/>
            <a:rect r="r" b="b" t="t" l="l"/>
            <a:pathLst>
              <a:path h="377984" w="377984">
                <a:moveTo>
                  <a:pt x="0" y="0"/>
                </a:moveTo>
                <a:lnTo>
                  <a:pt x="377984" y="0"/>
                </a:lnTo>
                <a:lnTo>
                  <a:pt x="377984" y="377984"/>
                </a:lnTo>
                <a:lnTo>
                  <a:pt x="0" y="37798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grpSp>
        <p:nvGrpSpPr>
          <p:cNvPr name="Group 18" id="18"/>
          <p:cNvGrpSpPr/>
          <p:nvPr/>
        </p:nvGrpSpPr>
        <p:grpSpPr>
          <a:xfrm rot="0">
            <a:off x="6838843" y="2842975"/>
            <a:ext cx="2645079" cy="421446"/>
            <a:chOff x="0" y="0"/>
            <a:chExt cx="3526773" cy="561927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3526773" cy="561927"/>
            </a:xfrm>
            <a:custGeom>
              <a:avLst/>
              <a:gdLst/>
              <a:ahLst/>
              <a:cxnLst/>
              <a:rect r="r" b="b" t="t" l="l"/>
              <a:pathLst>
                <a:path h="561927" w="3526773">
                  <a:moveTo>
                    <a:pt x="0" y="0"/>
                  </a:moveTo>
                  <a:lnTo>
                    <a:pt x="3526773" y="0"/>
                  </a:lnTo>
                  <a:lnTo>
                    <a:pt x="3526773" y="561927"/>
                  </a:lnTo>
                  <a:lnTo>
                    <a:pt x="0" y="56192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0" id="20"/>
            <p:cNvSpPr txBox="true"/>
            <p:nvPr/>
          </p:nvSpPr>
          <p:spPr>
            <a:xfrm>
              <a:off x="0" y="-19050"/>
              <a:ext cx="3526773" cy="580977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708"/>
                </a:lnSpc>
              </a:pPr>
              <a:r>
                <a:rPr lang="en-US" b="true" sz="2166" spc="-65" u="sng">
                  <a:solidFill>
                    <a:srgbClr val="E5E0DF"/>
                  </a:solidFill>
                  <a:latin typeface="Roboto Mono Medium"/>
                  <a:ea typeface="Roboto Mono Medium"/>
                  <a:cs typeface="Roboto Mono Medium"/>
                  <a:sym typeface="Roboto Mono Medium"/>
                </a:rPr>
                <a:t>Маленькі затишні</a:t>
              </a:r>
            </a:p>
          </p:txBody>
        </p:sp>
      </p:grpSp>
      <p:grpSp>
        <p:nvGrpSpPr>
          <p:cNvPr name="Group 21" id="21"/>
          <p:cNvGrpSpPr/>
          <p:nvPr/>
        </p:nvGrpSpPr>
        <p:grpSpPr>
          <a:xfrm rot="0">
            <a:off x="6818947" y="3264420"/>
            <a:ext cx="2405459" cy="1162208"/>
            <a:chOff x="0" y="0"/>
            <a:chExt cx="3207279" cy="1549611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3207279" cy="1549611"/>
            </a:xfrm>
            <a:custGeom>
              <a:avLst/>
              <a:gdLst/>
              <a:ahLst/>
              <a:cxnLst/>
              <a:rect r="r" b="b" t="t" l="l"/>
              <a:pathLst>
                <a:path h="1549611" w="3207279">
                  <a:moveTo>
                    <a:pt x="0" y="0"/>
                  </a:moveTo>
                  <a:lnTo>
                    <a:pt x="3207279" y="0"/>
                  </a:lnTo>
                  <a:lnTo>
                    <a:pt x="3207279" y="1549611"/>
                  </a:lnTo>
                  <a:lnTo>
                    <a:pt x="0" y="154961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3" id="23"/>
            <p:cNvSpPr txBox="true"/>
            <p:nvPr/>
          </p:nvSpPr>
          <p:spPr>
            <a:xfrm>
              <a:off x="0" y="-66675"/>
              <a:ext cx="3207279" cy="1616286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388"/>
                </a:lnSpc>
              </a:pPr>
              <a:r>
                <a:rPr lang="en-US" sz="1466" spc="-15">
                  <a:solidFill>
                    <a:srgbClr val="E5E0DF"/>
                  </a:solidFill>
                  <a:latin typeface="Roboto"/>
                  <a:ea typeface="Roboto"/>
                  <a:cs typeface="Roboto"/>
                  <a:sym typeface="Roboto"/>
                </a:rPr>
                <a:t>Перші кінотеатри були маленькими і могли вмістити не більше 100 людей.</a:t>
              </a:r>
            </a:p>
          </p:txBody>
        </p:sp>
      </p:grpSp>
      <p:sp>
        <p:nvSpPr>
          <p:cNvPr name="Freeform 24" id="24" descr="preencoded.png"/>
          <p:cNvSpPr/>
          <p:nvPr/>
        </p:nvSpPr>
        <p:spPr>
          <a:xfrm flipH="false" flipV="false" rot="0">
            <a:off x="4186793" y="4591288"/>
            <a:ext cx="377984" cy="377984"/>
          </a:xfrm>
          <a:custGeom>
            <a:avLst/>
            <a:gdLst/>
            <a:ahLst/>
            <a:cxnLst/>
            <a:rect r="r" b="b" t="t" l="l"/>
            <a:pathLst>
              <a:path h="377984" w="377984">
                <a:moveTo>
                  <a:pt x="0" y="0"/>
                </a:moveTo>
                <a:lnTo>
                  <a:pt x="377984" y="0"/>
                </a:lnTo>
                <a:lnTo>
                  <a:pt x="377984" y="377984"/>
                </a:lnTo>
                <a:lnTo>
                  <a:pt x="0" y="37798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grpSp>
        <p:nvGrpSpPr>
          <p:cNvPr name="Group 25" id="25"/>
          <p:cNvGrpSpPr/>
          <p:nvPr/>
        </p:nvGrpSpPr>
        <p:grpSpPr>
          <a:xfrm rot="0">
            <a:off x="4186793" y="5120481"/>
            <a:ext cx="3010138" cy="421446"/>
            <a:chOff x="0" y="0"/>
            <a:chExt cx="4013517" cy="561927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4013517" cy="561927"/>
            </a:xfrm>
            <a:custGeom>
              <a:avLst/>
              <a:gdLst/>
              <a:ahLst/>
              <a:cxnLst/>
              <a:rect r="r" b="b" t="t" l="l"/>
              <a:pathLst>
                <a:path h="561927" w="4013517">
                  <a:moveTo>
                    <a:pt x="0" y="0"/>
                  </a:moveTo>
                  <a:lnTo>
                    <a:pt x="4013517" y="0"/>
                  </a:lnTo>
                  <a:lnTo>
                    <a:pt x="4013517" y="561927"/>
                  </a:lnTo>
                  <a:lnTo>
                    <a:pt x="0" y="56192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7" id="27"/>
            <p:cNvSpPr txBox="true"/>
            <p:nvPr/>
          </p:nvSpPr>
          <p:spPr>
            <a:xfrm>
              <a:off x="0" y="-19050"/>
              <a:ext cx="4013517" cy="580977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708"/>
                </a:lnSpc>
              </a:pPr>
              <a:r>
                <a:rPr lang="en-US" b="true" sz="2166" spc="-65" u="sng">
                  <a:solidFill>
                    <a:srgbClr val="E5E0DF"/>
                  </a:solidFill>
                  <a:latin typeface="Roboto Mono Medium"/>
                  <a:ea typeface="Roboto Mono Medium"/>
                  <a:cs typeface="Roboto Mono Medium"/>
                  <a:sym typeface="Roboto Mono Medium"/>
                </a:rPr>
                <a:t>Найбільший у світі</a:t>
              </a:r>
            </a:p>
          </p:txBody>
        </p:sp>
      </p:grpSp>
      <p:grpSp>
        <p:nvGrpSpPr>
          <p:cNvPr name="Group 28" id="28"/>
          <p:cNvGrpSpPr/>
          <p:nvPr/>
        </p:nvGrpSpPr>
        <p:grpSpPr>
          <a:xfrm rot="0">
            <a:off x="4186793" y="5541927"/>
            <a:ext cx="2405380" cy="1162208"/>
            <a:chOff x="0" y="0"/>
            <a:chExt cx="3207173" cy="1549611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0" y="0"/>
              <a:ext cx="3207173" cy="1549611"/>
            </a:xfrm>
            <a:custGeom>
              <a:avLst/>
              <a:gdLst/>
              <a:ahLst/>
              <a:cxnLst/>
              <a:rect r="r" b="b" t="t" l="l"/>
              <a:pathLst>
                <a:path h="1549611" w="3207173">
                  <a:moveTo>
                    <a:pt x="0" y="0"/>
                  </a:moveTo>
                  <a:lnTo>
                    <a:pt x="3207173" y="0"/>
                  </a:lnTo>
                  <a:lnTo>
                    <a:pt x="3207173" y="1549611"/>
                  </a:lnTo>
                  <a:lnTo>
                    <a:pt x="0" y="154961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30" id="30"/>
            <p:cNvSpPr txBox="true"/>
            <p:nvPr/>
          </p:nvSpPr>
          <p:spPr>
            <a:xfrm>
              <a:off x="0" y="-66675"/>
              <a:ext cx="3207173" cy="1616286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388"/>
                </a:lnSpc>
              </a:pPr>
              <a:r>
                <a:rPr lang="en-US" sz="1466" spc="-15">
                  <a:solidFill>
                    <a:srgbClr val="E5E0DF"/>
                  </a:solidFill>
                  <a:latin typeface="Roboto"/>
                  <a:ea typeface="Roboto"/>
                  <a:cs typeface="Roboto"/>
                  <a:sym typeface="Roboto"/>
                </a:rPr>
                <a:t>Найбільший кінотеатр у світі знаходиться в Китаї - він може вмістити 6 000 глядачів!</a:t>
              </a:r>
            </a:p>
          </p:txBody>
        </p:sp>
      </p:grpSp>
    </p:spTree>
  </p:cSld>
  <p:clrMapOvr>
    <a:masterClrMapping/>
  </p:clrMapOvr>
  <p:transition spd="fast">
    <p:wipe dir="l"/>
  </p:transition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9753600" cy="7315200"/>
            <a:chOff x="0" y="0"/>
            <a:chExt cx="13004800" cy="97536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3004800" cy="9753600"/>
            </a:xfrm>
            <a:custGeom>
              <a:avLst/>
              <a:gdLst/>
              <a:ahLst/>
              <a:cxnLst/>
              <a:rect r="r" b="b" t="t" l="l"/>
              <a:pathLst>
                <a:path h="9753600" w="13004800">
                  <a:moveTo>
                    <a:pt x="0" y="0"/>
                  </a:moveTo>
                  <a:lnTo>
                    <a:pt x="13004800" y="0"/>
                  </a:lnTo>
                  <a:lnTo>
                    <a:pt x="13004800" y="9753600"/>
                  </a:lnTo>
                  <a:lnTo>
                    <a:pt x="0" y="9753600"/>
                  </a:lnTo>
                  <a:close/>
                </a:path>
              </a:pathLst>
            </a:custGeom>
            <a:solidFill>
              <a:srgbClr val="010303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9753600" cy="7315200"/>
            <a:chOff x="0" y="0"/>
            <a:chExt cx="13004800" cy="97536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3004800" cy="9753600"/>
            </a:xfrm>
            <a:custGeom>
              <a:avLst/>
              <a:gdLst/>
              <a:ahLst/>
              <a:cxnLst/>
              <a:rect r="r" b="b" t="t" l="l"/>
              <a:pathLst>
                <a:path h="9753600" w="13004800">
                  <a:moveTo>
                    <a:pt x="0" y="0"/>
                  </a:moveTo>
                  <a:lnTo>
                    <a:pt x="13004800" y="0"/>
                  </a:lnTo>
                  <a:lnTo>
                    <a:pt x="13004800" y="9753600"/>
                  </a:lnTo>
                  <a:lnTo>
                    <a:pt x="0" y="9753600"/>
                  </a:lnTo>
                  <a:close/>
                </a:path>
              </a:pathLst>
            </a:custGeom>
            <a:solidFill>
              <a:srgbClr val="112836"/>
            </a:solidFill>
          </p:spPr>
        </p:sp>
      </p:grpSp>
      <p:sp>
        <p:nvSpPr>
          <p:cNvPr name="Freeform 6" id="6" descr="preencoded.png"/>
          <p:cNvSpPr/>
          <p:nvPr/>
        </p:nvSpPr>
        <p:spPr>
          <a:xfrm flipH="false" flipV="false" rot="0">
            <a:off x="6096000" y="0"/>
            <a:ext cx="3657600" cy="7315200"/>
          </a:xfrm>
          <a:custGeom>
            <a:avLst/>
            <a:gdLst/>
            <a:ahLst/>
            <a:cxnLst/>
            <a:rect r="r" b="b" t="t" l="l"/>
            <a:pathLst>
              <a:path h="7315200" w="3657600">
                <a:moveTo>
                  <a:pt x="0" y="0"/>
                </a:moveTo>
                <a:lnTo>
                  <a:pt x="3657600" y="0"/>
                </a:lnTo>
                <a:lnTo>
                  <a:pt x="3657600" y="7315200"/>
                </a:lnTo>
                <a:lnTo>
                  <a:pt x="0" y="73152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529193" y="1111647"/>
            <a:ext cx="5299685" cy="945039"/>
            <a:chOff x="0" y="0"/>
            <a:chExt cx="7066247" cy="1260052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7066247" cy="1260052"/>
            </a:xfrm>
            <a:custGeom>
              <a:avLst/>
              <a:gdLst/>
              <a:ahLst/>
              <a:cxnLst/>
              <a:rect r="r" b="b" t="t" l="l"/>
              <a:pathLst>
                <a:path h="1260052" w="7066247">
                  <a:moveTo>
                    <a:pt x="0" y="0"/>
                  </a:moveTo>
                  <a:lnTo>
                    <a:pt x="7066247" y="0"/>
                  </a:lnTo>
                  <a:lnTo>
                    <a:pt x="7066247" y="1260052"/>
                  </a:lnTo>
                  <a:lnTo>
                    <a:pt x="0" y="126005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19050"/>
              <a:ext cx="7066247" cy="1279102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5196"/>
                </a:lnSpc>
              </a:pPr>
              <a:r>
                <a:rPr lang="en-US" sz="4166" spc="-125">
                  <a:solidFill>
                    <a:srgbClr val="FFFFFF"/>
                  </a:solidFill>
                  <a:latin typeface="Jacqueline"/>
                  <a:ea typeface="Jacqueline"/>
                  <a:cs typeface="Jacqueline"/>
                  <a:sym typeface="Jacqueline"/>
                </a:rPr>
                <a:t>Кінотеатри - це не просто кіно</a:t>
              </a:r>
            </a:p>
          </p:txBody>
        </p:sp>
      </p:grpSp>
      <p:sp>
        <p:nvSpPr>
          <p:cNvPr name="Freeform 10" id="10" descr="preencoded.png"/>
          <p:cNvSpPr/>
          <p:nvPr/>
        </p:nvSpPr>
        <p:spPr>
          <a:xfrm flipH="false" flipV="false" rot="0">
            <a:off x="529193" y="2283460"/>
            <a:ext cx="756047" cy="1209675"/>
          </a:xfrm>
          <a:custGeom>
            <a:avLst/>
            <a:gdLst/>
            <a:ahLst/>
            <a:cxnLst/>
            <a:rect r="r" b="b" t="t" l="l"/>
            <a:pathLst>
              <a:path h="1209675" w="756047">
                <a:moveTo>
                  <a:pt x="0" y="0"/>
                </a:moveTo>
                <a:lnTo>
                  <a:pt x="756047" y="0"/>
                </a:lnTo>
                <a:lnTo>
                  <a:pt x="756047" y="1209675"/>
                </a:lnTo>
                <a:lnTo>
                  <a:pt x="0" y="120967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84" t="0" r="-84" b="0"/>
            </a:stretch>
          </a:blipFill>
        </p:spPr>
      </p:sp>
      <p:grpSp>
        <p:nvGrpSpPr>
          <p:cNvPr name="Group 11" id="11"/>
          <p:cNvGrpSpPr/>
          <p:nvPr/>
        </p:nvGrpSpPr>
        <p:grpSpPr>
          <a:xfrm rot="0">
            <a:off x="1512015" y="2434669"/>
            <a:ext cx="3089409" cy="362945"/>
            <a:chOff x="0" y="0"/>
            <a:chExt cx="4119212" cy="483927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4119212" cy="483927"/>
            </a:xfrm>
            <a:custGeom>
              <a:avLst/>
              <a:gdLst/>
              <a:ahLst/>
              <a:cxnLst/>
              <a:rect r="r" b="b" t="t" l="l"/>
              <a:pathLst>
                <a:path h="483927" w="4119212">
                  <a:moveTo>
                    <a:pt x="0" y="0"/>
                  </a:moveTo>
                  <a:lnTo>
                    <a:pt x="4119212" y="0"/>
                  </a:lnTo>
                  <a:lnTo>
                    <a:pt x="4119212" y="483927"/>
                  </a:lnTo>
                  <a:lnTo>
                    <a:pt x="0" y="48392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9525"/>
              <a:ext cx="4119212" cy="493452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333"/>
                </a:lnSpc>
              </a:pPr>
              <a:r>
                <a:rPr lang="en-US" b="true" sz="1866" spc="-56" u="sng">
                  <a:solidFill>
                    <a:srgbClr val="E5E0DF"/>
                  </a:solidFill>
                  <a:latin typeface="Roboto Mono Medium"/>
                  <a:ea typeface="Roboto Mono Medium"/>
                  <a:cs typeface="Roboto Mono Medium"/>
                  <a:sym typeface="Roboto Mono Medium"/>
                </a:rPr>
                <a:t>Культурний простір</a:t>
              </a: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1512015" y="2761615"/>
            <a:ext cx="4054793" cy="811071"/>
            <a:chOff x="0" y="0"/>
            <a:chExt cx="5406390" cy="1081428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5406390" cy="1081428"/>
            </a:xfrm>
            <a:custGeom>
              <a:avLst/>
              <a:gdLst/>
              <a:ahLst/>
              <a:cxnLst/>
              <a:rect r="r" b="b" t="t" l="l"/>
              <a:pathLst>
                <a:path h="1081428" w="5406390">
                  <a:moveTo>
                    <a:pt x="0" y="0"/>
                  </a:moveTo>
                  <a:lnTo>
                    <a:pt x="5406390" y="0"/>
                  </a:lnTo>
                  <a:lnTo>
                    <a:pt x="5406390" y="1081428"/>
                  </a:lnTo>
                  <a:lnTo>
                    <a:pt x="0" y="108142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0" y="-66675"/>
              <a:ext cx="5406390" cy="1148103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225"/>
                </a:lnSpc>
              </a:pPr>
              <a:r>
                <a:rPr lang="en-US" sz="1366" spc="-14">
                  <a:solidFill>
                    <a:srgbClr val="E5E0DF"/>
                  </a:solidFill>
                  <a:latin typeface="Roboto"/>
                  <a:ea typeface="Roboto"/>
                  <a:cs typeface="Roboto"/>
                  <a:sym typeface="Roboto"/>
                </a:rPr>
                <a:t>Кінотеатри - це не просто місця, де показують фільми. Вони стали місцями зустрічі, розваг і культурних подій.</a:t>
              </a:r>
            </a:p>
          </p:txBody>
        </p:sp>
      </p:grpSp>
      <p:sp>
        <p:nvSpPr>
          <p:cNvPr name="Freeform 17" id="17" descr="preencoded.png"/>
          <p:cNvSpPr/>
          <p:nvPr/>
        </p:nvSpPr>
        <p:spPr>
          <a:xfrm flipH="false" flipV="false" rot="0">
            <a:off x="529193" y="3493135"/>
            <a:ext cx="756047" cy="1355169"/>
          </a:xfrm>
          <a:custGeom>
            <a:avLst/>
            <a:gdLst/>
            <a:ahLst/>
            <a:cxnLst/>
            <a:rect r="r" b="b" t="t" l="l"/>
            <a:pathLst>
              <a:path h="1355169" w="756047">
                <a:moveTo>
                  <a:pt x="0" y="0"/>
                </a:moveTo>
                <a:lnTo>
                  <a:pt x="756047" y="0"/>
                </a:lnTo>
                <a:lnTo>
                  <a:pt x="756047" y="1355170"/>
                </a:lnTo>
                <a:lnTo>
                  <a:pt x="0" y="135517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13" t="0" r="-13" b="0"/>
            </a:stretch>
          </a:blipFill>
        </p:spPr>
      </p:sp>
      <p:grpSp>
        <p:nvGrpSpPr>
          <p:cNvPr name="Group 18" id="18"/>
          <p:cNvGrpSpPr/>
          <p:nvPr/>
        </p:nvGrpSpPr>
        <p:grpSpPr>
          <a:xfrm rot="0">
            <a:off x="1512015" y="3644345"/>
            <a:ext cx="3089409" cy="362945"/>
            <a:chOff x="0" y="0"/>
            <a:chExt cx="4119212" cy="483927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4119212" cy="483927"/>
            </a:xfrm>
            <a:custGeom>
              <a:avLst/>
              <a:gdLst/>
              <a:ahLst/>
              <a:cxnLst/>
              <a:rect r="r" b="b" t="t" l="l"/>
              <a:pathLst>
                <a:path h="483927" w="4119212">
                  <a:moveTo>
                    <a:pt x="0" y="0"/>
                  </a:moveTo>
                  <a:lnTo>
                    <a:pt x="4119212" y="0"/>
                  </a:lnTo>
                  <a:lnTo>
                    <a:pt x="4119212" y="483927"/>
                  </a:lnTo>
                  <a:lnTo>
                    <a:pt x="0" y="48392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0" id="20"/>
            <p:cNvSpPr txBox="true"/>
            <p:nvPr/>
          </p:nvSpPr>
          <p:spPr>
            <a:xfrm>
              <a:off x="0" y="-9525"/>
              <a:ext cx="4119212" cy="493452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333"/>
                </a:lnSpc>
              </a:pPr>
              <a:r>
                <a:rPr lang="en-US" b="true" sz="1866" spc="-56" u="sng">
                  <a:solidFill>
                    <a:srgbClr val="E5E0DF"/>
                  </a:solidFill>
                  <a:latin typeface="Roboto Mono Medium"/>
                  <a:ea typeface="Roboto Mono Medium"/>
                  <a:cs typeface="Roboto Mono Medium"/>
                  <a:sym typeface="Roboto Mono Medium"/>
                </a:rPr>
                <a:t>Соціальна взаємодія</a:t>
              </a:r>
            </a:p>
          </p:txBody>
        </p:sp>
      </p:grpSp>
      <p:grpSp>
        <p:nvGrpSpPr>
          <p:cNvPr name="Group 21" id="21"/>
          <p:cNvGrpSpPr/>
          <p:nvPr/>
        </p:nvGrpSpPr>
        <p:grpSpPr>
          <a:xfrm rot="0">
            <a:off x="1512015" y="3971290"/>
            <a:ext cx="4054793" cy="1087296"/>
            <a:chOff x="0" y="0"/>
            <a:chExt cx="5406390" cy="1449728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5406390" cy="1449728"/>
            </a:xfrm>
            <a:custGeom>
              <a:avLst/>
              <a:gdLst/>
              <a:ahLst/>
              <a:cxnLst/>
              <a:rect r="r" b="b" t="t" l="l"/>
              <a:pathLst>
                <a:path h="1449728" w="5406390">
                  <a:moveTo>
                    <a:pt x="0" y="0"/>
                  </a:moveTo>
                  <a:lnTo>
                    <a:pt x="5406390" y="0"/>
                  </a:lnTo>
                  <a:lnTo>
                    <a:pt x="5406390" y="1449728"/>
                  </a:lnTo>
                  <a:lnTo>
                    <a:pt x="0" y="144972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3" id="23"/>
            <p:cNvSpPr txBox="true"/>
            <p:nvPr/>
          </p:nvSpPr>
          <p:spPr>
            <a:xfrm>
              <a:off x="0" y="-66675"/>
              <a:ext cx="5406390" cy="1516403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225"/>
                </a:lnSpc>
              </a:pPr>
              <a:r>
                <a:rPr lang="en-US" sz="1366" spc="-14">
                  <a:solidFill>
                    <a:srgbClr val="E5E0DF"/>
                  </a:solidFill>
                  <a:latin typeface="Roboto"/>
                  <a:ea typeface="Roboto"/>
                  <a:cs typeface="Roboto"/>
                  <a:sym typeface="Roboto"/>
                </a:rPr>
                <a:t>Відвідування кінотеатру - це чудова можливість провести час із сім'єю, друзями, чи просто насолодитися фільмом в компанії незнайомих людей.</a:t>
              </a:r>
            </a:p>
          </p:txBody>
        </p:sp>
      </p:grpSp>
      <p:sp>
        <p:nvSpPr>
          <p:cNvPr name="Freeform 24" id="24" descr="preencoded.png"/>
          <p:cNvSpPr/>
          <p:nvPr/>
        </p:nvSpPr>
        <p:spPr>
          <a:xfrm flipH="false" flipV="false" rot="0">
            <a:off x="529193" y="4848305"/>
            <a:ext cx="756047" cy="1355169"/>
          </a:xfrm>
          <a:custGeom>
            <a:avLst/>
            <a:gdLst/>
            <a:ahLst/>
            <a:cxnLst/>
            <a:rect r="r" b="b" t="t" l="l"/>
            <a:pathLst>
              <a:path h="1355169" w="756047">
                <a:moveTo>
                  <a:pt x="0" y="0"/>
                </a:moveTo>
                <a:lnTo>
                  <a:pt x="756047" y="0"/>
                </a:lnTo>
                <a:lnTo>
                  <a:pt x="756047" y="1355169"/>
                </a:lnTo>
                <a:lnTo>
                  <a:pt x="0" y="135516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3" t="0" r="-13" b="0"/>
            </a:stretch>
          </a:blipFill>
        </p:spPr>
      </p:sp>
      <p:grpSp>
        <p:nvGrpSpPr>
          <p:cNvPr name="Group 25" id="25"/>
          <p:cNvGrpSpPr/>
          <p:nvPr/>
        </p:nvGrpSpPr>
        <p:grpSpPr>
          <a:xfrm rot="0">
            <a:off x="1512015" y="4999514"/>
            <a:ext cx="1890157" cy="362945"/>
            <a:chOff x="0" y="0"/>
            <a:chExt cx="2520209" cy="483927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2520209" cy="483927"/>
            </a:xfrm>
            <a:custGeom>
              <a:avLst/>
              <a:gdLst/>
              <a:ahLst/>
              <a:cxnLst/>
              <a:rect r="r" b="b" t="t" l="l"/>
              <a:pathLst>
                <a:path h="483927" w="2520209">
                  <a:moveTo>
                    <a:pt x="0" y="0"/>
                  </a:moveTo>
                  <a:lnTo>
                    <a:pt x="2520209" y="0"/>
                  </a:lnTo>
                  <a:lnTo>
                    <a:pt x="2520209" y="483927"/>
                  </a:lnTo>
                  <a:lnTo>
                    <a:pt x="0" y="48392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7" id="27"/>
            <p:cNvSpPr txBox="true"/>
            <p:nvPr/>
          </p:nvSpPr>
          <p:spPr>
            <a:xfrm>
              <a:off x="0" y="-9525"/>
              <a:ext cx="2520209" cy="493452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333"/>
                </a:lnSpc>
              </a:pPr>
              <a:r>
                <a:rPr lang="en-US" b="true" sz="1866" spc="-56" u="sng">
                  <a:solidFill>
                    <a:srgbClr val="E5E0DF"/>
                  </a:solidFill>
                  <a:latin typeface="Roboto Mono Medium"/>
                  <a:ea typeface="Roboto Mono Medium"/>
                  <a:cs typeface="Roboto Mono Medium"/>
                  <a:sym typeface="Roboto Mono Medium"/>
                </a:rPr>
                <a:t>Ностальгія</a:t>
              </a:r>
            </a:p>
          </p:txBody>
        </p:sp>
      </p:grpSp>
      <p:grpSp>
        <p:nvGrpSpPr>
          <p:cNvPr name="Group 28" id="28"/>
          <p:cNvGrpSpPr/>
          <p:nvPr/>
        </p:nvGrpSpPr>
        <p:grpSpPr>
          <a:xfrm rot="0">
            <a:off x="1512015" y="5326459"/>
            <a:ext cx="4054793" cy="1087296"/>
            <a:chOff x="0" y="0"/>
            <a:chExt cx="5406390" cy="1449728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0" y="0"/>
              <a:ext cx="5406390" cy="1449728"/>
            </a:xfrm>
            <a:custGeom>
              <a:avLst/>
              <a:gdLst/>
              <a:ahLst/>
              <a:cxnLst/>
              <a:rect r="r" b="b" t="t" l="l"/>
              <a:pathLst>
                <a:path h="1449728" w="5406390">
                  <a:moveTo>
                    <a:pt x="0" y="0"/>
                  </a:moveTo>
                  <a:lnTo>
                    <a:pt x="5406390" y="0"/>
                  </a:lnTo>
                  <a:lnTo>
                    <a:pt x="5406390" y="1449728"/>
                  </a:lnTo>
                  <a:lnTo>
                    <a:pt x="0" y="144972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30" id="30"/>
            <p:cNvSpPr txBox="true"/>
            <p:nvPr/>
          </p:nvSpPr>
          <p:spPr>
            <a:xfrm>
              <a:off x="0" y="-66675"/>
              <a:ext cx="5406390" cy="1516403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225"/>
                </a:lnSpc>
              </a:pPr>
              <a:r>
                <a:rPr lang="en-US" sz="1366" spc="-14">
                  <a:solidFill>
                    <a:srgbClr val="E5E0DF"/>
                  </a:solidFill>
                  <a:latin typeface="Roboto"/>
                  <a:ea typeface="Roboto"/>
                  <a:cs typeface="Roboto"/>
                  <a:sym typeface="Roboto"/>
                </a:rPr>
                <a:t>Багато хто згадує кінотеатри із захопленням, як символ дитинства, юності, романтики. Їх атмосфера надихає і створює неповторні спогади.</a:t>
              </a:r>
            </a:p>
          </p:txBody>
        </p:sp>
      </p:grpSp>
    </p:spTree>
  </p:cSld>
  <p:clrMapOvr>
    <a:masterClrMapping/>
  </p:clrMapOvr>
  <p:transition spd="fast">
    <p:wipe dir="l"/>
  </p:transition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9753600" cy="7315200"/>
            <a:chOff x="0" y="0"/>
            <a:chExt cx="13004800" cy="97536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3004800" cy="9753600"/>
            </a:xfrm>
            <a:custGeom>
              <a:avLst/>
              <a:gdLst/>
              <a:ahLst/>
              <a:cxnLst/>
              <a:rect r="r" b="b" t="t" l="l"/>
              <a:pathLst>
                <a:path h="9753600" w="13004800">
                  <a:moveTo>
                    <a:pt x="0" y="0"/>
                  </a:moveTo>
                  <a:lnTo>
                    <a:pt x="13004800" y="0"/>
                  </a:lnTo>
                  <a:lnTo>
                    <a:pt x="13004800" y="9753600"/>
                  </a:lnTo>
                  <a:lnTo>
                    <a:pt x="0" y="9753600"/>
                  </a:lnTo>
                  <a:close/>
                </a:path>
              </a:pathLst>
            </a:custGeom>
            <a:solidFill>
              <a:srgbClr val="010303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9753600" cy="7315200"/>
            <a:chOff x="0" y="0"/>
            <a:chExt cx="13004800" cy="97536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3004800" cy="9753600"/>
            </a:xfrm>
            <a:custGeom>
              <a:avLst/>
              <a:gdLst/>
              <a:ahLst/>
              <a:cxnLst/>
              <a:rect r="r" b="b" t="t" l="l"/>
              <a:pathLst>
                <a:path h="9753600" w="13004800">
                  <a:moveTo>
                    <a:pt x="0" y="0"/>
                  </a:moveTo>
                  <a:lnTo>
                    <a:pt x="13004800" y="0"/>
                  </a:lnTo>
                  <a:lnTo>
                    <a:pt x="13004800" y="9753600"/>
                  </a:lnTo>
                  <a:lnTo>
                    <a:pt x="0" y="9753600"/>
                  </a:lnTo>
                  <a:close/>
                </a:path>
              </a:pathLst>
            </a:custGeom>
            <a:solidFill>
              <a:srgbClr val="112836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529193" y="731520"/>
            <a:ext cx="8695214" cy="1396795"/>
            <a:chOff x="0" y="0"/>
            <a:chExt cx="11593619" cy="1862393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1593619" cy="1862393"/>
            </a:xfrm>
            <a:custGeom>
              <a:avLst/>
              <a:gdLst/>
              <a:ahLst/>
              <a:cxnLst/>
              <a:rect r="r" b="b" t="t" l="l"/>
              <a:pathLst>
                <a:path h="1862393" w="11593619">
                  <a:moveTo>
                    <a:pt x="0" y="0"/>
                  </a:moveTo>
                  <a:lnTo>
                    <a:pt x="11593619" y="0"/>
                  </a:lnTo>
                  <a:lnTo>
                    <a:pt x="11593619" y="1862393"/>
                  </a:lnTo>
                  <a:lnTo>
                    <a:pt x="0" y="186239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28575"/>
              <a:ext cx="11593619" cy="1890968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ctr">
                <a:lnSpc>
                  <a:spcPts val="4946"/>
                </a:lnSpc>
              </a:pPr>
              <a:r>
                <a:rPr lang="en-US" sz="3966" spc="-118">
                  <a:solidFill>
                    <a:srgbClr val="FFFFFF"/>
                  </a:solidFill>
                  <a:latin typeface="Jacqueline"/>
                  <a:ea typeface="Jacqueline"/>
                  <a:cs typeface="Jacqueline"/>
                  <a:sym typeface="Jacqueline"/>
                </a:rPr>
                <a:t>Спецефекти: від ручної роботи</a:t>
              </a:r>
            </a:p>
            <a:p>
              <a:pPr algn="ctr">
                <a:lnSpc>
                  <a:spcPts val="4947"/>
                </a:lnSpc>
              </a:pPr>
              <a:r>
                <a:rPr lang="en-US" sz="3966" spc="-119">
                  <a:solidFill>
                    <a:srgbClr val="FFFFFF"/>
                  </a:solidFill>
                  <a:latin typeface="Jacqueline"/>
                  <a:ea typeface="Jacqueline"/>
                  <a:cs typeface="Jacqueline"/>
                  <a:sym typeface="Jacqueline"/>
                </a:rPr>
                <a:t> до комп'ютерної графіки</a:t>
              </a:r>
            </a:p>
          </p:txBody>
        </p:sp>
      </p:grpSp>
      <p:sp>
        <p:nvSpPr>
          <p:cNvPr name="Freeform 9" id="9" descr="preencoded.png"/>
          <p:cNvSpPr/>
          <p:nvPr/>
        </p:nvSpPr>
        <p:spPr>
          <a:xfrm flipH="false" flipV="false" rot="0">
            <a:off x="529193" y="2472928"/>
            <a:ext cx="4234180" cy="2616915"/>
          </a:xfrm>
          <a:custGeom>
            <a:avLst/>
            <a:gdLst/>
            <a:ahLst/>
            <a:cxnLst/>
            <a:rect r="r" b="b" t="t" l="l"/>
            <a:pathLst>
              <a:path h="2616915" w="4234180">
                <a:moveTo>
                  <a:pt x="0" y="0"/>
                </a:moveTo>
                <a:lnTo>
                  <a:pt x="4234180" y="0"/>
                </a:lnTo>
                <a:lnTo>
                  <a:pt x="4234180" y="2616915"/>
                </a:lnTo>
                <a:lnTo>
                  <a:pt x="0" y="261691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43" t="0" r="-43" b="0"/>
            </a:stretch>
          </a:blipFill>
        </p:spPr>
      </p:sp>
      <p:grpSp>
        <p:nvGrpSpPr>
          <p:cNvPr name="Group 10" id="10"/>
          <p:cNvGrpSpPr/>
          <p:nvPr/>
        </p:nvGrpSpPr>
        <p:grpSpPr>
          <a:xfrm rot="0">
            <a:off x="529193" y="5278835"/>
            <a:ext cx="1890157" cy="434596"/>
            <a:chOff x="0" y="0"/>
            <a:chExt cx="2520209" cy="579461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2520209" cy="579461"/>
            </a:xfrm>
            <a:custGeom>
              <a:avLst/>
              <a:gdLst/>
              <a:ahLst/>
              <a:cxnLst/>
              <a:rect r="r" b="b" t="t" l="l"/>
              <a:pathLst>
                <a:path h="579461" w="2520209">
                  <a:moveTo>
                    <a:pt x="0" y="0"/>
                  </a:moveTo>
                  <a:lnTo>
                    <a:pt x="2520209" y="0"/>
                  </a:lnTo>
                  <a:lnTo>
                    <a:pt x="2520209" y="579461"/>
                  </a:lnTo>
                  <a:lnTo>
                    <a:pt x="0" y="57946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-9525"/>
              <a:ext cx="2520209" cy="588986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833"/>
                </a:lnSpc>
              </a:pPr>
              <a:r>
                <a:rPr lang="en-US" b="true" sz="2266" spc="-69" u="sng">
                  <a:solidFill>
                    <a:srgbClr val="E5E0DF"/>
                  </a:solidFill>
                  <a:latin typeface="Roboto Mono Medium"/>
                  <a:ea typeface="Roboto Mono Medium"/>
                  <a:cs typeface="Roboto Mono Medium"/>
                  <a:sym typeface="Roboto Mono Medium"/>
                </a:rPr>
                <a:t>Ручна праця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529193" y="5713430"/>
            <a:ext cx="4234180" cy="1007232"/>
            <a:chOff x="0" y="0"/>
            <a:chExt cx="5645573" cy="1342976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5645573" cy="1342976"/>
            </a:xfrm>
            <a:custGeom>
              <a:avLst/>
              <a:gdLst/>
              <a:ahLst/>
              <a:cxnLst/>
              <a:rect r="r" b="b" t="t" l="l"/>
              <a:pathLst>
                <a:path h="1342976" w="5645573">
                  <a:moveTo>
                    <a:pt x="0" y="0"/>
                  </a:moveTo>
                  <a:lnTo>
                    <a:pt x="5645573" y="0"/>
                  </a:lnTo>
                  <a:lnTo>
                    <a:pt x="5645573" y="1342976"/>
                  </a:lnTo>
                  <a:lnTo>
                    <a:pt x="0" y="134297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76200"/>
              <a:ext cx="5645573" cy="1419176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714"/>
                </a:lnSpc>
              </a:pPr>
              <a:r>
                <a:rPr lang="en-US" sz="1666" spc="-17">
                  <a:solidFill>
                    <a:srgbClr val="E5E0DF"/>
                  </a:solidFill>
                  <a:latin typeface="Roboto"/>
                  <a:ea typeface="Roboto"/>
                  <a:cs typeface="Roboto"/>
                  <a:sym typeface="Roboto"/>
                </a:rPr>
                <a:t>Спочатку спецефекти створювалися вручну - малювалися або використовувалися мініатюрні моделі.</a:t>
              </a:r>
            </a:p>
          </p:txBody>
        </p:sp>
      </p:grpSp>
      <p:sp>
        <p:nvSpPr>
          <p:cNvPr name="Freeform 16" id="16" descr="preencoded.png"/>
          <p:cNvSpPr/>
          <p:nvPr/>
        </p:nvSpPr>
        <p:spPr>
          <a:xfrm flipH="false" flipV="false" rot="0">
            <a:off x="4990147" y="2472928"/>
            <a:ext cx="4234259" cy="2616915"/>
          </a:xfrm>
          <a:custGeom>
            <a:avLst/>
            <a:gdLst/>
            <a:ahLst/>
            <a:cxnLst/>
            <a:rect r="r" b="b" t="t" l="l"/>
            <a:pathLst>
              <a:path h="2616915" w="4234259">
                <a:moveTo>
                  <a:pt x="0" y="0"/>
                </a:moveTo>
                <a:lnTo>
                  <a:pt x="4234260" y="0"/>
                </a:lnTo>
                <a:lnTo>
                  <a:pt x="4234260" y="2616915"/>
                </a:lnTo>
                <a:lnTo>
                  <a:pt x="0" y="261691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42" t="0" r="-42" b="0"/>
            </a:stretch>
          </a:blipFill>
        </p:spPr>
      </p:sp>
      <p:grpSp>
        <p:nvGrpSpPr>
          <p:cNvPr name="Group 17" id="17"/>
          <p:cNvGrpSpPr/>
          <p:nvPr/>
        </p:nvGrpSpPr>
        <p:grpSpPr>
          <a:xfrm rot="0">
            <a:off x="4990147" y="5278835"/>
            <a:ext cx="3595925" cy="434596"/>
            <a:chOff x="0" y="0"/>
            <a:chExt cx="4794566" cy="579461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4794566" cy="579461"/>
            </a:xfrm>
            <a:custGeom>
              <a:avLst/>
              <a:gdLst/>
              <a:ahLst/>
              <a:cxnLst/>
              <a:rect r="r" b="b" t="t" l="l"/>
              <a:pathLst>
                <a:path h="579461" w="4794566">
                  <a:moveTo>
                    <a:pt x="0" y="0"/>
                  </a:moveTo>
                  <a:lnTo>
                    <a:pt x="4794566" y="0"/>
                  </a:lnTo>
                  <a:lnTo>
                    <a:pt x="4794566" y="579461"/>
                  </a:lnTo>
                  <a:lnTo>
                    <a:pt x="0" y="57946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9" id="19"/>
            <p:cNvSpPr txBox="true"/>
            <p:nvPr/>
          </p:nvSpPr>
          <p:spPr>
            <a:xfrm>
              <a:off x="0" y="-9525"/>
              <a:ext cx="4794566" cy="588986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833"/>
                </a:lnSpc>
              </a:pPr>
              <a:r>
                <a:rPr lang="en-US" b="true" sz="2266" spc="-69" u="sng">
                  <a:solidFill>
                    <a:srgbClr val="E5E0DF"/>
                  </a:solidFill>
                  <a:latin typeface="Roboto Mono Medium"/>
                  <a:ea typeface="Roboto Mono Medium"/>
                  <a:cs typeface="Roboto Mono Medium"/>
                  <a:sym typeface="Roboto Mono Medium"/>
                </a:rPr>
                <a:t>Комп'ютерна графіка</a:t>
              </a:r>
            </a:p>
          </p:txBody>
        </p:sp>
      </p:grpSp>
      <p:grpSp>
        <p:nvGrpSpPr>
          <p:cNvPr name="Group 20" id="20"/>
          <p:cNvGrpSpPr/>
          <p:nvPr/>
        </p:nvGrpSpPr>
        <p:grpSpPr>
          <a:xfrm rot="0">
            <a:off x="4990147" y="5713430"/>
            <a:ext cx="4234259" cy="1007232"/>
            <a:chOff x="0" y="0"/>
            <a:chExt cx="5645679" cy="1342976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5645679" cy="1342976"/>
            </a:xfrm>
            <a:custGeom>
              <a:avLst/>
              <a:gdLst/>
              <a:ahLst/>
              <a:cxnLst/>
              <a:rect r="r" b="b" t="t" l="l"/>
              <a:pathLst>
                <a:path h="1342976" w="5645679">
                  <a:moveTo>
                    <a:pt x="0" y="0"/>
                  </a:moveTo>
                  <a:lnTo>
                    <a:pt x="5645679" y="0"/>
                  </a:lnTo>
                  <a:lnTo>
                    <a:pt x="5645679" y="1342976"/>
                  </a:lnTo>
                  <a:lnTo>
                    <a:pt x="0" y="134297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2" id="22"/>
            <p:cNvSpPr txBox="true"/>
            <p:nvPr/>
          </p:nvSpPr>
          <p:spPr>
            <a:xfrm>
              <a:off x="0" y="-76200"/>
              <a:ext cx="5645679" cy="1419176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714"/>
                </a:lnSpc>
              </a:pPr>
              <a:r>
                <a:rPr lang="en-US" sz="1666" spc="-17">
                  <a:solidFill>
                    <a:srgbClr val="E5E0DF"/>
                  </a:solidFill>
                  <a:latin typeface="Roboto"/>
                  <a:ea typeface="Roboto"/>
                  <a:cs typeface="Roboto"/>
                  <a:sym typeface="Roboto"/>
                </a:rPr>
                <a:t>Сучасні технології дозволили створювати неймовірні візуальні ефекти за допомогою комп'ютерної графіки.</a:t>
              </a:r>
            </a:p>
          </p:txBody>
        </p:sp>
      </p:grpSp>
    </p:spTree>
  </p:cSld>
  <p:clrMapOvr>
    <a:masterClrMapping/>
  </p:clrMapOvr>
  <p:transition spd="fast">
    <p:wipe dir="l"/>
  </p:transition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9753600" cy="7315200"/>
            <a:chOff x="0" y="0"/>
            <a:chExt cx="13004800" cy="97536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3004800" cy="9753600"/>
            </a:xfrm>
            <a:custGeom>
              <a:avLst/>
              <a:gdLst/>
              <a:ahLst/>
              <a:cxnLst/>
              <a:rect r="r" b="b" t="t" l="l"/>
              <a:pathLst>
                <a:path h="9753600" w="13004800">
                  <a:moveTo>
                    <a:pt x="0" y="0"/>
                  </a:moveTo>
                  <a:lnTo>
                    <a:pt x="13004800" y="0"/>
                  </a:lnTo>
                  <a:lnTo>
                    <a:pt x="13004800" y="9753600"/>
                  </a:lnTo>
                  <a:lnTo>
                    <a:pt x="0" y="9753600"/>
                  </a:lnTo>
                  <a:close/>
                </a:path>
              </a:pathLst>
            </a:custGeom>
            <a:solidFill>
              <a:srgbClr val="010303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-92233" y="-112435"/>
            <a:ext cx="9845833" cy="7427635"/>
            <a:chOff x="0" y="0"/>
            <a:chExt cx="13127778" cy="9903513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3127779" cy="9903513"/>
            </a:xfrm>
            <a:custGeom>
              <a:avLst/>
              <a:gdLst/>
              <a:ahLst/>
              <a:cxnLst/>
              <a:rect r="r" b="b" t="t" l="l"/>
              <a:pathLst>
                <a:path h="9903513" w="13127779">
                  <a:moveTo>
                    <a:pt x="0" y="0"/>
                  </a:moveTo>
                  <a:lnTo>
                    <a:pt x="13127779" y="0"/>
                  </a:lnTo>
                  <a:lnTo>
                    <a:pt x="13127779" y="9903513"/>
                  </a:lnTo>
                  <a:lnTo>
                    <a:pt x="0" y="9903513"/>
                  </a:lnTo>
                  <a:close/>
                </a:path>
              </a:pathLst>
            </a:custGeom>
            <a:solidFill>
              <a:srgbClr val="112836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1660009" y="850199"/>
            <a:ext cx="6249115" cy="860279"/>
            <a:chOff x="0" y="0"/>
            <a:chExt cx="8332153" cy="1147039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8332153" cy="1147039"/>
            </a:xfrm>
            <a:custGeom>
              <a:avLst/>
              <a:gdLst/>
              <a:ahLst/>
              <a:cxnLst/>
              <a:rect r="r" b="b" t="t" l="l"/>
              <a:pathLst>
                <a:path h="1147039" w="8332153">
                  <a:moveTo>
                    <a:pt x="0" y="0"/>
                  </a:moveTo>
                  <a:lnTo>
                    <a:pt x="8332153" y="0"/>
                  </a:lnTo>
                  <a:lnTo>
                    <a:pt x="8332153" y="1147039"/>
                  </a:lnTo>
                  <a:lnTo>
                    <a:pt x="0" y="114703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28575"/>
              <a:ext cx="8332153" cy="1175614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ctr">
                <a:lnSpc>
                  <a:spcPts val="5446"/>
                </a:lnSpc>
              </a:pPr>
              <a:r>
                <a:rPr lang="en-US" sz="4366" spc="-131">
                  <a:solidFill>
                    <a:srgbClr val="FFFFFF"/>
                  </a:solidFill>
                  <a:latin typeface="Jacqueline"/>
                  <a:ea typeface="Jacqueline"/>
                  <a:cs typeface="Jacqueline"/>
                  <a:sym typeface="Jacqueline"/>
                </a:rPr>
                <a:t>Майбутнє кіно: нові горизонти</a:t>
              </a:r>
            </a:p>
          </p:txBody>
        </p:sp>
      </p:grpSp>
      <p:sp>
        <p:nvSpPr>
          <p:cNvPr name="Freeform 9" id="9" descr="preencoded.png"/>
          <p:cNvSpPr/>
          <p:nvPr/>
        </p:nvSpPr>
        <p:spPr>
          <a:xfrm flipH="false" flipV="false" rot="0">
            <a:off x="529193" y="2696210"/>
            <a:ext cx="2747169" cy="1697831"/>
          </a:xfrm>
          <a:custGeom>
            <a:avLst/>
            <a:gdLst/>
            <a:ahLst/>
            <a:cxnLst/>
            <a:rect r="r" b="b" t="t" l="l"/>
            <a:pathLst>
              <a:path h="1697831" w="2747169">
                <a:moveTo>
                  <a:pt x="0" y="0"/>
                </a:moveTo>
                <a:lnTo>
                  <a:pt x="2747169" y="0"/>
                </a:lnTo>
                <a:lnTo>
                  <a:pt x="2747169" y="1697831"/>
                </a:lnTo>
                <a:lnTo>
                  <a:pt x="0" y="169783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52" t="0" r="-52" b="0"/>
            </a:stretch>
          </a:blipFill>
        </p:spPr>
      </p:sp>
      <p:grpSp>
        <p:nvGrpSpPr>
          <p:cNvPr name="Group 10" id="10"/>
          <p:cNvGrpSpPr/>
          <p:nvPr/>
        </p:nvGrpSpPr>
        <p:grpSpPr>
          <a:xfrm rot="0">
            <a:off x="529193" y="4583033"/>
            <a:ext cx="2261632" cy="658220"/>
            <a:chOff x="0" y="0"/>
            <a:chExt cx="3015509" cy="877627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3015509" cy="877627"/>
            </a:xfrm>
            <a:custGeom>
              <a:avLst/>
              <a:gdLst/>
              <a:ahLst/>
              <a:cxnLst/>
              <a:rect r="r" b="b" t="t" l="l"/>
              <a:pathLst>
                <a:path h="877627" w="3015509">
                  <a:moveTo>
                    <a:pt x="0" y="0"/>
                  </a:moveTo>
                  <a:lnTo>
                    <a:pt x="3015509" y="0"/>
                  </a:lnTo>
                  <a:lnTo>
                    <a:pt x="3015509" y="877627"/>
                  </a:lnTo>
                  <a:lnTo>
                    <a:pt x="0" y="87762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-9525"/>
              <a:ext cx="3015509" cy="887152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333"/>
                </a:lnSpc>
              </a:pPr>
              <a:r>
                <a:rPr lang="en-US" b="true" sz="1866" spc="-56" u="sng">
                  <a:solidFill>
                    <a:srgbClr val="E5E0DF"/>
                  </a:solidFill>
                  <a:latin typeface="Roboto Mono Medium"/>
                  <a:ea typeface="Roboto Mono Medium"/>
                  <a:cs typeface="Roboto Mono Medium"/>
                  <a:sym typeface="Roboto Mono Medium"/>
                </a:rPr>
                <a:t>Віртуальна реальність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529193" y="5393849"/>
            <a:ext cx="2747169" cy="1118956"/>
            <a:chOff x="0" y="0"/>
            <a:chExt cx="3662892" cy="1491942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3662892" cy="1491942"/>
            </a:xfrm>
            <a:custGeom>
              <a:avLst/>
              <a:gdLst/>
              <a:ahLst/>
              <a:cxnLst/>
              <a:rect r="r" b="b" t="t" l="l"/>
              <a:pathLst>
                <a:path h="1491942" w="3662892">
                  <a:moveTo>
                    <a:pt x="0" y="0"/>
                  </a:moveTo>
                  <a:lnTo>
                    <a:pt x="3662892" y="0"/>
                  </a:lnTo>
                  <a:lnTo>
                    <a:pt x="3662892" y="1491942"/>
                  </a:lnTo>
                  <a:lnTo>
                    <a:pt x="0" y="149194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85725"/>
              <a:ext cx="3662892" cy="1577667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039"/>
                </a:lnSpc>
              </a:pPr>
              <a:r>
                <a:rPr lang="en-US" sz="1866" spc="-19">
                  <a:solidFill>
                    <a:srgbClr val="E5E0DF"/>
                  </a:solidFill>
                  <a:latin typeface="Roboto"/>
                  <a:ea typeface="Roboto"/>
                  <a:cs typeface="Roboto"/>
                  <a:sym typeface="Roboto"/>
                </a:rPr>
                <a:t>Повне занурення в кіносвіт через передові технології.</a:t>
              </a:r>
            </a:p>
          </p:txBody>
        </p:sp>
      </p:grpSp>
      <p:sp>
        <p:nvSpPr>
          <p:cNvPr name="Freeform 16" id="16" descr="preencoded.png"/>
          <p:cNvSpPr/>
          <p:nvPr/>
        </p:nvSpPr>
        <p:spPr>
          <a:xfrm flipH="false" flipV="false" rot="0">
            <a:off x="3503136" y="2696210"/>
            <a:ext cx="2747248" cy="1697911"/>
          </a:xfrm>
          <a:custGeom>
            <a:avLst/>
            <a:gdLst/>
            <a:ahLst/>
            <a:cxnLst/>
            <a:rect r="r" b="b" t="t" l="l"/>
            <a:pathLst>
              <a:path h="1697911" w="2747248">
                <a:moveTo>
                  <a:pt x="0" y="0"/>
                </a:moveTo>
                <a:lnTo>
                  <a:pt x="2747248" y="0"/>
                </a:lnTo>
                <a:lnTo>
                  <a:pt x="2747248" y="1697911"/>
                </a:lnTo>
                <a:lnTo>
                  <a:pt x="0" y="169791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53" t="0" r="-53" b="0"/>
            </a:stretch>
          </a:blipFill>
        </p:spPr>
      </p:sp>
      <p:grpSp>
        <p:nvGrpSpPr>
          <p:cNvPr name="Group 17" id="17"/>
          <p:cNvGrpSpPr/>
          <p:nvPr/>
        </p:nvGrpSpPr>
        <p:grpSpPr>
          <a:xfrm rot="0">
            <a:off x="3503136" y="4583113"/>
            <a:ext cx="2046287" cy="658220"/>
            <a:chOff x="0" y="0"/>
            <a:chExt cx="2728383" cy="877627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2728383" cy="877627"/>
            </a:xfrm>
            <a:custGeom>
              <a:avLst/>
              <a:gdLst/>
              <a:ahLst/>
              <a:cxnLst/>
              <a:rect r="r" b="b" t="t" l="l"/>
              <a:pathLst>
                <a:path h="877627" w="2728383">
                  <a:moveTo>
                    <a:pt x="0" y="0"/>
                  </a:moveTo>
                  <a:lnTo>
                    <a:pt x="2728383" y="0"/>
                  </a:lnTo>
                  <a:lnTo>
                    <a:pt x="2728383" y="877627"/>
                  </a:lnTo>
                  <a:lnTo>
                    <a:pt x="0" y="87762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9" id="19"/>
            <p:cNvSpPr txBox="true"/>
            <p:nvPr/>
          </p:nvSpPr>
          <p:spPr>
            <a:xfrm>
              <a:off x="0" y="-9525"/>
              <a:ext cx="2728383" cy="887152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333"/>
                </a:lnSpc>
              </a:pPr>
              <a:r>
                <a:rPr lang="en-US" b="true" sz="1866" spc="-56" u="sng">
                  <a:solidFill>
                    <a:srgbClr val="E5E0DF"/>
                  </a:solidFill>
                  <a:latin typeface="Roboto Mono Medium"/>
                  <a:ea typeface="Roboto Mono Medium"/>
                  <a:cs typeface="Roboto Mono Medium"/>
                  <a:sym typeface="Roboto Mono Medium"/>
                </a:rPr>
                <a:t>Інтерактивні фільми</a:t>
              </a:r>
            </a:p>
          </p:txBody>
        </p:sp>
      </p:grpSp>
      <p:grpSp>
        <p:nvGrpSpPr>
          <p:cNvPr name="Group 20" id="20"/>
          <p:cNvGrpSpPr/>
          <p:nvPr/>
        </p:nvGrpSpPr>
        <p:grpSpPr>
          <a:xfrm rot="0">
            <a:off x="3503136" y="5393849"/>
            <a:ext cx="2747248" cy="1118956"/>
            <a:chOff x="0" y="0"/>
            <a:chExt cx="3662997" cy="1491942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3662997" cy="1491942"/>
            </a:xfrm>
            <a:custGeom>
              <a:avLst/>
              <a:gdLst/>
              <a:ahLst/>
              <a:cxnLst/>
              <a:rect r="r" b="b" t="t" l="l"/>
              <a:pathLst>
                <a:path h="1491942" w="3662997">
                  <a:moveTo>
                    <a:pt x="0" y="0"/>
                  </a:moveTo>
                  <a:lnTo>
                    <a:pt x="3662997" y="0"/>
                  </a:lnTo>
                  <a:lnTo>
                    <a:pt x="3662997" y="1491942"/>
                  </a:lnTo>
                  <a:lnTo>
                    <a:pt x="0" y="149194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2" id="22"/>
            <p:cNvSpPr txBox="true"/>
            <p:nvPr/>
          </p:nvSpPr>
          <p:spPr>
            <a:xfrm>
              <a:off x="0" y="-85725"/>
              <a:ext cx="3662997" cy="1577667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039"/>
                </a:lnSpc>
              </a:pPr>
              <a:r>
                <a:rPr lang="en-US" sz="1866" spc="-19">
                  <a:solidFill>
                    <a:srgbClr val="E5E0DF"/>
                  </a:solidFill>
                  <a:latin typeface="Roboto"/>
                  <a:ea typeface="Roboto"/>
                  <a:cs typeface="Roboto"/>
                  <a:sym typeface="Roboto"/>
                </a:rPr>
                <a:t>Глядачі як співавтори — впливаємо на розвиток сюжету.</a:t>
              </a:r>
            </a:p>
          </p:txBody>
        </p:sp>
      </p:grpSp>
      <p:sp>
        <p:nvSpPr>
          <p:cNvPr name="Freeform 23" id="23" descr="preencoded.png"/>
          <p:cNvSpPr/>
          <p:nvPr/>
        </p:nvSpPr>
        <p:spPr>
          <a:xfrm flipH="false" flipV="false" rot="0">
            <a:off x="6477159" y="2696210"/>
            <a:ext cx="2747169" cy="1697831"/>
          </a:xfrm>
          <a:custGeom>
            <a:avLst/>
            <a:gdLst/>
            <a:ahLst/>
            <a:cxnLst/>
            <a:rect r="r" b="b" t="t" l="l"/>
            <a:pathLst>
              <a:path h="1697831" w="2747169">
                <a:moveTo>
                  <a:pt x="0" y="0"/>
                </a:moveTo>
                <a:lnTo>
                  <a:pt x="2747168" y="0"/>
                </a:lnTo>
                <a:lnTo>
                  <a:pt x="2747168" y="1697831"/>
                </a:lnTo>
                <a:lnTo>
                  <a:pt x="0" y="169783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52" t="0" r="-52" b="0"/>
            </a:stretch>
          </a:blipFill>
        </p:spPr>
      </p:sp>
      <p:grpSp>
        <p:nvGrpSpPr>
          <p:cNvPr name="Group 24" id="24"/>
          <p:cNvGrpSpPr/>
          <p:nvPr/>
        </p:nvGrpSpPr>
        <p:grpSpPr>
          <a:xfrm rot="0">
            <a:off x="6477159" y="4583033"/>
            <a:ext cx="1890157" cy="658220"/>
            <a:chOff x="0" y="0"/>
            <a:chExt cx="2520209" cy="877627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2520209" cy="877627"/>
            </a:xfrm>
            <a:custGeom>
              <a:avLst/>
              <a:gdLst/>
              <a:ahLst/>
              <a:cxnLst/>
              <a:rect r="r" b="b" t="t" l="l"/>
              <a:pathLst>
                <a:path h="877627" w="2520209">
                  <a:moveTo>
                    <a:pt x="0" y="0"/>
                  </a:moveTo>
                  <a:lnTo>
                    <a:pt x="2520209" y="0"/>
                  </a:lnTo>
                  <a:lnTo>
                    <a:pt x="2520209" y="877627"/>
                  </a:lnTo>
                  <a:lnTo>
                    <a:pt x="0" y="87762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6" id="26"/>
            <p:cNvSpPr txBox="true"/>
            <p:nvPr/>
          </p:nvSpPr>
          <p:spPr>
            <a:xfrm>
              <a:off x="0" y="-9525"/>
              <a:ext cx="2520209" cy="887152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333"/>
                </a:lnSpc>
              </a:pPr>
              <a:r>
                <a:rPr lang="en-US" b="true" sz="1866" spc="-56" u="sng">
                  <a:solidFill>
                    <a:srgbClr val="E5E0DF"/>
                  </a:solidFill>
                  <a:latin typeface="Roboto Mono Medium"/>
                  <a:ea typeface="Roboto Mono Medium"/>
                  <a:cs typeface="Roboto Mono Medium"/>
                  <a:sym typeface="Roboto Mono Medium"/>
                </a:rPr>
                <a:t>Нові технології</a:t>
              </a:r>
            </a:p>
          </p:txBody>
        </p:sp>
      </p:grpSp>
      <p:grpSp>
        <p:nvGrpSpPr>
          <p:cNvPr name="Group 27" id="27"/>
          <p:cNvGrpSpPr/>
          <p:nvPr/>
        </p:nvGrpSpPr>
        <p:grpSpPr>
          <a:xfrm rot="0">
            <a:off x="6477159" y="5393849"/>
            <a:ext cx="2747169" cy="1499956"/>
            <a:chOff x="0" y="0"/>
            <a:chExt cx="3662892" cy="1999942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3662892" cy="1999941"/>
            </a:xfrm>
            <a:custGeom>
              <a:avLst/>
              <a:gdLst/>
              <a:ahLst/>
              <a:cxnLst/>
              <a:rect r="r" b="b" t="t" l="l"/>
              <a:pathLst>
                <a:path h="1999941" w="3662892">
                  <a:moveTo>
                    <a:pt x="0" y="0"/>
                  </a:moveTo>
                  <a:lnTo>
                    <a:pt x="3662892" y="0"/>
                  </a:lnTo>
                  <a:lnTo>
                    <a:pt x="3662892" y="1999941"/>
                  </a:lnTo>
                  <a:lnTo>
                    <a:pt x="0" y="199994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9" id="29"/>
            <p:cNvSpPr txBox="true"/>
            <p:nvPr/>
          </p:nvSpPr>
          <p:spPr>
            <a:xfrm>
              <a:off x="0" y="-85725"/>
              <a:ext cx="3662892" cy="2085667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039"/>
                </a:lnSpc>
              </a:pPr>
              <a:r>
                <a:rPr lang="en-US" sz="1866" spc="-19">
                  <a:solidFill>
                    <a:srgbClr val="E5E0DF"/>
                  </a:solidFill>
                  <a:latin typeface="Roboto"/>
                  <a:ea typeface="Roboto"/>
                  <a:cs typeface="Roboto"/>
                  <a:sym typeface="Roboto"/>
                </a:rPr>
                <a:t>Революційні рішення, що розширюють кінематографічні можливості.</a:t>
              </a:r>
            </a:p>
          </p:txBody>
        </p:sp>
      </p:grpSp>
    </p:spTree>
  </p:cSld>
  <p:clrMapOvr>
    <a:masterClrMapping/>
  </p:clrMapOvr>
  <p:transition spd="fast">
    <p:wipe dir="l"/>
  </p:transition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 descr="preencoded.png"/>
          <p:cNvSpPr/>
          <p:nvPr/>
        </p:nvSpPr>
        <p:spPr>
          <a:xfrm flipH="false" flipV="false" rot="0">
            <a:off x="0" y="914400"/>
            <a:ext cx="9753600" cy="5486400"/>
          </a:xfrm>
          <a:custGeom>
            <a:avLst/>
            <a:gdLst/>
            <a:ahLst/>
            <a:cxnLst/>
            <a:rect r="r" b="b" t="t" l="l"/>
            <a:pathLst>
              <a:path h="5486400" w="9753600">
                <a:moveTo>
                  <a:pt x="0" y="0"/>
                </a:moveTo>
                <a:lnTo>
                  <a:pt x="9753600" y="0"/>
                </a:lnTo>
                <a:lnTo>
                  <a:pt x="9753600" y="5486400"/>
                </a:lnTo>
                <a:lnTo>
                  <a:pt x="0" y="54864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0"/>
            <a:ext cx="9753600" cy="7315200"/>
            <a:chOff x="0" y="0"/>
            <a:chExt cx="24384000" cy="18288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4384000" cy="18288000"/>
            </a:xfrm>
            <a:custGeom>
              <a:avLst/>
              <a:gdLst/>
              <a:ahLst/>
              <a:cxnLst/>
              <a:rect r="r" b="b" t="t" l="l"/>
              <a:pathLst>
                <a:path h="18288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8288000"/>
                  </a:lnTo>
                  <a:lnTo>
                    <a:pt x="0" y="18288000"/>
                  </a:lnTo>
                  <a:close/>
                </a:path>
              </a:pathLst>
            </a:custGeom>
            <a:solidFill>
              <a:srgbClr val="112836"/>
            </a:solidFill>
          </p:spPr>
        </p:sp>
      </p:grpSp>
      <p:sp>
        <p:nvSpPr>
          <p:cNvPr name="Freeform 5" id="5" descr="preencoded.png"/>
          <p:cNvSpPr/>
          <p:nvPr/>
        </p:nvSpPr>
        <p:spPr>
          <a:xfrm flipH="false" flipV="false" rot="0">
            <a:off x="-617288" y="-191065"/>
            <a:ext cx="4668429" cy="7506265"/>
          </a:xfrm>
          <a:custGeom>
            <a:avLst/>
            <a:gdLst/>
            <a:ahLst/>
            <a:cxnLst/>
            <a:rect r="r" b="b" t="t" l="l"/>
            <a:pathLst>
              <a:path h="7506265" w="4668429">
                <a:moveTo>
                  <a:pt x="0" y="0"/>
                </a:moveTo>
                <a:lnTo>
                  <a:pt x="4668429" y="0"/>
                </a:lnTo>
                <a:lnTo>
                  <a:pt x="4668429" y="7506265"/>
                </a:lnTo>
                <a:lnTo>
                  <a:pt x="0" y="750626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-7191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4213066" y="580337"/>
            <a:ext cx="4985067" cy="1436072"/>
            <a:chOff x="0" y="0"/>
            <a:chExt cx="12462668" cy="3590179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462668" cy="3590179"/>
            </a:xfrm>
            <a:custGeom>
              <a:avLst/>
              <a:gdLst/>
              <a:ahLst/>
              <a:cxnLst/>
              <a:rect r="r" b="b" t="t" l="l"/>
              <a:pathLst>
                <a:path h="3590179" w="12462668">
                  <a:moveTo>
                    <a:pt x="0" y="0"/>
                  </a:moveTo>
                  <a:lnTo>
                    <a:pt x="12462668" y="0"/>
                  </a:lnTo>
                  <a:lnTo>
                    <a:pt x="12462668" y="3590179"/>
                  </a:lnTo>
                  <a:lnTo>
                    <a:pt x="0" y="359017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28575"/>
              <a:ext cx="12462668" cy="3618754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5041"/>
                </a:lnSpc>
              </a:pPr>
              <a:r>
                <a:rPr lang="en-US" sz="4033">
                  <a:solidFill>
                    <a:srgbClr val="FFFFFF"/>
                  </a:solidFill>
                  <a:latin typeface="Jacqueline"/>
                  <a:ea typeface="Jacqueline"/>
                  <a:cs typeface="Jacqueline"/>
                  <a:sym typeface="Jacqueline"/>
                </a:rPr>
                <a:t>Що ми можемо дізнатися з кінофільмів?</a:t>
              </a: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4213066" y="2990056"/>
            <a:ext cx="2413238" cy="1661239"/>
            <a:chOff x="0" y="0"/>
            <a:chExt cx="6033095" cy="4153098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6033135" cy="4153154"/>
            </a:xfrm>
            <a:custGeom>
              <a:avLst/>
              <a:gdLst/>
              <a:ahLst/>
              <a:cxnLst/>
              <a:rect r="r" b="b" t="t" l="l"/>
              <a:pathLst>
                <a:path h="4153154" w="6033135">
                  <a:moveTo>
                    <a:pt x="0" y="59563"/>
                  </a:moveTo>
                  <a:cubicBezTo>
                    <a:pt x="0" y="26670"/>
                    <a:pt x="26670" y="0"/>
                    <a:pt x="59563" y="0"/>
                  </a:cubicBezTo>
                  <a:lnTo>
                    <a:pt x="5973572" y="0"/>
                  </a:lnTo>
                  <a:cubicBezTo>
                    <a:pt x="6006465" y="0"/>
                    <a:pt x="6033135" y="26670"/>
                    <a:pt x="6033135" y="59563"/>
                  </a:cubicBezTo>
                  <a:lnTo>
                    <a:pt x="6033135" y="4093591"/>
                  </a:lnTo>
                  <a:cubicBezTo>
                    <a:pt x="6033135" y="4126484"/>
                    <a:pt x="6006465" y="4153154"/>
                    <a:pt x="5973572" y="4153154"/>
                  </a:cubicBezTo>
                  <a:lnTo>
                    <a:pt x="59563" y="4153154"/>
                  </a:lnTo>
                  <a:cubicBezTo>
                    <a:pt x="26670" y="4153154"/>
                    <a:pt x="0" y="4126484"/>
                    <a:pt x="0" y="4093591"/>
                  </a:cubicBezTo>
                  <a:close/>
                </a:path>
              </a:pathLst>
            </a:custGeom>
            <a:solidFill>
              <a:srgbClr val="304755"/>
            </a:solid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4371737" y="3148727"/>
            <a:ext cx="1867059" cy="356922"/>
            <a:chOff x="0" y="0"/>
            <a:chExt cx="4667647" cy="892306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4667647" cy="892306"/>
            </a:xfrm>
            <a:custGeom>
              <a:avLst/>
              <a:gdLst/>
              <a:ahLst/>
              <a:cxnLst/>
              <a:rect r="r" b="b" t="t" l="l"/>
              <a:pathLst>
                <a:path h="892306" w="4667647">
                  <a:moveTo>
                    <a:pt x="0" y="0"/>
                  </a:moveTo>
                  <a:lnTo>
                    <a:pt x="4667647" y="0"/>
                  </a:lnTo>
                  <a:lnTo>
                    <a:pt x="4667647" y="892306"/>
                  </a:lnTo>
                  <a:lnTo>
                    <a:pt x="0" y="89230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38100"/>
              <a:ext cx="4667647" cy="930406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208"/>
                </a:lnSpc>
              </a:pPr>
              <a:r>
                <a:rPr lang="en-US" sz="1766" u="sng">
                  <a:solidFill>
                    <a:srgbClr val="CAD6DE"/>
                  </a:solidFill>
                  <a:latin typeface="Arimo"/>
                  <a:ea typeface="Arimo"/>
                  <a:cs typeface="Arimo"/>
                  <a:sym typeface="Arimo"/>
                </a:rPr>
                <a:t>Культура</a:t>
              </a: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4371737" y="3477260"/>
            <a:ext cx="2095897" cy="1015365"/>
            <a:chOff x="0" y="0"/>
            <a:chExt cx="5239742" cy="2538412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5239742" cy="2538412"/>
            </a:xfrm>
            <a:custGeom>
              <a:avLst/>
              <a:gdLst/>
              <a:ahLst/>
              <a:cxnLst/>
              <a:rect r="r" b="b" t="t" l="l"/>
              <a:pathLst>
                <a:path h="2538412" w="5239742">
                  <a:moveTo>
                    <a:pt x="0" y="0"/>
                  </a:moveTo>
                  <a:lnTo>
                    <a:pt x="5239742" y="0"/>
                  </a:lnTo>
                  <a:lnTo>
                    <a:pt x="5239742" y="2538412"/>
                  </a:lnTo>
                  <a:lnTo>
                    <a:pt x="0" y="253841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0" y="-47625"/>
              <a:ext cx="5239742" cy="2586037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1966"/>
                </a:lnSpc>
              </a:pPr>
              <a:r>
                <a:rPr lang="en-US" sz="1233">
                  <a:solidFill>
                    <a:srgbClr val="CAD6DE"/>
                  </a:solidFill>
                  <a:latin typeface="Cabin"/>
                  <a:ea typeface="Cabin"/>
                  <a:cs typeface="Cabin"/>
                  <a:sym typeface="Cabin"/>
                </a:rPr>
                <a:t>Фільми дають нам уявлення про життя, звичаї та цінності різних країн і епох.</a:t>
              </a: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6784975" y="2990056"/>
            <a:ext cx="2413238" cy="1661239"/>
            <a:chOff x="0" y="0"/>
            <a:chExt cx="6033095" cy="4153098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6033135" cy="4153154"/>
            </a:xfrm>
            <a:custGeom>
              <a:avLst/>
              <a:gdLst/>
              <a:ahLst/>
              <a:cxnLst/>
              <a:rect r="r" b="b" t="t" l="l"/>
              <a:pathLst>
                <a:path h="4153154" w="6033135">
                  <a:moveTo>
                    <a:pt x="0" y="59563"/>
                  </a:moveTo>
                  <a:cubicBezTo>
                    <a:pt x="0" y="26670"/>
                    <a:pt x="26670" y="0"/>
                    <a:pt x="59563" y="0"/>
                  </a:cubicBezTo>
                  <a:lnTo>
                    <a:pt x="5973572" y="0"/>
                  </a:lnTo>
                  <a:cubicBezTo>
                    <a:pt x="6006465" y="0"/>
                    <a:pt x="6033135" y="26670"/>
                    <a:pt x="6033135" y="59563"/>
                  </a:cubicBezTo>
                  <a:lnTo>
                    <a:pt x="6033135" y="4093591"/>
                  </a:lnTo>
                  <a:cubicBezTo>
                    <a:pt x="6033135" y="4126484"/>
                    <a:pt x="6006465" y="4153154"/>
                    <a:pt x="5973572" y="4153154"/>
                  </a:cubicBezTo>
                  <a:lnTo>
                    <a:pt x="59563" y="4153154"/>
                  </a:lnTo>
                  <a:cubicBezTo>
                    <a:pt x="26670" y="4153154"/>
                    <a:pt x="0" y="4126484"/>
                    <a:pt x="0" y="4093591"/>
                  </a:cubicBezTo>
                  <a:close/>
                </a:path>
              </a:pathLst>
            </a:custGeom>
            <a:solidFill>
              <a:srgbClr val="304755"/>
            </a:solidFill>
          </p:spPr>
        </p:sp>
      </p:grpSp>
      <p:grpSp>
        <p:nvGrpSpPr>
          <p:cNvPr name="Group 19" id="19"/>
          <p:cNvGrpSpPr/>
          <p:nvPr/>
        </p:nvGrpSpPr>
        <p:grpSpPr>
          <a:xfrm rot="0">
            <a:off x="6943645" y="3148727"/>
            <a:ext cx="1867059" cy="356922"/>
            <a:chOff x="0" y="0"/>
            <a:chExt cx="4667647" cy="892306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4667647" cy="892306"/>
            </a:xfrm>
            <a:custGeom>
              <a:avLst/>
              <a:gdLst/>
              <a:ahLst/>
              <a:cxnLst/>
              <a:rect r="r" b="b" t="t" l="l"/>
              <a:pathLst>
                <a:path h="892306" w="4667647">
                  <a:moveTo>
                    <a:pt x="0" y="0"/>
                  </a:moveTo>
                  <a:lnTo>
                    <a:pt x="4667647" y="0"/>
                  </a:lnTo>
                  <a:lnTo>
                    <a:pt x="4667647" y="892306"/>
                  </a:lnTo>
                  <a:lnTo>
                    <a:pt x="0" y="89230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1" id="21"/>
            <p:cNvSpPr txBox="true"/>
            <p:nvPr/>
          </p:nvSpPr>
          <p:spPr>
            <a:xfrm>
              <a:off x="0" y="-38100"/>
              <a:ext cx="4667647" cy="930406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208"/>
                </a:lnSpc>
              </a:pPr>
              <a:r>
                <a:rPr lang="en-US" sz="1766" u="sng">
                  <a:solidFill>
                    <a:srgbClr val="CAD6DE"/>
                  </a:solidFill>
                  <a:latin typeface="Arimo"/>
                  <a:ea typeface="Arimo"/>
                  <a:cs typeface="Arimo"/>
                  <a:sym typeface="Arimo"/>
                </a:rPr>
                <a:t>Історія</a:t>
              </a:r>
            </a:p>
          </p:txBody>
        </p:sp>
      </p:grpSp>
      <p:grpSp>
        <p:nvGrpSpPr>
          <p:cNvPr name="Group 22" id="22"/>
          <p:cNvGrpSpPr/>
          <p:nvPr/>
        </p:nvGrpSpPr>
        <p:grpSpPr>
          <a:xfrm rot="0">
            <a:off x="6943645" y="3477260"/>
            <a:ext cx="2095897" cy="1015365"/>
            <a:chOff x="0" y="0"/>
            <a:chExt cx="5239742" cy="2538412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5239742" cy="2538412"/>
            </a:xfrm>
            <a:custGeom>
              <a:avLst/>
              <a:gdLst/>
              <a:ahLst/>
              <a:cxnLst/>
              <a:rect r="r" b="b" t="t" l="l"/>
              <a:pathLst>
                <a:path h="2538412" w="5239742">
                  <a:moveTo>
                    <a:pt x="0" y="0"/>
                  </a:moveTo>
                  <a:lnTo>
                    <a:pt x="5239742" y="0"/>
                  </a:lnTo>
                  <a:lnTo>
                    <a:pt x="5239742" y="2538412"/>
                  </a:lnTo>
                  <a:lnTo>
                    <a:pt x="0" y="253841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4" id="24"/>
            <p:cNvSpPr txBox="true"/>
            <p:nvPr/>
          </p:nvSpPr>
          <p:spPr>
            <a:xfrm>
              <a:off x="0" y="-47625"/>
              <a:ext cx="5239742" cy="2586037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1966"/>
                </a:lnSpc>
              </a:pPr>
              <a:r>
                <a:rPr lang="en-US" sz="1233">
                  <a:solidFill>
                    <a:srgbClr val="CAD6DE"/>
                  </a:solidFill>
                  <a:latin typeface="Cabin"/>
                  <a:ea typeface="Cabin"/>
                  <a:cs typeface="Cabin"/>
                  <a:sym typeface="Cabin"/>
                </a:rPr>
                <a:t>Історичні фільми допомагають нам краще зрозуміти минуле і його вплив на сьогодення.</a:t>
              </a:r>
            </a:p>
          </p:txBody>
        </p:sp>
      </p:grpSp>
      <p:grpSp>
        <p:nvGrpSpPr>
          <p:cNvPr name="Group 25" id="25"/>
          <p:cNvGrpSpPr/>
          <p:nvPr/>
        </p:nvGrpSpPr>
        <p:grpSpPr>
          <a:xfrm rot="0">
            <a:off x="4213066" y="4809966"/>
            <a:ext cx="4985067" cy="1153557"/>
            <a:chOff x="0" y="0"/>
            <a:chExt cx="12462668" cy="2883892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12462764" cy="2883916"/>
            </a:xfrm>
            <a:custGeom>
              <a:avLst/>
              <a:gdLst/>
              <a:ahLst/>
              <a:cxnLst/>
              <a:rect r="r" b="b" t="t" l="l"/>
              <a:pathLst>
                <a:path h="2883916" w="12462764">
                  <a:moveTo>
                    <a:pt x="0" y="59563"/>
                  </a:moveTo>
                  <a:cubicBezTo>
                    <a:pt x="0" y="26670"/>
                    <a:pt x="26670" y="0"/>
                    <a:pt x="59563" y="0"/>
                  </a:cubicBezTo>
                  <a:lnTo>
                    <a:pt x="12403201" y="0"/>
                  </a:lnTo>
                  <a:cubicBezTo>
                    <a:pt x="12436094" y="0"/>
                    <a:pt x="12462764" y="26670"/>
                    <a:pt x="12462764" y="59563"/>
                  </a:cubicBezTo>
                  <a:lnTo>
                    <a:pt x="12462764" y="2824353"/>
                  </a:lnTo>
                  <a:cubicBezTo>
                    <a:pt x="12462764" y="2857246"/>
                    <a:pt x="12436094" y="2883916"/>
                    <a:pt x="12403201" y="2883916"/>
                  </a:cubicBezTo>
                  <a:lnTo>
                    <a:pt x="59563" y="2883916"/>
                  </a:lnTo>
                  <a:cubicBezTo>
                    <a:pt x="26670" y="2883916"/>
                    <a:pt x="0" y="2857246"/>
                    <a:pt x="0" y="2824353"/>
                  </a:cubicBezTo>
                  <a:close/>
                </a:path>
              </a:pathLst>
            </a:custGeom>
            <a:solidFill>
              <a:srgbClr val="304755"/>
            </a:solidFill>
          </p:spPr>
        </p:sp>
      </p:grpSp>
      <p:grpSp>
        <p:nvGrpSpPr>
          <p:cNvPr name="Group 27" id="27"/>
          <p:cNvGrpSpPr/>
          <p:nvPr/>
        </p:nvGrpSpPr>
        <p:grpSpPr>
          <a:xfrm rot="0">
            <a:off x="4371737" y="4968637"/>
            <a:ext cx="1925161" cy="356922"/>
            <a:chOff x="0" y="0"/>
            <a:chExt cx="4812903" cy="892306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4812904" cy="892306"/>
            </a:xfrm>
            <a:custGeom>
              <a:avLst/>
              <a:gdLst/>
              <a:ahLst/>
              <a:cxnLst/>
              <a:rect r="r" b="b" t="t" l="l"/>
              <a:pathLst>
                <a:path h="892306" w="4812904">
                  <a:moveTo>
                    <a:pt x="0" y="0"/>
                  </a:moveTo>
                  <a:lnTo>
                    <a:pt x="4812904" y="0"/>
                  </a:lnTo>
                  <a:lnTo>
                    <a:pt x="4812904" y="892306"/>
                  </a:lnTo>
                  <a:lnTo>
                    <a:pt x="0" y="89230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9" id="29"/>
            <p:cNvSpPr txBox="true"/>
            <p:nvPr/>
          </p:nvSpPr>
          <p:spPr>
            <a:xfrm>
              <a:off x="0" y="-38100"/>
              <a:ext cx="4812903" cy="930406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208"/>
                </a:lnSpc>
              </a:pPr>
              <a:r>
                <a:rPr lang="en-US" sz="1766" u="sng">
                  <a:solidFill>
                    <a:srgbClr val="CAD6DE"/>
                  </a:solidFill>
                  <a:latin typeface="Arimo"/>
                  <a:ea typeface="Arimo"/>
                  <a:cs typeface="Arimo"/>
                  <a:sym typeface="Arimo"/>
                </a:rPr>
                <a:t>Людські цінності</a:t>
              </a:r>
            </a:p>
          </p:txBody>
        </p:sp>
      </p:grpSp>
      <p:grpSp>
        <p:nvGrpSpPr>
          <p:cNvPr name="Group 30" id="30"/>
          <p:cNvGrpSpPr/>
          <p:nvPr/>
        </p:nvGrpSpPr>
        <p:grpSpPr>
          <a:xfrm rot="0">
            <a:off x="4371737" y="5297170"/>
            <a:ext cx="4667726" cy="507683"/>
            <a:chOff x="0" y="0"/>
            <a:chExt cx="11669315" cy="1269207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0" y="0"/>
              <a:ext cx="11669315" cy="1269207"/>
            </a:xfrm>
            <a:custGeom>
              <a:avLst/>
              <a:gdLst/>
              <a:ahLst/>
              <a:cxnLst/>
              <a:rect r="r" b="b" t="t" l="l"/>
              <a:pathLst>
                <a:path h="1269207" w="11669315">
                  <a:moveTo>
                    <a:pt x="0" y="0"/>
                  </a:moveTo>
                  <a:lnTo>
                    <a:pt x="11669315" y="0"/>
                  </a:lnTo>
                  <a:lnTo>
                    <a:pt x="11669315" y="1269207"/>
                  </a:lnTo>
                  <a:lnTo>
                    <a:pt x="0" y="126920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32" id="32"/>
            <p:cNvSpPr txBox="true"/>
            <p:nvPr/>
          </p:nvSpPr>
          <p:spPr>
            <a:xfrm>
              <a:off x="0" y="-47625"/>
              <a:ext cx="11669315" cy="1316832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1966"/>
                </a:lnSpc>
              </a:pPr>
              <a:r>
                <a:rPr lang="en-US" sz="1233">
                  <a:solidFill>
                    <a:srgbClr val="CAD6DE"/>
                  </a:solidFill>
                  <a:latin typeface="Cabin"/>
                  <a:ea typeface="Cabin"/>
                  <a:cs typeface="Cabin"/>
                  <a:sym typeface="Cabin"/>
                </a:rPr>
                <a:t>Фільми показують нам різні аспекти людської природи, емоцій та моральних дилем.</a:t>
              </a:r>
            </a:p>
          </p:txBody>
        </p:sp>
      </p:grpSp>
    </p:spTree>
  </p:cSld>
  <p:clrMapOvr>
    <a:masterClrMapping/>
  </p:clrMapOvr>
  <p:transition spd="fast">
    <p:wipe dir="l"/>
  </p:transition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 descr="preencoded.png"/>
          <p:cNvSpPr/>
          <p:nvPr/>
        </p:nvSpPr>
        <p:spPr>
          <a:xfrm flipH="false" flipV="false" rot="0">
            <a:off x="0" y="914400"/>
            <a:ext cx="9753600" cy="5486400"/>
          </a:xfrm>
          <a:custGeom>
            <a:avLst/>
            <a:gdLst/>
            <a:ahLst/>
            <a:cxnLst/>
            <a:rect r="r" b="b" t="t" l="l"/>
            <a:pathLst>
              <a:path h="5486400" w="9753600">
                <a:moveTo>
                  <a:pt x="0" y="0"/>
                </a:moveTo>
                <a:lnTo>
                  <a:pt x="9753600" y="0"/>
                </a:lnTo>
                <a:lnTo>
                  <a:pt x="9753600" y="5486400"/>
                </a:lnTo>
                <a:lnTo>
                  <a:pt x="0" y="54864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0"/>
            <a:ext cx="9753600" cy="7429148"/>
            <a:chOff x="0" y="0"/>
            <a:chExt cx="24384000" cy="1857286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4384000" cy="18572869"/>
            </a:xfrm>
            <a:custGeom>
              <a:avLst/>
              <a:gdLst/>
              <a:ahLst/>
              <a:cxnLst/>
              <a:rect r="r" b="b" t="t" l="l"/>
              <a:pathLst>
                <a:path h="18572869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8572869"/>
                  </a:lnTo>
                  <a:lnTo>
                    <a:pt x="0" y="18572869"/>
                  </a:lnTo>
                  <a:close/>
                </a:path>
              </a:pathLst>
            </a:custGeom>
            <a:solidFill>
              <a:srgbClr val="112836"/>
            </a:solidFill>
          </p:spPr>
        </p:sp>
      </p:grpSp>
      <p:sp>
        <p:nvSpPr>
          <p:cNvPr name="Freeform 5" id="5" descr="preencoded.png"/>
          <p:cNvSpPr/>
          <p:nvPr/>
        </p:nvSpPr>
        <p:spPr>
          <a:xfrm flipH="false" flipV="false" rot="0">
            <a:off x="0" y="0"/>
            <a:ext cx="9753600" cy="1824929"/>
          </a:xfrm>
          <a:custGeom>
            <a:avLst/>
            <a:gdLst/>
            <a:ahLst/>
            <a:cxnLst/>
            <a:rect r="r" b="b" t="t" l="l"/>
            <a:pathLst>
              <a:path h="1824929" w="9753600">
                <a:moveTo>
                  <a:pt x="0" y="0"/>
                </a:moveTo>
                <a:lnTo>
                  <a:pt x="9753600" y="0"/>
                </a:lnTo>
                <a:lnTo>
                  <a:pt x="9753600" y="1824929"/>
                </a:lnTo>
                <a:lnTo>
                  <a:pt x="0" y="182492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50" r="0" b="-5172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607245" y="2236108"/>
            <a:ext cx="8679339" cy="902811"/>
            <a:chOff x="0" y="0"/>
            <a:chExt cx="21698347" cy="225702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1698347" cy="2257028"/>
            </a:xfrm>
            <a:custGeom>
              <a:avLst/>
              <a:gdLst/>
              <a:ahLst/>
              <a:cxnLst/>
              <a:rect r="r" b="b" t="t" l="l"/>
              <a:pathLst>
                <a:path h="2257028" w="21698347">
                  <a:moveTo>
                    <a:pt x="0" y="0"/>
                  </a:moveTo>
                  <a:lnTo>
                    <a:pt x="21698347" y="0"/>
                  </a:lnTo>
                  <a:lnTo>
                    <a:pt x="21698347" y="2257028"/>
                  </a:lnTo>
                  <a:lnTo>
                    <a:pt x="0" y="225702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28575"/>
              <a:ext cx="21698347" cy="2285603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5029"/>
                </a:lnSpc>
              </a:pPr>
              <a:r>
                <a:rPr lang="en-US" sz="4033">
                  <a:solidFill>
                    <a:srgbClr val="FFFFFF"/>
                  </a:solidFill>
                  <a:latin typeface="Jacqueline"/>
                  <a:ea typeface="Jacqueline"/>
                  <a:cs typeface="Jacqueline"/>
                  <a:sym typeface="Jacqueline"/>
                </a:rPr>
                <a:t>Як ми можемо відзначити Всесвітній день кіно</a:t>
              </a:r>
            </a:p>
          </p:txBody>
        </p:sp>
      </p:grpSp>
      <p:sp>
        <p:nvSpPr>
          <p:cNvPr name="Freeform 9" id="9" descr="preencoded.png"/>
          <p:cNvSpPr/>
          <p:nvPr/>
        </p:nvSpPr>
        <p:spPr>
          <a:xfrm flipH="false" flipV="false" rot="0">
            <a:off x="607245" y="3714574"/>
            <a:ext cx="541377" cy="541377"/>
          </a:xfrm>
          <a:custGeom>
            <a:avLst/>
            <a:gdLst/>
            <a:ahLst/>
            <a:cxnLst/>
            <a:rect r="r" b="b" t="t" l="l"/>
            <a:pathLst>
              <a:path h="541377" w="541377">
                <a:moveTo>
                  <a:pt x="0" y="0"/>
                </a:moveTo>
                <a:lnTo>
                  <a:pt x="541377" y="0"/>
                </a:lnTo>
                <a:lnTo>
                  <a:pt x="541377" y="541377"/>
                </a:lnTo>
                <a:lnTo>
                  <a:pt x="0" y="54137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grpSp>
        <p:nvGrpSpPr>
          <p:cNvPr name="Group 10" id="10"/>
          <p:cNvGrpSpPr/>
          <p:nvPr/>
        </p:nvGrpSpPr>
        <p:grpSpPr>
          <a:xfrm rot="0">
            <a:off x="607245" y="4596011"/>
            <a:ext cx="2739628" cy="716983"/>
            <a:chOff x="0" y="0"/>
            <a:chExt cx="6849070" cy="1792456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6849070" cy="1792456"/>
            </a:xfrm>
            <a:custGeom>
              <a:avLst/>
              <a:gdLst/>
              <a:ahLst/>
              <a:cxnLst/>
              <a:rect r="r" b="b" t="t" l="l"/>
              <a:pathLst>
                <a:path h="1792456" w="6849070">
                  <a:moveTo>
                    <a:pt x="0" y="0"/>
                  </a:moveTo>
                  <a:lnTo>
                    <a:pt x="6849070" y="0"/>
                  </a:lnTo>
                  <a:lnTo>
                    <a:pt x="6849070" y="1792456"/>
                  </a:lnTo>
                  <a:lnTo>
                    <a:pt x="0" y="179245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-19050"/>
              <a:ext cx="6849070" cy="1811506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523"/>
                </a:lnSpc>
              </a:pPr>
              <a:r>
                <a:rPr lang="en-US" sz="1999" u="sng">
                  <a:solidFill>
                    <a:srgbClr val="CAD6DE"/>
                  </a:solidFill>
                  <a:latin typeface="Arimo"/>
                  <a:ea typeface="Arimo"/>
                  <a:cs typeface="Arimo"/>
                  <a:sym typeface="Arimo"/>
                </a:rPr>
                <a:t>Перегляньте улюблені фільми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537131" y="5477907"/>
            <a:ext cx="2739628" cy="1096798"/>
            <a:chOff x="0" y="0"/>
            <a:chExt cx="6849070" cy="2741994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6849070" cy="2741994"/>
            </a:xfrm>
            <a:custGeom>
              <a:avLst/>
              <a:gdLst/>
              <a:ahLst/>
              <a:cxnLst/>
              <a:rect r="r" b="b" t="t" l="l"/>
              <a:pathLst>
                <a:path h="2741994" w="6849070">
                  <a:moveTo>
                    <a:pt x="0" y="0"/>
                  </a:moveTo>
                  <a:lnTo>
                    <a:pt x="6849070" y="0"/>
                  </a:lnTo>
                  <a:lnTo>
                    <a:pt x="6849070" y="2741994"/>
                  </a:lnTo>
                  <a:lnTo>
                    <a:pt x="0" y="274199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66675"/>
              <a:ext cx="6849070" cy="2808669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899"/>
                </a:lnSpc>
              </a:pPr>
              <a:r>
                <a:rPr lang="en-US" sz="1799">
                  <a:solidFill>
                    <a:srgbClr val="CAD6DE"/>
                  </a:solidFill>
                  <a:latin typeface="Cabin"/>
                  <a:ea typeface="Cabin"/>
                  <a:cs typeface="Cabin"/>
                  <a:sym typeface="Cabin"/>
                </a:rPr>
                <a:t>Відкрийте для себе класику або знайдіть нові шедеври.</a:t>
              </a:r>
            </a:p>
          </p:txBody>
        </p:sp>
      </p:grpSp>
      <p:sp>
        <p:nvSpPr>
          <p:cNvPr name="Freeform 16" id="16" descr="preencoded.png"/>
          <p:cNvSpPr/>
          <p:nvPr/>
        </p:nvSpPr>
        <p:spPr>
          <a:xfrm flipH="false" flipV="false" rot="0">
            <a:off x="3506946" y="3714574"/>
            <a:ext cx="541377" cy="541377"/>
          </a:xfrm>
          <a:custGeom>
            <a:avLst/>
            <a:gdLst/>
            <a:ahLst/>
            <a:cxnLst/>
            <a:rect r="r" b="b" t="t" l="l"/>
            <a:pathLst>
              <a:path h="541377" w="541377">
                <a:moveTo>
                  <a:pt x="0" y="0"/>
                </a:moveTo>
                <a:lnTo>
                  <a:pt x="541377" y="0"/>
                </a:lnTo>
                <a:lnTo>
                  <a:pt x="541377" y="541377"/>
                </a:lnTo>
                <a:lnTo>
                  <a:pt x="0" y="54137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grpSp>
        <p:nvGrpSpPr>
          <p:cNvPr name="Group 17" id="17"/>
          <p:cNvGrpSpPr/>
          <p:nvPr/>
        </p:nvGrpSpPr>
        <p:grpSpPr>
          <a:xfrm rot="0">
            <a:off x="3577061" y="4596011"/>
            <a:ext cx="2322671" cy="716983"/>
            <a:chOff x="0" y="0"/>
            <a:chExt cx="5806678" cy="1792456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5806679" cy="1792456"/>
            </a:xfrm>
            <a:custGeom>
              <a:avLst/>
              <a:gdLst/>
              <a:ahLst/>
              <a:cxnLst/>
              <a:rect r="r" b="b" t="t" l="l"/>
              <a:pathLst>
                <a:path h="1792456" w="5806679">
                  <a:moveTo>
                    <a:pt x="0" y="0"/>
                  </a:moveTo>
                  <a:lnTo>
                    <a:pt x="5806679" y="0"/>
                  </a:lnTo>
                  <a:lnTo>
                    <a:pt x="5806679" y="1792456"/>
                  </a:lnTo>
                  <a:lnTo>
                    <a:pt x="0" y="179245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9" id="19"/>
            <p:cNvSpPr txBox="true"/>
            <p:nvPr/>
          </p:nvSpPr>
          <p:spPr>
            <a:xfrm>
              <a:off x="0" y="-19050"/>
              <a:ext cx="5806678" cy="1811506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523"/>
                </a:lnSpc>
              </a:pPr>
              <a:r>
                <a:rPr lang="en-US" sz="1999" u="sng">
                  <a:solidFill>
                    <a:srgbClr val="CAD6DE"/>
                  </a:solidFill>
                  <a:latin typeface="Arimo"/>
                  <a:ea typeface="Arimo"/>
                  <a:cs typeface="Arimo"/>
                  <a:sym typeface="Arimo"/>
                </a:rPr>
                <a:t>Влаштуйте кіновечір</a:t>
              </a:r>
            </a:p>
          </p:txBody>
        </p:sp>
      </p:grpSp>
      <p:grpSp>
        <p:nvGrpSpPr>
          <p:cNvPr name="Group 20" id="20"/>
          <p:cNvGrpSpPr/>
          <p:nvPr/>
        </p:nvGrpSpPr>
        <p:grpSpPr>
          <a:xfrm rot="0">
            <a:off x="3506986" y="5477907"/>
            <a:ext cx="2739628" cy="1458748"/>
            <a:chOff x="0" y="0"/>
            <a:chExt cx="6849070" cy="3646869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6849070" cy="3646869"/>
            </a:xfrm>
            <a:custGeom>
              <a:avLst/>
              <a:gdLst/>
              <a:ahLst/>
              <a:cxnLst/>
              <a:rect r="r" b="b" t="t" l="l"/>
              <a:pathLst>
                <a:path h="3646869" w="6849070">
                  <a:moveTo>
                    <a:pt x="0" y="0"/>
                  </a:moveTo>
                  <a:lnTo>
                    <a:pt x="6849070" y="0"/>
                  </a:lnTo>
                  <a:lnTo>
                    <a:pt x="6849070" y="3646869"/>
                  </a:lnTo>
                  <a:lnTo>
                    <a:pt x="0" y="364686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2" id="22"/>
            <p:cNvSpPr txBox="true"/>
            <p:nvPr/>
          </p:nvSpPr>
          <p:spPr>
            <a:xfrm>
              <a:off x="0" y="-66675"/>
              <a:ext cx="6849070" cy="3713544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899"/>
                </a:lnSpc>
              </a:pPr>
              <a:r>
                <a:rPr lang="en-US" sz="1799">
                  <a:solidFill>
                    <a:srgbClr val="CAD6DE"/>
                  </a:solidFill>
                  <a:latin typeface="Cabin"/>
                  <a:ea typeface="Cabin"/>
                  <a:cs typeface="Cabin"/>
                  <a:sym typeface="Cabin"/>
                </a:rPr>
                <a:t>Запросіть друзів і насолоджуйтесь переглядом фільму разом.</a:t>
              </a:r>
            </a:p>
          </p:txBody>
        </p:sp>
      </p:grpSp>
      <p:sp>
        <p:nvSpPr>
          <p:cNvPr name="Freeform 23" id="23" descr="preencoded.png"/>
          <p:cNvSpPr/>
          <p:nvPr/>
        </p:nvSpPr>
        <p:spPr>
          <a:xfrm flipH="false" flipV="false" rot="0">
            <a:off x="6476762" y="3714574"/>
            <a:ext cx="541377" cy="541377"/>
          </a:xfrm>
          <a:custGeom>
            <a:avLst/>
            <a:gdLst/>
            <a:ahLst/>
            <a:cxnLst/>
            <a:rect r="r" b="b" t="t" l="l"/>
            <a:pathLst>
              <a:path h="541377" w="541377">
                <a:moveTo>
                  <a:pt x="0" y="0"/>
                </a:moveTo>
                <a:lnTo>
                  <a:pt x="541377" y="0"/>
                </a:lnTo>
                <a:lnTo>
                  <a:pt x="541377" y="541377"/>
                </a:lnTo>
                <a:lnTo>
                  <a:pt x="0" y="541377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grpSp>
        <p:nvGrpSpPr>
          <p:cNvPr name="Group 24" id="24"/>
          <p:cNvGrpSpPr/>
          <p:nvPr/>
        </p:nvGrpSpPr>
        <p:grpSpPr>
          <a:xfrm rot="0">
            <a:off x="6476762" y="4596011"/>
            <a:ext cx="2123043" cy="716983"/>
            <a:chOff x="0" y="0"/>
            <a:chExt cx="5307608" cy="1792456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5307608" cy="1792456"/>
            </a:xfrm>
            <a:custGeom>
              <a:avLst/>
              <a:gdLst/>
              <a:ahLst/>
              <a:cxnLst/>
              <a:rect r="r" b="b" t="t" l="l"/>
              <a:pathLst>
                <a:path h="1792456" w="5307608">
                  <a:moveTo>
                    <a:pt x="0" y="0"/>
                  </a:moveTo>
                  <a:lnTo>
                    <a:pt x="5307608" y="0"/>
                  </a:lnTo>
                  <a:lnTo>
                    <a:pt x="5307608" y="1792456"/>
                  </a:lnTo>
                  <a:lnTo>
                    <a:pt x="0" y="179245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6" id="26"/>
            <p:cNvSpPr txBox="true"/>
            <p:nvPr/>
          </p:nvSpPr>
          <p:spPr>
            <a:xfrm>
              <a:off x="0" y="-19050"/>
              <a:ext cx="5307608" cy="1811506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523"/>
                </a:lnSpc>
              </a:pPr>
              <a:r>
                <a:rPr lang="en-US" sz="1999" u="sng">
                  <a:solidFill>
                    <a:srgbClr val="CAD6DE"/>
                  </a:solidFill>
                  <a:latin typeface="Arimo"/>
                  <a:ea typeface="Arimo"/>
                  <a:cs typeface="Arimo"/>
                  <a:sym typeface="Arimo"/>
                </a:rPr>
                <a:t>Зніміть власне кіно</a:t>
              </a:r>
            </a:p>
          </p:txBody>
        </p:sp>
      </p:grpSp>
      <p:grpSp>
        <p:nvGrpSpPr>
          <p:cNvPr name="Group 27" id="27"/>
          <p:cNvGrpSpPr/>
          <p:nvPr/>
        </p:nvGrpSpPr>
        <p:grpSpPr>
          <a:xfrm rot="0">
            <a:off x="6476762" y="5477907"/>
            <a:ext cx="2739707" cy="1458748"/>
            <a:chOff x="0" y="0"/>
            <a:chExt cx="6849268" cy="3646869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6849268" cy="3646869"/>
            </a:xfrm>
            <a:custGeom>
              <a:avLst/>
              <a:gdLst/>
              <a:ahLst/>
              <a:cxnLst/>
              <a:rect r="r" b="b" t="t" l="l"/>
              <a:pathLst>
                <a:path h="3646869" w="6849268">
                  <a:moveTo>
                    <a:pt x="0" y="0"/>
                  </a:moveTo>
                  <a:lnTo>
                    <a:pt x="6849268" y="0"/>
                  </a:lnTo>
                  <a:lnTo>
                    <a:pt x="6849268" y="3646869"/>
                  </a:lnTo>
                  <a:lnTo>
                    <a:pt x="0" y="364686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9" id="29"/>
            <p:cNvSpPr txBox="true"/>
            <p:nvPr/>
          </p:nvSpPr>
          <p:spPr>
            <a:xfrm>
              <a:off x="0" y="-66675"/>
              <a:ext cx="6849268" cy="3713544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899"/>
                </a:lnSpc>
              </a:pPr>
              <a:r>
                <a:rPr lang="en-US" sz="1799">
                  <a:solidFill>
                    <a:srgbClr val="CAD6DE"/>
                  </a:solidFill>
                  <a:latin typeface="Cabin"/>
                  <a:ea typeface="Cabin"/>
                  <a:cs typeface="Cabin"/>
                  <a:sym typeface="Cabin"/>
                </a:rPr>
                <a:t>Залучіть своїх друзів та сім'ю до зйомок короткометражного фільму.</a:t>
              </a:r>
            </a:p>
          </p:txBody>
        </p:sp>
      </p:grpSp>
    </p:spTree>
  </p:cSld>
  <p:clrMapOvr>
    <a:masterClrMapping/>
  </p:clrMapOvr>
  <p:transition spd="fast">
    <p:wipe dir="l"/>
  </p:transition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 descr="preencoded.png"/>
          <p:cNvSpPr/>
          <p:nvPr/>
        </p:nvSpPr>
        <p:spPr>
          <a:xfrm flipH="false" flipV="false" rot="0">
            <a:off x="0" y="914400"/>
            <a:ext cx="9753600" cy="6400800"/>
          </a:xfrm>
          <a:custGeom>
            <a:avLst/>
            <a:gdLst/>
            <a:ahLst/>
            <a:cxnLst/>
            <a:rect r="r" b="b" t="t" l="l"/>
            <a:pathLst>
              <a:path h="6400800" w="9753600">
                <a:moveTo>
                  <a:pt x="0" y="0"/>
                </a:moveTo>
                <a:lnTo>
                  <a:pt x="9753600" y="0"/>
                </a:lnTo>
                <a:lnTo>
                  <a:pt x="9753600" y="6400800"/>
                </a:lnTo>
                <a:lnTo>
                  <a:pt x="0" y="64008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8333" t="0" r="-8333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0"/>
            <a:ext cx="9753600" cy="7315200"/>
            <a:chOff x="0" y="0"/>
            <a:chExt cx="24384000" cy="18288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4384000" cy="18288000"/>
            </a:xfrm>
            <a:custGeom>
              <a:avLst/>
              <a:gdLst/>
              <a:ahLst/>
              <a:cxnLst/>
              <a:rect r="r" b="b" t="t" l="l"/>
              <a:pathLst>
                <a:path h="18288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8288000"/>
                  </a:lnTo>
                  <a:lnTo>
                    <a:pt x="0" y="18288000"/>
                  </a:lnTo>
                  <a:close/>
                </a:path>
              </a:pathLst>
            </a:custGeom>
            <a:solidFill>
              <a:srgbClr val="112836">
                <a:alpha val="90196"/>
              </a:srgbClr>
            </a:solidFill>
          </p:spPr>
        </p:sp>
      </p:grpSp>
      <p:sp>
        <p:nvSpPr>
          <p:cNvPr name="Freeform 5" id="5" descr="preencoded.png"/>
          <p:cNvSpPr/>
          <p:nvPr/>
        </p:nvSpPr>
        <p:spPr>
          <a:xfrm flipH="false" flipV="false" rot="0">
            <a:off x="-397316" y="0"/>
            <a:ext cx="4175654" cy="7315200"/>
          </a:xfrm>
          <a:custGeom>
            <a:avLst/>
            <a:gdLst/>
            <a:ahLst/>
            <a:cxnLst/>
            <a:rect r="r" b="b" t="t" l="l"/>
            <a:pathLst>
              <a:path h="7315200" w="4175654">
                <a:moveTo>
                  <a:pt x="0" y="0"/>
                </a:moveTo>
                <a:lnTo>
                  <a:pt x="4175654" y="0"/>
                </a:lnTo>
                <a:lnTo>
                  <a:pt x="4175654" y="7315200"/>
                </a:lnTo>
                <a:lnTo>
                  <a:pt x="0" y="73152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-16791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4156313" y="291685"/>
            <a:ext cx="4944269" cy="1028383"/>
            <a:chOff x="0" y="0"/>
            <a:chExt cx="12360672" cy="2570957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360672" cy="2570957"/>
            </a:xfrm>
            <a:custGeom>
              <a:avLst/>
              <a:gdLst/>
              <a:ahLst/>
              <a:cxnLst/>
              <a:rect r="r" b="b" t="t" l="l"/>
              <a:pathLst>
                <a:path h="2570957" w="12360672">
                  <a:moveTo>
                    <a:pt x="0" y="0"/>
                  </a:moveTo>
                  <a:lnTo>
                    <a:pt x="12360672" y="0"/>
                  </a:lnTo>
                  <a:lnTo>
                    <a:pt x="12360672" y="2570957"/>
                  </a:lnTo>
                  <a:lnTo>
                    <a:pt x="0" y="257095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28575"/>
              <a:ext cx="12360672" cy="2599532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5779"/>
                </a:lnSpc>
              </a:pPr>
              <a:r>
                <a:rPr lang="en-US" sz="4633">
                  <a:solidFill>
                    <a:srgbClr val="F5F0F0"/>
                  </a:solidFill>
                  <a:latin typeface="Jacqueline"/>
                  <a:ea typeface="Jacqueline"/>
                  <a:cs typeface="Jacqueline"/>
                  <a:sym typeface="Jacqueline"/>
                </a:rPr>
                <a:t>Цікавий факт наостанок</a:t>
              </a: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3899696" y="2837645"/>
            <a:ext cx="2728752" cy="2601686"/>
            <a:chOff x="0" y="0"/>
            <a:chExt cx="6000155" cy="5720755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12700" y="12700"/>
              <a:ext cx="5974715" cy="5695442"/>
            </a:xfrm>
            <a:custGeom>
              <a:avLst/>
              <a:gdLst/>
              <a:ahLst/>
              <a:cxnLst/>
              <a:rect r="r" b="b" t="t" l="l"/>
              <a:pathLst>
                <a:path h="5695442" w="5974715">
                  <a:moveTo>
                    <a:pt x="0" y="172847"/>
                  </a:moveTo>
                  <a:cubicBezTo>
                    <a:pt x="0" y="77343"/>
                    <a:pt x="77343" y="0"/>
                    <a:pt x="172847" y="0"/>
                  </a:cubicBezTo>
                  <a:lnTo>
                    <a:pt x="5801868" y="0"/>
                  </a:lnTo>
                  <a:cubicBezTo>
                    <a:pt x="5897372" y="0"/>
                    <a:pt x="5974715" y="77343"/>
                    <a:pt x="5974715" y="172847"/>
                  </a:cubicBezTo>
                  <a:lnTo>
                    <a:pt x="5974715" y="5522595"/>
                  </a:lnTo>
                  <a:cubicBezTo>
                    <a:pt x="5974715" y="5617972"/>
                    <a:pt x="5897372" y="5695442"/>
                    <a:pt x="5801868" y="5695442"/>
                  </a:cubicBezTo>
                  <a:lnTo>
                    <a:pt x="172847" y="5695442"/>
                  </a:lnTo>
                  <a:cubicBezTo>
                    <a:pt x="77343" y="5695315"/>
                    <a:pt x="0" y="5617972"/>
                    <a:pt x="0" y="5522595"/>
                  </a:cubicBezTo>
                  <a:close/>
                </a:path>
              </a:pathLst>
            </a:custGeom>
            <a:solidFill>
              <a:srgbClr val="003180"/>
            </a:solidFill>
          </p:spPr>
        </p:sp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6000115" cy="5720842"/>
            </a:xfrm>
            <a:custGeom>
              <a:avLst/>
              <a:gdLst/>
              <a:ahLst/>
              <a:cxnLst/>
              <a:rect r="r" b="b" t="t" l="l"/>
              <a:pathLst>
                <a:path h="5720842" w="6000115">
                  <a:moveTo>
                    <a:pt x="0" y="185547"/>
                  </a:moveTo>
                  <a:cubicBezTo>
                    <a:pt x="0" y="83058"/>
                    <a:pt x="83058" y="0"/>
                    <a:pt x="185547" y="0"/>
                  </a:cubicBezTo>
                  <a:lnTo>
                    <a:pt x="5814568" y="0"/>
                  </a:lnTo>
                  <a:lnTo>
                    <a:pt x="5814568" y="12700"/>
                  </a:lnTo>
                  <a:lnTo>
                    <a:pt x="5814568" y="0"/>
                  </a:lnTo>
                  <a:cubicBezTo>
                    <a:pt x="5917057" y="0"/>
                    <a:pt x="6000115" y="83058"/>
                    <a:pt x="6000115" y="185547"/>
                  </a:cubicBezTo>
                  <a:lnTo>
                    <a:pt x="5987415" y="185547"/>
                  </a:lnTo>
                  <a:lnTo>
                    <a:pt x="6000115" y="185547"/>
                  </a:lnTo>
                  <a:lnTo>
                    <a:pt x="6000115" y="5535295"/>
                  </a:lnTo>
                  <a:lnTo>
                    <a:pt x="5987415" y="5535295"/>
                  </a:lnTo>
                  <a:lnTo>
                    <a:pt x="6000115" y="5535295"/>
                  </a:lnTo>
                  <a:cubicBezTo>
                    <a:pt x="6000115" y="5637784"/>
                    <a:pt x="5917057" y="5720842"/>
                    <a:pt x="5814568" y="5720842"/>
                  </a:cubicBezTo>
                  <a:lnTo>
                    <a:pt x="5814568" y="5708142"/>
                  </a:lnTo>
                  <a:lnTo>
                    <a:pt x="5814568" y="5720842"/>
                  </a:lnTo>
                  <a:lnTo>
                    <a:pt x="185547" y="5720842"/>
                  </a:lnTo>
                  <a:lnTo>
                    <a:pt x="185547" y="5708142"/>
                  </a:lnTo>
                  <a:lnTo>
                    <a:pt x="185547" y="5720842"/>
                  </a:lnTo>
                  <a:cubicBezTo>
                    <a:pt x="83058" y="5720715"/>
                    <a:pt x="0" y="5637657"/>
                    <a:pt x="0" y="5535295"/>
                  </a:cubicBezTo>
                  <a:lnTo>
                    <a:pt x="0" y="185547"/>
                  </a:lnTo>
                  <a:lnTo>
                    <a:pt x="12700" y="185547"/>
                  </a:lnTo>
                  <a:lnTo>
                    <a:pt x="0" y="185547"/>
                  </a:lnTo>
                  <a:moveTo>
                    <a:pt x="25400" y="185547"/>
                  </a:moveTo>
                  <a:lnTo>
                    <a:pt x="25400" y="5535295"/>
                  </a:lnTo>
                  <a:lnTo>
                    <a:pt x="12700" y="5535295"/>
                  </a:lnTo>
                  <a:lnTo>
                    <a:pt x="25400" y="5535295"/>
                  </a:lnTo>
                  <a:cubicBezTo>
                    <a:pt x="25400" y="5623687"/>
                    <a:pt x="97028" y="5695442"/>
                    <a:pt x="185547" y="5695442"/>
                  </a:cubicBezTo>
                  <a:lnTo>
                    <a:pt x="5814568" y="5695442"/>
                  </a:lnTo>
                  <a:cubicBezTo>
                    <a:pt x="5902960" y="5695442"/>
                    <a:pt x="5974715" y="5623814"/>
                    <a:pt x="5974715" y="5535295"/>
                  </a:cubicBezTo>
                  <a:lnTo>
                    <a:pt x="5974715" y="185547"/>
                  </a:lnTo>
                  <a:cubicBezTo>
                    <a:pt x="5974715" y="97028"/>
                    <a:pt x="5903087" y="25400"/>
                    <a:pt x="5814568" y="25400"/>
                  </a:cubicBezTo>
                  <a:lnTo>
                    <a:pt x="185547" y="25400"/>
                  </a:lnTo>
                  <a:lnTo>
                    <a:pt x="185547" y="12700"/>
                  </a:lnTo>
                  <a:lnTo>
                    <a:pt x="185547" y="25400"/>
                  </a:lnTo>
                  <a:cubicBezTo>
                    <a:pt x="97028" y="25400"/>
                    <a:pt x="25400" y="97028"/>
                    <a:pt x="25400" y="185547"/>
                  </a:cubicBezTo>
                  <a:close/>
                </a:path>
              </a:pathLst>
            </a:custGeom>
            <a:solidFill>
              <a:srgbClr val="194A99"/>
            </a:solid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4069283" y="3003612"/>
            <a:ext cx="2040493" cy="660044"/>
            <a:chOff x="0" y="0"/>
            <a:chExt cx="5101233" cy="165011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5101233" cy="1650110"/>
            </a:xfrm>
            <a:custGeom>
              <a:avLst/>
              <a:gdLst/>
              <a:ahLst/>
              <a:cxnLst/>
              <a:rect r="r" b="b" t="t" l="l"/>
              <a:pathLst>
                <a:path h="1650110" w="5101233">
                  <a:moveTo>
                    <a:pt x="0" y="0"/>
                  </a:moveTo>
                  <a:lnTo>
                    <a:pt x="5101233" y="0"/>
                  </a:lnTo>
                  <a:lnTo>
                    <a:pt x="5101233" y="1650110"/>
                  </a:lnTo>
                  <a:lnTo>
                    <a:pt x="0" y="165011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0" y="-9525"/>
              <a:ext cx="5101233" cy="1659635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374"/>
                </a:lnSpc>
              </a:pPr>
              <a:r>
                <a:rPr lang="en-US" sz="1899" u="sng">
                  <a:solidFill>
                    <a:srgbClr val="E2E6E9"/>
                  </a:solidFill>
                  <a:latin typeface="Merriweather"/>
                  <a:ea typeface="Merriweather"/>
                  <a:cs typeface="Merriweather"/>
                  <a:sym typeface="Merriweather"/>
                </a:rPr>
                <a:t>"Пасхалки" у фільмах</a:t>
              </a: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4069283" y="3663656"/>
            <a:ext cx="2040493" cy="1364883"/>
            <a:chOff x="0" y="0"/>
            <a:chExt cx="5101233" cy="3412207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5101233" cy="3412206"/>
            </a:xfrm>
            <a:custGeom>
              <a:avLst/>
              <a:gdLst/>
              <a:ahLst/>
              <a:cxnLst/>
              <a:rect r="r" b="b" t="t" l="l"/>
              <a:pathLst>
                <a:path h="3412206" w="5101233">
                  <a:moveTo>
                    <a:pt x="0" y="0"/>
                  </a:moveTo>
                  <a:lnTo>
                    <a:pt x="5101233" y="0"/>
                  </a:lnTo>
                  <a:lnTo>
                    <a:pt x="5101233" y="3412206"/>
                  </a:lnTo>
                  <a:lnTo>
                    <a:pt x="0" y="341220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7" id="17"/>
            <p:cNvSpPr txBox="true"/>
            <p:nvPr/>
          </p:nvSpPr>
          <p:spPr>
            <a:xfrm>
              <a:off x="0" y="-57150"/>
              <a:ext cx="5101233" cy="3469357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229"/>
                </a:lnSpc>
              </a:pPr>
              <a:r>
                <a:rPr lang="en-US" sz="1366">
                  <a:solidFill>
                    <a:srgbClr val="E2E6E9"/>
                  </a:solidFill>
                  <a:latin typeface="Merriweather"/>
                  <a:ea typeface="Merriweather"/>
                  <a:cs typeface="Merriweather"/>
                  <a:sym typeface="Merriweather"/>
                </a:rPr>
                <a:t>У багатьох фільмах можна побачити "секретні послання" - так звані "пасхалки".</a:t>
              </a:r>
            </a:p>
          </p:txBody>
        </p:sp>
      </p:grpSp>
      <p:grpSp>
        <p:nvGrpSpPr>
          <p:cNvPr name="Group 18" id="18"/>
          <p:cNvGrpSpPr/>
          <p:nvPr/>
        </p:nvGrpSpPr>
        <p:grpSpPr>
          <a:xfrm rot="0">
            <a:off x="6782832" y="2837645"/>
            <a:ext cx="2728752" cy="2601686"/>
            <a:chOff x="0" y="0"/>
            <a:chExt cx="6000155" cy="5720755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12700" y="12700"/>
              <a:ext cx="5974715" cy="5695442"/>
            </a:xfrm>
            <a:custGeom>
              <a:avLst/>
              <a:gdLst/>
              <a:ahLst/>
              <a:cxnLst/>
              <a:rect r="r" b="b" t="t" l="l"/>
              <a:pathLst>
                <a:path h="5695442" w="5974715">
                  <a:moveTo>
                    <a:pt x="0" y="172847"/>
                  </a:moveTo>
                  <a:cubicBezTo>
                    <a:pt x="0" y="77343"/>
                    <a:pt x="77343" y="0"/>
                    <a:pt x="172847" y="0"/>
                  </a:cubicBezTo>
                  <a:lnTo>
                    <a:pt x="5801868" y="0"/>
                  </a:lnTo>
                  <a:cubicBezTo>
                    <a:pt x="5897372" y="0"/>
                    <a:pt x="5974715" y="77343"/>
                    <a:pt x="5974715" y="172847"/>
                  </a:cubicBezTo>
                  <a:lnTo>
                    <a:pt x="5974715" y="5522595"/>
                  </a:lnTo>
                  <a:cubicBezTo>
                    <a:pt x="5974715" y="5617972"/>
                    <a:pt x="5897372" y="5695442"/>
                    <a:pt x="5801868" y="5695442"/>
                  </a:cubicBezTo>
                  <a:lnTo>
                    <a:pt x="172847" y="5695442"/>
                  </a:lnTo>
                  <a:cubicBezTo>
                    <a:pt x="77343" y="5695315"/>
                    <a:pt x="0" y="5617972"/>
                    <a:pt x="0" y="5522595"/>
                  </a:cubicBezTo>
                  <a:close/>
                </a:path>
              </a:pathLst>
            </a:custGeom>
            <a:solidFill>
              <a:srgbClr val="003180"/>
            </a:solidFill>
          </p:spPr>
        </p:sp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6000115" cy="5720842"/>
            </a:xfrm>
            <a:custGeom>
              <a:avLst/>
              <a:gdLst/>
              <a:ahLst/>
              <a:cxnLst/>
              <a:rect r="r" b="b" t="t" l="l"/>
              <a:pathLst>
                <a:path h="5720842" w="6000115">
                  <a:moveTo>
                    <a:pt x="0" y="185547"/>
                  </a:moveTo>
                  <a:cubicBezTo>
                    <a:pt x="0" y="83058"/>
                    <a:pt x="83058" y="0"/>
                    <a:pt x="185547" y="0"/>
                  </a:cubicBezTo>
                  <a:lnTo>
                    <a:pt x="5814568" y="0"/>
                  </a:lnTo>
                  <a:lnTo>
                    <a:pt x="5814568" y="12700"/>
                  </a:lnTo>
                  <a:lnTo>
                    <a:pt x="5814568" y="0"/>
                  </a:lnTo>
                  <a:cubicBezTo>
                    <a:pt x="5917057" y="0"/>
                    <a:pt x="6000115" y="83058"/>
                    <a:pt x="6000115" y="185547"/>
                  </a:cubicBezTo>
                  <a:lnTo>
                    <a:pt x="5987415" y="185547"/>
                  </a:lnTo>
                  <a:lnTo>
                    <a:pt x="6000115" y="185547"/>
                  </a:lnTo>
                  <a:lnTo>
                    <a:pt x="6000115" y="5535295"/>
                  </a:lnTo>
                  <a:lnTo>
                    <a:pt x="5987415" y="5535295"/>
                  </a:lnTo>
                  <a:lnTo>
                    <a:pt x="6000115" y="5535295"/>
                  </a:lnTo>
                  <a:cubicBezTo>
                    <a:pt x="6000115" y="5637784"/>
                    <a:pt x="5917057" y="5720842"/>
                    <a:pt x="5814568" y="5720842"/>
                  </a:cubicBezTo>
                  <a:lnTo>
                    <a:pt x="5814568" y="5708142"/>
                  </a:lnTo>
                  <a:lnTo>
                    <a:pt x="5814568" y="5720842"/>
                  </a:lnTo>
                  <a:lnTo>
                    <a:pt x="185547" y="5720842"/>
                  </a:lnTo>
                  <a:lnTo>
                    <a:pt x="185547" y="5708142"/>
                  </a:lnTo>
                  <a:lnTo>
                    <a:pt x="185547" y="5720842"/>
                  </a:lnTo>
                  <a:cubicBezTo>
                    <a:pt x="83058" y="5720715"/>
                    <a:pt x="0" y="5637657"/>
                    <a:pt x="0" y="5535295"/>
                  </a:cubicBezTo>
                  <a:lnTo>
                    <a:pt x="0" y="185547"/>
                  </a:lnTo>
                  <a:lnTo>
                    <a:pt x="12700" y="185547"/>
                  </a:lnTo>
                  <a:lnTo>
                    <a:pt x="0" y="185547"/>
                  </a:lnTo>
                  <a:moveTo>
                    <a:pt x="25400" y="185547"/>
                  </a:moveTo>
                  <a:lnTo>
                    <a:pt x="25400" y="5535295"/>
                  </a:lnTo>
                  <a:lnTo>
                    <a:pt x="12700" y="5535295"/>
                  </a:lnTo>
                  <a:lnTo>
                    <a:pt x="25400" y="5535295"/>
                  </a:lnTo>
                  <a:cubicBezTo>
                    <a:pt x="25400" y="5623687"/>
                    <a:pt x="97028" y="5695442"/>
                    <a:pt x="185547" y="5695442"/>
                  </a:cubicBezTo>
                  <a:lnTo>
                    <a:pt x="5814568" y="5695442"/>
                  </a:lnTo>
                  <a:cubicBezTo>
                    <a:pt x="5902960" y="5695442"/>
                    <a:pt x="5974715" y="5623814"/>
                    <a:pt x="5974715" y="5535295"/>
                  </a:cubicBezTo>
                  <a:lnTo>
                    <a:pt x="5974715" y="185547"/>
                  </a:lnTo>
                  <a:cubicBezTo>
                    <a:pt x="5974715" y="97028"/>
                    <a:pt x="5903087" y="25400"/>
                    <a:pt x="5814568" y="25400"/>
                  </a:cubicBezTo>
                  <a:lnTo>
                    <a:pt x="185547" y="25400"/>
                  </a:lnTo>
                  <a:lnTo>
                    <a:pt x="185547" y="12700"/>
                  </a:lnTo>
                  <a:lnTo>
                    <a:pt x="185547" y="25400"/>
                  </a:lnTo>
                  <a:cubicBezTo>
                    <a:pt x="97028" y="25400"/>
                    <a:pt x="25400" y="97028"/>
                    <a:pt x="25400" y="185547"/>
                  </a:cubicBezTo>
                  <a:close/>
                </a:path>
              </a:pathLst>
            </a:custGeom>
            <a:solidFill>
              <a:srgbClr val="194A99"/>
            </a:solidFill>
          </p:spPr>
        </p:sp>
      </p:grpSp>
      <p:grpSp>
        <p:nvGrpSpPr>
          <p:cNvPr name="Group 21" id="21"/>
          <p:cNvGrpSpPr/>
          <p:nvPr/>
        </p:nvGrpSpPr>
        <p:grpSpPr>
          <a:xfrm rot="0">
            <a:off x="6962616" y="3003612"/>
            <a:ext cx="2040493" cy="660044"/>
            <a:chOff x="0" y="0"/>
            <a:chExt cx="5101233" cy="165011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5101233" cy="1650110"/>
            </a:xfrm>
            <a:custGeom>
              <a:avLst/>
              <a:gdLst/>
              <a:ahLst/>
              <a:cxnLst/>
              <a:rect r="r" b="b" t="t" l="l"/>
              <a:pathLst>
                <a:path h="1650110" w="5101233">
                  <a:moveTo>
                    <a:pt x="0" y="0"/>
                  </a:moveTo>
                  <a:lnTo>
                    <a:pt x="5101233" y="0"/>
                  </a:lnTo>
                  <a:lnTo>
                    <a:pt x="5101233" y="1650110"/>
                  </a:lnTo>
                  <a:lnTo>
                    <a:pt x="0" y="165011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3" id="23"/>
            <p:cNvSpPr txBox="true"/>
            <p:nvPr/>
          </p:nvSpPr>
          <p:spPr>
            <a:xfrm>
              <a:off x="0" y="-9525"/>
              <a:ext cx="5101233" cy="1659635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374"/>
                </a:lnSpc>
              </a:pPr>
              <a:r>
                <a:rPr lang="en-US" sz="1899" u="sng">
                  <a:solidFill>
                    <a:srgbClr val="E2E6E9"/>
                  </a:solidFill>
                  <a:latin typeface="Merriweather"/>
                  <a:ea typeface="Merriweather"/>
                  <a:cs typeface="Merriweather"/>
                  <a:sym typeface="Merriweather"/>
                </a:rPr>
                <a:t>Приховані персонажі</a:t>
              </a:r>
            </a:p>
          </p:txBody>
        </p:sp>
      </p:grpSp>
      <p:grpSp>
        <p:nvGrpSpPr>
          <p:cNvPr name="Group 24" id="24"/>
          <p:cNvGrpSpPr/>
          <p:nvPr/>
        </p:nvGrpSpPr>
        <p:grpSpPr>
          <a:xfrm rot="0">
            <a:off x="6962616" y="3663656"/>
            <a:ext cx="2040493" cy="1641108"/>
            <a:chOff x="0" y="0"/>
            <a:chExt cx="5101233" cy="4102769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5101233" cy="4102769"/>
            </a:xfrm>
            <a:custGeom>
              <a:avLst/>
              <a:gdLst/>
              <a:ahLst/>
              <a:cxnLst/>
              <a:rect r="r" b="b" t="t" l="l"/>
              <a:pathLst>
                <a:path h="4102769" w="5101233">
                  <a:moveTo>
                    <a:pt x="0" y="0"/>
                  </a:moveTo>
                  <a:lnTo>
                    <a:pt x="5101233" y="0"/>
                  </a:lnTo>
                  <a:lnTo>
                    <a:pt x="5101233" y="4102769"/>
                  </a:lnTo>
                  <a:lnTo>
                    <a:pt x="0" y="4102769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26" id="26"/>
            <p:cNvSpPr txBox="true"/>
            <p:nvPr/>
          </p:nvSpPr>
          <p:spPr>
            <a:xfrm>
              <a:off x="0" y="-57150"/>
              <a:ext cx="5101233" cy="4159919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2229"/>
                </a:lnSpc>
              </a:pPr>
              <a:r>
                <a:rPr lang="en-US" sz="1366">
                  <a:solidFill>
                    <a:srgbClr val="E2E6E9"/>
                  </a:solidFill>
                  <a:latin typeface="Merriweather"/>
                  <a:ea typeface="Merriweather"/>
                  <a:cs typeface="Merriweather"/>
                  <a:sym typeface="Merriweather"/>
                </a:rPr>
                <a:t>У мультфільмах Disney у різних сценах можна знайти приховані персонажі з інших мультфільмів!</a:t>
              </a:r>
            </a:p>
          </p:txBody>
        </p:sp>
      </p:grpSp>
    </p:spTree>
  </p:cSld>
  <p:clrMapOvr>
    <a:masterClrMapping/>
  </p:clrMapOvr>
  <p:transition spd="fast">
    <p:wipe dir="l"/>
  </p:transition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9753600" cy="7315200"/>
            <a:chOff x="0" y="0"/>
            <a:chExt cx="13004800" cy="97536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3004800" cy="9753600"/>
            </a:xfrm>
            <a:custGeom>
              <a:avLst/>
              <a:gdLst/>
              <a:ahLst/>
              <a:cxnLst/>
              <a:rect r="r" b="b" t="t" l="l"/>
              <a:pathLst>
                <a:path h="9753600" w="13004800">
                  <a:moveTo>
                    <a:pt x="0" y="0"/>
                  </a:moveTo>
                  <a:lnTo>
                    <a:pt x="13004800" y="0"/>
                  </a:lnTo>
                  <a:lnTo>
                    <a:pt x="13004800" y="9753600"/>
                  </a:lnTo>
                  <a:lnTo>
                    <a:pt x="0" y="9753600"/>
                  </a:lnTo>
                  <a:close/>
                </a:path>
              </a:pathLst>
            </a:custGeom>
            <a:solidFill>
              <a:srgbClr val="010303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9753600" cy="7315200"/>
            <a:chOff x="0" y="0"/>
            <a:chExt cx="13004800" cy="97536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3004800" cy="9753600"/>
            </a:xfrm>
            <a:custGeom>
              <a:avLst/>
              <a:gdLst/>
              <a:ahLst/>
              <a:cxnLst/>
              <a:rect r="r" b="b" t="t" l="l"/>
              <a:pathLst>
                <a:path h="9753600" w="13004800">
                  <a:moveTo>
                    <a:pt x="0" y="0"/>
                  </a:moveTo>
                  <a:lnTo>
                    <a:pt x="13004800" y="0"/>
                  </a:lnTo>
                  <a:lnTo>
                    <a:pt x="13004800" y="9753600"/>
                  </a:lnTo>
                  <a:lnTo>
                    <a:pt x="0" y="9753600"/>
                  </a:lnTo>
                  <a:close/>
                </a:path>
              </a:pathLst>
            </a:custGeom>
            <a:solidFill>
              <a:srgbClr val="112836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3089083" y="1147056"/>
            <a:ext cx="3780393" cy="800668"/>
            <a:chOff x="0" y="0"/>
            <a:chExt cx="5040524" cy="1067557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5040525" cy="1067557"/>
            </a:xfrm>
            <a:custGeom>
              <a:avLst/>
              <a:gdLst/>
              <a:ahLst/>
              <a:cxnLst/>
              <a:rect r="r" b="b" t="t" l="l"/>
              <a:pathLst>
                <a:path h="1067557" w="5040525">
                  <a:moveTo>
                    <a:pt x="0" y="0"/>
                  </a:moveTo>
                  <a:lnTo>
                    <a:pt x="5040525" y="0"/>
                  </a:lnTo>
                  <a:lnTo>
                    <a:pt x="5040525" y="1067557"/>
                  </a:lnTo>
                  <a:lnTo>
                    <a:pt x="0" y="106755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28575"/>
              <a:ext cx="5040524" cy="1096132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ctr">
                <a:lnSpc>
                  <a:spcPts val="5071"/>
                </a:lnSpc>
              </a:pPr>
              <a:r>
                <a:rPr lang="en-US" sz="4066" spc="-122">
                  <a:solidFill>
                    <a:srgbClr val="FFFFFF"/>
                  </a:solidFill>
                  <a:latin typeface="Jacqueline"/>
                  <a:ea typeface="Jacqueline"/>
                  <a:cs typeface="Jacqueline"/>
                  <a:sym typeface="Jacqueline"/>
                </a:rPr>
                <a:t>Заключні думки</a:t>
              </a:r>
            </a:p>
          </p:txBody>
        </p:sp>
      </p:grpSp>
      <p:sp>
        <p:nvSpPr>
          <p:cNvPr name="Freeform 9" id="9" descr="preencoded.png"/>
          <p:cNvSpPr/>
          <p:nvPr/>
        </p:nvSpPr>
        <p:spPr>
          <a:xfrm flipH="false" flipV="false" rot="0">
            <a:off x="1060711" y="2141727"/>
            <a:ext cx="2485528" cy="1657598"/>
          </a:xfrm>
          <a:custGeom>
            <a:avLst/>
            <a:gdLst/>
            <a:ahLst/>
            <a:cxnLst/>
            <a:rect r="r" b="b" t="t" l="l"/>
            <a:pathLst>
              <a:path h="1657598" w="2485528">
                <a:moveTo>
                  <a:pt x="0" y="0"/>
                </a:moveTo>
                <a:lnTo>
                  <a:pt x="2485528" y="0"/>
                </a:lnTo>
                <a:lnTo>
                  <a:pt x="2485528" y="1657598"/>
                </a:lnTo>
                <a:lnTo>
                  <a:pt x="0" y="165759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57" t="0" r="-157" b="0"/>
            </a:stretch>
          </a:blipFill>
        </p:spPr>
      </p:sp>
      <p:sp>
        <p:nvSpPr>
          <p:cNvPr name="Freeform 10" id="10" descr="preencoded.png"/>
          <p:cNvSpPr/>
          <p:nvPr/>
        </p:nvSpPr>
        <p:spPr>
          <a:xfrm flipH="false" flipV="false" rot="0">
            <a:off x="3645571" y="2691552"/>
            <a:ext cx="2212321" cy="1475397"/>
          </a:xfrm>
          <a:custGeom>
            <a:avLst/>
            <a:gdLst/>
            <a:ahLst/>
            <a:cxnLst/>
            <a:rect r="r" b="b" t="t" l="l"/>
            <a:pathLst>
              <a:path h="1475397" w="2212321">
                <a:moveTo>
                  <a:pt x="0" y="0"/>
                </a:moveTo>
                <a:lnTo>
                  <a:pt x="2212321" y="0"/>
                </a:lnTo>
                <a:lnTo>
                  <a:pt x="2212321" y="1475397"/>
                </a:lnTo>
                <a:lnTo>
                  <a:pt x="0" y="147539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157" t="0" r="-157" b="0"/>
            </a:stretch>
          </a:blipFill>
        </p:spPr>
      </p:sp>
      <p:sp>
        <p:nvSpPr>
          <p:cNvPr name="Freeform 11" id="11" descr="preencoded.png"/>
          <p:cNvSpPr/>
          <p:nvPr/>
        </p:nvSpPr>
        <p:spPr>
          <a:xfrm flipH="false" flipV="false" rot="0">
            <a:off x="6088932" y="2141727"/>
            <a:ext cx="2273014" cy="1515873"/>
          </a:xfrm>
          <a:custGeom>
            <a:avLst/>
            <a:gdLst/>
            <a:ahLst/>
            <a:cxnLst/>
            <a:rect r="r" b="b" t="t" l="l"/>
            <a:pathLst>
              <a:path h="1515873" w="2273014">
                <a:moveTo>
                  <a:pt x="0" y="0"/>
                </a:moveTo>
                <a:lnTo>
                  <a:pt x="2273014" y="0"/>
                </a:lnTo>
                <a:lnTo>
                  <a:pt x="2273014" y="1515873"/>
                </a:lnTo>
                <a:lnTo>
                  <a:pt x="0" y="151587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157" t="0" r="-157" b="0"/>
            </a:stretch>
          </a:blipFill>
        </p:spPr>
      </p:sp>
      <p:grpSp>
        <p:nvGrpSpPr>
          <p:cNvPr name="Group 12" id="12"/>
          <p:cNvGrpSpPr/>
          <p:nvPr/>
        </p:nvGrpSpPr>
        <p:grpSpPr>
          <a:xfrm rot="0">
            <a:off x="529193" y="4166949"/>
            <a:ext cx="8695214" cy="1499956"/>
            <a:chOff x="0" y="0"/>
            <a:chExt cx="11593619" cy="1999942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1593619" cy="1999941"/>
            </a:xfrm>
            <a:custGeom>
              <a:avLst/>
              <a:gdLst/>
              <a:ahLst/>
              <a:cxnLst/>
              <a:rect r="r" b="b" t="t" l="l"/>
              <a:pathLst>
                <a:path h="1999941" w="11593619">
                  <a:moveTo>
                    <a:pt x="0" y="0"/>
                  </a:moveTo>
                  <a:lnTo>
                    <a:pt x="11593619" y="0"/>
                  </a:lnTo>
                  <a:lnTo>
                    <a:pt x="11593619" y="1999941"/>
                  </a:lnTo>
                  <a:lnTo>
                    <a:pt x="0" y="199994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0" y="-85725"/>
              <a:ext cx="11593619" cy="2085667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039"/>
                </a:lnSpc>
              </a:pPr>
              <a:r>
                <a:rPr lang="en-US" sz="1866" spc="-19">
                  <a:solidFill>
                    <a:srgbClr val="E5E0DF"/>
                  </a:solidFill>
                  <a:latin typeface="Roboto"/>
                  <a:ea typeface="Roboto"/>
                  <a:cs typeface="Roboto"/>
                  <a:sym typeface="Roboto"/>
                </a:rPr>
                <a:t>Кіно - це мистецтво, яке постійно розвивається. Від перших німих фільмів до сучасних блокбастерів, кіно зачаровує, надихає і дарує незабутні емоції. Важливо пам'ятати про його історію, цінувати талант творців і насолоджуватися подарунком, який нам дає кінематограф.</a:t>
              </a:r>
            </a:p>
          </p:txBody>
        </p:sp>
      </p:grpSp>
    </p:spTree>
  </p:cSld>
  <p:clrMapOvr>
    <a:masterClrMapping/>
  </p:clrMapOvr>
  <p:transition spd="fast">
    <p:wipe dir="l"/>
  </p:transition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 descr="preencoded.png"/>
          <p:cNvSpPr/>
          <p:nvPr/>
        </p:nvSpPr>
        <p:spPr>
          <a:xfrm flipH="false" flipV="false" rot="0">
            <a:off x="0" y="914400"/>
            <a:ext cx="9753600" cy="5486400"/>
          </a:xfrm>
          <a:custGeom>
            <a:avLst/>
            <a:gdLst/>
            <a:ahLst/>
            <a:cxnLst/>
            <a:rect r="r" b="b" t="t" l="l"/>
            <a:pathLst>
              <a:path h="5486400" w="9753600">
                <a:moveTo>
                  <a:pt x="0" y="0"/>
                </a:moveTo>
                <a:lnTo>
                  <a:pt x="9753600" y="0"/>
                </a:lnTo>
                <a:lnTo>
                  <a:pt x="9753600" y="5486400"/>
                </a:lnTo>
                <a:lnTo>
                  <a:pt x="0" y="54864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0"/>
            <a:ext cx="9823715" cy="7442306"/>
            <a:chOff x="0" y="0"/>
            <a:chExt cx="24384000" cy="1847296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4384000" cy="18472970"/>
            </a:xfrm>
            <a:custGeom>
              <a:avLst/>
              <a:gdLst/>
              <a:ahLst/>
              <a:cxnLst/>
              <a:rect r="r" b="b" t="t" l="l"/>
              <a:pathLst>
                <a:path h="1847297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8472970"/>
                  </a:lnTo>
                  <a:lnTo>
                    <a:pt x="0" y="18472970"/>
                  </a:lnTo>
                  <a:close/>
                </a:path>
              </a:pathLst>
            </a:custGeom>
            <a:solidFill>
              <a:srgbClr val="112836">
                <a:alpha val="90196"/>
              </a:srgbClr>
            </a:solidFill>
          </p:spPr>
        </p:sp>
      </p:grpSp>
      <p:sp>
        <p:nvSpPr>
          <p:cNvPr name="Freeform 5" id="5" descr="preencoded.png"/>
          <p:cNvSpPr/>
          <p:nvPr/>
        </p:nvSpPr>
        <p:spPr>
          <a:xfrm flipH="false" flipV="false" rot="0">
            <a:off x="-795250" y="0"/>
            <a:ext cx="4911857" cy="7367786"/>
          </a:xfrm>
          <a:custGeom>
            <a:avLst/>
            <a:gdLst/>
            <a:ahLst/>
            <a:cxnLst/>
            <a:rect r="r" b="b" t="t" l="l"/>
            <a:pathLst>
              <a:path h="7367786" w="4911857">
                <a:moveTo>
                  <a:pt x="0" y="0"/>
                </a:moveTo>
                <a:lnTo>
                  <a:pt x="4911858" y="0"/>
                </a:lnTo>
                <a:lnTo>
                  <a:pt x="4911858" y="7367786"/>
                </a:lnTo>
                <a:lnTo>
                  <a:pt x="0" y="736778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4233465" y="1261480"/>
            <a:ext cx="4944269" cy="1759210"/>
            <a:chOff x="0" y="0"/>
            <a:chExt cx="12360672" cy="439802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360672" cy="4398024"/>
            </a:xfrm>
            <a:custGeom>
              <a:avLst/>
              <a:gdLst/>
              <a:ahLst/>
              <a:cxnLst/>
              <a:rect r="r" b="b" t="t" l="l"/>
              <a:pathLst>
                <a:path h="4398024" w="12360672">
                  <a:moveTo>
                    <a:pt x="0" y="0"/>
                  </a:moveTo>
                  <a:lnTo>
                    <a:pt x="12360672" y="0"/>
                  </a:lnTo>
                  <a:lnTo>
                    <a:pt x="12360672" y="4398024"/>
                  </a:lnTo>
                  <a:lnTo>
                    <a:pt x="0" y="439802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28575"/>
              <a:ext cx="12360672" cy="4426599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6151"/>
                </a:lnSpc>
              </a:pPr>
              <a:r>
                <a:rPr lang="en-US" sz="4933">
                  <a:solidFill>
                    <a:srgbClr val="F5F0F0"/>
                  </a:solidFill>
                  <a:latin typeface="Jacqueline"/>
                  <a:ea typeface="Jacqueline"/>
                  <a:cs typeface="Jacqueline"/>
                  <a:sym typeface="Jacqueline"/>
                </a:rPr>
                <a:t>Святкуймо</a:t>
              </a:r>
            </a:p>
            <a:p>
              <a:pPr algn="l">
                <a:lnSpc>
                  <a:spcPts val="6153"/>
                </a:lnSpc>
              </a:pPr>
              <a:r>
                <a:rPr lang="en-US" sz="4933">
                  <a:solidFill>
                    <a:srgbClr val="F5F0F0"/>
                  </a:solidFill>
                  <a:latin typeface="Jacqueline"/>
                  <a:ea typeface="Jacqueline"/>
                  <a:cs typeface="Jacqueline"/>
                  <a:sym typeface="Jacqueline"/>
                </a:rPr>
                <a:t> Всесвітній день кіно!</a:t>
              </a: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4233465" y="3763645"/>
            <a:ext cx="4944269" cy="2660300"/>
            <a:chOff x="0" y="0"/>
            <a:chExt cx="12360672" cy="665075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12360672" cy="6650751"/>
            </a:xfrm>
            <a:custGeom>
              <a:avLst/>
              <a:gdLst/>
              <a:ahLst/>
              <a:cxnLst/>
              <a:rect r="r" b="b" t="t" l="l"/>
              <a:pathLst>
                <a:path h="6650751" w="12360672">
                  <a:moveTo>
                    <a:pt x="0" y="0"/>
                  </a:moveTo>
                  <a:lnTo>
                    <a:pt x="12360672" y="0"/>
                  </a:lnTo>
                  <a:lnTo>
                    <a:pt x="12360672" y="6650751"/>
                  </a:lnTo>
                  <a:lnTo>
                    <a:pt x="0" y="665075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95250"/>
              <a:ext cx="12360672" cy="6746000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3535"/>
                </a:lnSpc>
              </a:pPr>
              <a:r>
                <a:rPr lang="en-US" sz="2166">
                  <a:solidFill>
                    <a:srgbClr val="E2E6E9"/>
                  </a:solidFill>
                  <a:latin typeface="Merriweather"/>
                  <a:ea typeface="Merriweather"/>
                  <a:cs typeface="Merriweather"/>
                  <a:sym typeface="Merriweather"/>
                </a:rPr>
                <a:t>Всесвітній день кіно – це чудова можливість дізнатися більше про історію кіно, насолодитися улюбленими фільмами та навіть спробувати зняти власне відео! </a:t>
              </a:r>
              <a:r>
                <a:rPr lang="en-US" sz="2166">
                  <a:solidFill>
                    <a:srgbClr val="000000"/>
                  </a:solidFill>
                  <a:latin typeface="Merriweather"/>
                  <a:ea typeface="Merriweather"/>
                  <a:cs typeface="Merriweather"/>
                  <a:sym typeface="Merriweather"/>
                </a:rPr>
                <a:t>🎬🍿✨</a:t>
              </a:r>
            </a:p>
          </p:txBody>
        </p:sp>
      </p:grpSp>
    </p:spTree>
  </p:cSld>
  <p:clrMapOvr>
    <a:masterClrMapping/>
  </p:clrMapOvr>
  <p:transition spd="fast">
    <p:wipe dir="l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DAGeEgegICQ</dc:identifier>
  <dcterms:modified xsi:type="dcterms:W3CDTF">2011-08-01T06:04:30Z</dcterms:modified>
  <cp:revision>1</cp:revision>
  <dc:title>Всесвітній день кіно</dc:title>
</cp:coreProperties>
</file>