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Arimo Bold" panose="020B0604020202020204" charset="0"/>
      <p:regular r:id="rId16"/>
    </p:embeddedFont>
    <p:embeddedFont>
      <p:font typeface="Azbuka03_D" panose="020B0604020202020204" charset="0"/>
      <p:regular r:id="rId17"/>
    </p:embeddedFont>
    <p:embeddedFont>
      <p:font typeface="Bubblebody Neue Inline" panose="020B0604020202020204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Open Sans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0" d="100"/>
          <a:sy n="40" d="100"/>
        </p:scale>
        <p:origin x="52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12.02.2025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12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4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5390471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850237" y="2730104"/>
            <a:ext cx="9445526" cy="3135983"/>
            <a:chOff x="0" y="0"/>
            <a:chExt cx="12594035" cy="418131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594035" cy="4181311"/>
            </a:xfrm>
            <a:custGeom>
              <a:avLst/>
              <a:gdLst/>
              <a:ahLst/>
              <a:cxnLst/>
              <a:rect l="l" t="t" r="r" b="b"/>
              <a:pathLst>
                <a:path w="12594035" h="4181311">
                  <a:moveTo>
                    <a:pt x="0" y="0"/>
                  </a:moveTo>
                  <a:lnTo>
                    <a:pt x="12594035" y="0"/>
                  </a:lnTo>
                  <a:lnTo>
                    <a:pt x="12594035" y="4181311"/>
                  </a:lnTo>
                  <a:lnTo>
                    <a:pt x="0" y="41813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95250"/>
              <a:ext cx="12594035" cy="427656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11224"/>
                </a:lnSpc>
              </a:pPr>
              <a:r>
                <a:rPr lang="en-US" sz="9000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Всесвітній день радіо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845475" y="7077075"/>
            <a:ext cx="463154" cy="463154"/>
            <a:chOff x="0" y="0"/>
            <a:chExt cx="617538" cy="61753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17601" cy="617601"/>
            </a:xfrm>
            <a:custGeom>
              <a:avLst/>
              <a:gdLst/>
              <a:ahLst/>
              <a:cxnLst/>
              <a:rect l="l" t="t" r="r" b="b"/>
              <a:pathLst>
                <a:path w="617601" h="617601">
                  <a:moveTo>
                    <a:pt x="0" y="308737"/>
                  </a:moveTo>
                  <a:cubicBezTo>
                    <a:pt x="0" y="138303"/>
                    <a:pt x="138303" y="0"/>
                    <a:pt x="308737" y="0"/>
                  </a:cubicBezTo>
                  <a:cubicBezTo>
                    <a:pt x="310642" y="0"/>
                    <a:pt x="312547" y="889"/>
                    <a:pt x="313690" y="2413"/>
                  </a:cubicBezTo>
                  <a:lnTo>
                    <a:pt x="308737" y="6350"/>
                  </a:lnTo>
                  <a:lnTo>
                    <a:pt x="308737" y="0"/>
                  </a:lnTo>
                  <a:lnTo>
                    <a:pt x="308737" y="6350"/>
                  </a:lnTo>
                  <a:lnTo>
                    <a:pt x="308737" y="0"/>
                  </a:lnTo>
                  <a:cubicBezTo>
                    <a:pt x="479298" y="0"/>
                    <a:pt x="617601" y="138303"/>
                    <a:pt x="617601" y="308737"/>
                  </a:cubicBezTo>
                  <a:cubicBezTo>
                    <a:pt x="617601" y="311150"/>
                    <a:pt x="616204" y="313309"/>
                    <a:pt x="614045" y="314452"/>
                  </a:cubicBezTo>
                  <a:lnTo>
                    <a:pt x="611251" y="308737"/>
                  </a:lnTo>
                  <a:lnTo>
                    <a:pt x="617601" y="308737"/>
                  </a:lnTo>
                  <a:cubicBezTo>
                    <a:pt x="617601" y="479298"/>
                    <a:pt x="479298" y="617474"/>
                    <a:pt x="308864" y="617474"/>
                  </a:cubicBezTo>
                  <a:lnTo>
                    <a:pt x="308864" y="611124"/>
                  </a:lnTo>
                  <a:lnTo>
                    <a:pt x="308864" y="604774"/>
                  </a:lnTo>
                  <a:lnTo>
                    <a:pt x="308864" y="611124"/>
                  </a:lnTo>
                  <a:lnTo>
                    <a:pt x="308864" y="617474"/>
                  </a:lnTo>
                  <a:cubicBezTo>
                    <a:pt x="138303" y="617601"/>
                    <a:pt x="0" y="479298"/>
                    <a:pt x="0" y="308737"/>
                  </a:cubicBezTo>
                  <a:lnTo>
                    <a:pt x="6350" y="308737"/>
                  </a:lnTo>
                  <a:lnTo>
                    <a:pt x="0" y="308737"/>
                  </a:lnTo>
                  <a:moveTo>
                    <a:pt x="12700" y="308737"/>
                  </a:moveTo>
                  <a:lnTo>
                    <a:pt x="6350" y="308737"/>
                  </a:lnTo>
                  <a:lnTo>
                    <a:pt x="12700" y="308737"/>
                  </a:lnTo>
                  <a:cubicBezTo>
                    <a:pt x="12700" y="472313"/>
                    <a:pt x="145288" y="604901"/>
                    <a:pt x="308737" y="604901"/>
                  </a:cubicBezTo>
                  <a:cubicBezTo>
                    <a:pt x="312293" y="604901"/>
                    <a:pt x="315087" y="607695"/>
                    <a:pt x="315087" y="611251"/>
                  </a:cubicBezTo>
                  <a:cubicBezTo>
                    <a:pt x="315087" y="614807"/>
                    <a:pt x="312293" y="617601"/>
                    <a:pt x="308737" y="617601"/>
                  </a:cubicBezTo>
                  <a:cubicBezTo>
                    <a:pt x="305181" y="617601"/>
                    <a:pt x="302387" y="614807"/>
                    <a:pt x="302387" y="611251"/>
                  </a:cubicBezTo>
                  <a:cubicBezTo>
                    <a:pt x="302387" y="607695"/>
                    <a:pt x="305181" y="604901"/>
                    <a:pt x="308737" y="604901"/>
                  </a:cubicBezTo>
                  <a:cubicBezTo>
                    <a:pt x="472313" y="604901"/>
                    <a:pt x="604774" y="472313"/>
                    <a:pt x="604774" y="308864"/>
                  </a:cubicBezTo>
                  <a:cubicBezTo>
                    <a:pt x="604774" y="306451"/>
                    <a:pt x="606171" y="304292"/>
                    <a:pt x="608330" y="303149"/>
                  </a:cubicBezTo>
                  <a:lnTo>
                    <a:pt x="611124" y="308864"/>
                  </a:lnTo>
                  <a:lnTo>
                    <a:pt x="604774" y="308864"/>
                  </a:lnTo>
                  <a:cubicBezTo>
                    <a:pt x="604901" y="145288"/>
                    <a:pt x="472313" y="12700"/>
                    <a:pt x="308737" y="12700"/>
                  </a:cubicBezTo>
                  <a:cubicBezTo>
                    <a:pt x="306832" y="12700"/>
                    <a:pt x="304927" y="11811"/>
                    <a:pt x="303784" y="10287"/>
                  </a:cubicBezTo>
                  <a:lnTo>
                    <a:pt x="308737" y="6350"/>
                  </a:lnTo>
                  <a:lnTo>
                    <a:pt x="308737" y="12700"/>
                  </a:lnTo>
                  <a:cubicBezTo>
                    <a:pt x="145288" y="12700"/>
                    <a:pt x="12700" y="145288"/>
                    <a:pt x="12700" y="30873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1" name="Freeform 11" descr="preencoded.png"/>
          <p:cNvSpPr/>
          <p:nvPr/>
        </p:nvSpPr>
        <p:spPr>
          <a:xfrm>
            <a:off x="9542223" y="9791797"/>
            <a:ext cx="434579" cy="434579"/>
          </a:xfrm>
          <a:custGeom>
            <a:avLst/>
            <a:gdLst/>
            <a:ahLst/>
            <a:cxnLst/>
            <a:rect l="l" t="t" r="r" b="b"/>
            <a:pathLst>
              <a:path w="434579" h="434579">
                <a:moveTo>
                  <a:pt x="0" y="0"/>
                </a:moveTo>
                <a:lnTo>
                  <a:pt x="434579" y="0"/>
                </a:lnTo>
                <a:lnTo>
                  <a:pt x="434579" y="434579"/>
                </a:lnTo>
                <a:lnTo>
                  <a:pt x="0" y="4345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12" name="Group 12"/>
          <p:cNvGrpSpPr/>
          <p:nvPr/>
        </p:nvGrpSpPr>
        <p:grpSpPr>
          <a:xfrm>
            <a:off x="10128011" y="9731173"/>
            <a:ext cx="6848696" cy="594743"/>
            <a:chOff x="0" y="0"/>
            <a:chExt cx="9131594" cy="79299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9131595" cy="792990"/>
            </a:xfrm>
            <a:custGeom>
              <a:avLst/>
              <a:gdLst/>
              <a:ahLst/>
              <a:cxnLst/>
              <a:rect l="l" t="t" r="r" b="b"/>
              <a:pathLst>
                <a:path w="9131595" h="792990">
                  <a:moveTo>
                    <a:pt x="0" y="0"/>
                  </a:moveTo>
                  <a:lnTo>
                    <a:pt x="9131595" y="0"/>
                  </a:lnTo>
                  <a:lnTo>
                    <a:pt x="9131595" y="792990"/>
                  </a:lnTo>
                  <a:lnTo>
                    <a:pt x="0" y="79299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66675"/>
              <a:ext cx="9131594" cy="8596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38"/>
                </a:lnSpc>
              </a:pPr>
              <a:r>
                <a:rPr lang="en-US" sz="3149">
                  <a:solidFill>
                    <a:srgbClr val="403C4E"/>
                  </a:solidFill>
                  <a:latin typeface="Azbuka03_D"/>
                  <a:ea typeface="Azbuka03_D"/>
                  <a:cs typeface="Azbuka03_D"/>
                  <a:sym typeface="Azbuka03_D"/>
                </a:rPr>
                <a:t>Анна Анатоліївна Тимченко</a:t>
              </a:r>
            </a:p>
          </p:txBody>
        </p:sp>
      </p:grpSp>
      <p:sp>
        <p:nvSpPr>
          <p:cNvPr id="15" name="Freeform 15"/>
          <p:cNvSpPr/>
          <p:nvPr/>
        </p:nvSpPr>
        <p:spPr>
          <a:xfrm>
            <a:off x="8915401" y="6094955"/>
            <a:ext cx="7315200" cy="2231136"/>
          </a:xfrm>
          <a:custGeom>
            <a:avLst/>
            <a:gdLst/>
            <a:ahLst/>
            <a:cxnLst/>
            <a:rect l="l" t="t" r="r" b="b"/>
            <a:pathLst>
              <a:path w="7315200" h="2231136">
                <a:moveTo>
                  <a:pt x="0" y="0"/>
                </a:moveTo>
                <a:lnTo>
                  <a:pt x="7315200" y="0"/>
                </a:lnTo>
                <a:lnTo>
                  <a:pt x="7315200" y="2231136"/>
                </a:lnTo>
                <a:lnTo>
                  <a:pt x="0" y="223113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5390471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813774" y="2313494"/>
            <a:ext cx="9445526" cy="2105421"/>
            <a:chOff x="0" y="0"/>
            <a:chExt cx="12594035" cy="28072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594035" cy="2807228"/>
            </a:xfrm>
            <a:custGeom>
              <a:avLst/>
              <a:gdLst/>
              <a:ahLst/>
              <a:cxnLst/>
              <a:rect l="l" t="t" r="r" b="b"/>
              <a:pathLst>
                <a:path w="12594035" h="2807228">
                  <a:moveTo>
                    <a:pt x="0" y="0"/>
                  </a:moveTo>
                  <a:lnTo>
                    <a:pt x="12594035" y="0"/>
                  </a:lnTo>
                  <a:lnTo>
                    <a:pt x="12594035" y="2807228"/>
                  </a:lnTo>
                  <a:lnTo>
                    <a:pt x="0" y="280722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66675"/>
              <a:ext cx="12594035" cy="287390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561"/>
                </a:lnSpc>
              </a:pPr>
              <a:r>
                <a:rPr lang="en-US" sz="6062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Всесвітній день радіо: історія та значення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850237" y="4927252"/>
            <a:ext cx="9445526" cy="2862217"/>
            <a:chOff x="0" y="0"/>
            <a:chExt cx="12594035" cy="381628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594035" cy="3816289"/>
            </a:xfrm>
            <a:custGeom>
              <a:avLst/>
              <a:gdLst/>
              <a:ahLst/>
              <a:cxnLst/>
              <a:rect l="l" t="t" r="r" b="b"/>
              <a:pathLst>
                <a:path w="12594035" h="3816289">
                  <a:moveTo>
                    <a:pt x="0" y="0"/>
                  </a:moveTo>
                  <a:lnTo>
                    <a:pt x="12594035" y="0"/>
                  </a:lnTo>
                  <a:lnTo>
                    <a:pt x="12594035" y="3816289"/>
                  </a:lnTo>
                  <a:lnTo>
                    <a:pt x="0" y="381628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114300"/>
              <a:ext cx="12594035" cy="393058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539"/>
                </a:lnSpc>
              </a:pPr>
              <a:r>
                <a:rPr lang="en-US" sz="27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Всесвітній день радіо - це щорічне свято, що відзначається 13 лютого, присвячене цій унікальній формі комунікації. Радіо - це не просто засіб розваг, це потужний інструмент, який протягом десятиліть об'єднує людей, інформує, освічує та розважає.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7845475" y="7077075"/>
            <a:ext cx="463154" cy="463154"/>
            <a:chOff x="0" y="0"/>
            <a:chExt cx="617538" cy="61753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17601" cy="617601"/>
            </a:xfrm>
            <a:custGeom>
              <a:avLst/>
              <a:gdLst/>
              <a:ahLst/>
              <a:cxnLst/>
              <a:rect l="l" t="t" r="r" b="b"/>
              <a:pathLst>
                <a:path w="617601" h="617601">
                  <a:moveTo>
                    <a:pt x="0" y="308737"/>
                  </a:moveTo>
                  <a:cubicBezTo>
                    <a:pt x="0" y="138303"/>
                    <a:pt x="138303" y="0"/>
                    <a:pt x="308737" y="0"/>
                  </a:cubicBezTo>
                  <a:cubicBezTo>
                    <a:pt x="310642" y="0"/>
                    <a:pt x="312547" y="889"/>
                    <a:pt x="313690" y="2413"/>
                  </a:cubicBezTo>
                  <a:lnTo>
                    <a:pt x="308737" y="6350"/>
                  </a:lnTo>
                  <a:lnTo>
                    <a:pt x="308737" y="0"/>
                  </a:lnTo>
                  <a:lnTo>
                    <a:pt x="308737" y="6350"/>
                  </a:lnTo>
                  <a:lnTo>
                    <a:pt x="308737" y="0"/>
                  </a:lnTo>
                  <a:cubicBezTo>
                    <a:pt x="479298" y="0"/>
                    <a:pt x="617601" y="138303"/>
                    <a:pt x="617601" y="308737"/>
                  </a:cubicBezTo>
                  <a:cubicBezTo>
                    <a:pt x="617601" y="311150"/>
                    <a:pt x="616204" y="313309"/>
                    <a:pt x="614045" y="314452"/>
                  </a:cubicBezTo>
                  <a:lnTo>
                    <a:pt x="611251" y="308737"/>
                  </a:lnTo>
                  <a:lnTo>
                    <a:pt x="617601" y="308737"/>
                  </a:lnTo>
                  <a:cubicBezTo>
                    <a:pt x="617601" y="479298"/>
                    <a:pt x="479298" y="617474"/>
                    <a:pt x="308864" y="617474"/>
                  </a:cubicBezTo>
                  <a:lnTo>
                    <a:pt x="308864" y="611124"/>
                  </a:lnTo>
                  <a:lnTo>
                    <a:pt x="308864" y="604774"/>
                  </a:lnTo>
                  <a:lnTo>
                    <a:pt x="308864" y="611124"/>
                  </a:lnTo>
                  <a:lnTo>
                    <a:pt x="308864" y="617474"/>
                  </a:lnTo>
                  <a:cubicBezTo>
                    <a:pt x="138303" y="617601"/>
                    <a:pt x="0" y="479298"/>
                    <a:pt x="0" y="308737"/>
                  </a:cubicBezTo>
                  <a:lnTo>
                    <a:pt x="6350" y="308737"/>
                  </a:lnTo>
                  <a:lnTo>
                    <a:pt x="0" y="308737"/>
                  </a:lnTo>
                  <a:moveTo>
                    <a:pt x="12700" y="308737"/>
                  </a:moveTo>
                  <a:lnTo>
                    <a:pt x="6350" y="308737"/>
                  </a:lnTo>
                  <a:lnTo>
                    <a:pt x="12700" y="308737"/>
                  </a:lnTo>
                  <a:cubicBezTo>
                    <a:pt x="12700" y="472313"/>
                    <a:pt x="145288" y="604901"/>
                    <a:pt x="308737" y="604901"/>
                  </a:cubicBezTo>
                  <a:cubicBezTo>
                    <a:pt x="312293" y="604901"/>
                    <a:pt x="315087" y="607695"/>
                    <a:pt x="315087" y="611251"/>
                  </a:cubicBezTo>
                  <a:cubicBezTo>
                    <a:pt x="315087" y="614807"/>
                    <a:pt x="312293" y="617601"/>
                    <a:pt x="308737" y="617601"/>
                  </a:cubicBezTo>
                  <a:cubicBezTo>
                    <a:pt x="305181" y="617601"/>
                    <a:pt x="302387" y="614807"/>
                    <a:pt x="302387" y="611251"/>
                  </a:cubicBezTo>
                  <a:cubicBezTo>
                    <a:pt x="302387" y="607695"/>
                    <a:pt x="305181" y="604901"/>
                    <a:pt x="308737" y="604901"/>
                  </a:cubicBezTo>
                  <a:cubicBezTo>
                    <a:pt x="472313" y="604901"/>
                    <a:pt x="604774" y="472313"/>
                    <a:pt x="604774" y="308864"/>
                  </a:cubicBezTo>
                  <a:cubicBezTo>
                    <a:pt x="604774" y="306451"/>
                    <a:pt x="606171" y="304292"/>
                    <a:pt x="608330" y="303149"/>
                  </a:cubicBezTo>
                  <a:lnTo>
                    <a:pt x="611124" y="308864"/>
                  </a:lnTo>
                  <a:lnTo>
                    <a:pt x="604774" y="308864"/>
                  </a:lnTo>
                  <a:cubicBezTo>
                    <a:pt x="604901" y="145288"/>
                    <a:pt x="472313" y="12700"/>
                    <a:pt x="308737" y="12700"/>
                  </a:cubicBezTo>
                  <a:cubicBezTo>
                    <a:pt x="306832" y="12700"/>
                    <a:pt x="304927" y="11811"/>
                    <a:pt x="303784" y="10287"/>
                  </a:cubicBezTo>
                  <a:lnTo>
                    <a:pt x="308737" y="6350"/>
                  </a:lnTo>
                  <a:lnTo>
                    <a:pt x="308737" y="12700"/>
                  </a:lnTo>
                  <a:cubicBezTo>
                    <a:pt x="145288" y="12700"/>
                    <a:pt x="12700" y="145288"/>
                    <a:pt x="12700" y="30873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4" name="Freeform 14"/>
          <p:cNvSpPr/>
          <p:nvPr/>
        </p:nvSpPr>
        <p:spPr>
          <a:xfrm>
            <a:off x="6821536" y="8294294"/>
            <a:ext cx="16648063" cy="2100262"/>
          </a:xfrm>
          <a:custGeom>
            <a:avLst/>
            <a:gdLst/>
            <a:ahLst/>
            <a:cxnLst/>
            <a:rect l="l" t="t" r="r" b="b"/>
            <a:pathLst>
              <a:path w="11430000" h="2100262">
                <a:moveTo>
                  <a:pt x="0" y="0"/>
                </a:moveTo>
                <a:lnTo>
                  <a:pt x="11430000" y="0"/>
                </a:lnTo>
                <a:lnTo>
                  <a:pt x="11430000" y="2100263"/>
                </a:lnTo>
                <a:lnTo>
                  <a:pt x="0" y="210026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255850" y="0"/>
            <a:ext cx="2139270" cy="2174608"/>
          </a:xfrm>
          <a:custGeom>
            <a:avLst/>
            <a:gdLst/>
            <a:ahLst/>
            <a:cxnLst/>
            <a:rect l="l" t="t" r="r" b="b"/>
            <a:pathLst>
              <a:path w="2139270" h="2174608">
                <a:moveTo>
                  <a:pt x="0" y="0"/>
                </a:moveTo>
                <a:lnTo>
                  <a:pt x="2139270" y="0"/>
                </a:lnTo>
                <a:lnTo>
                  <a:pt x="2139270" y="2174608"/>
                </a:lnTo>
                <a:lnTo>
                  <a:pt x="0" y="217460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992237" y="2721322"/>
            <a:ext cx="14316211" cy="1197633"/>
            <a:chOff x="0" y="0"/>
            <a:chExt cx="19088281" cy="159684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088281" cy="1596844"/>
            </a:xfrm>
            <a:custGeom>
              <a:avLst/>
              <a:gdLst/>
              <a:ahLst/>
              <a:cxnLst/>
              <a:rect l="l" t="t" r="r" b="b"/>
              <a:pathLst>
                <a:path w="19088281" h="1596844">
                  <a:moveTo>
                    <a:pt x="0" y="0"/>
                  </a:moveTo>
                  <a:lnTo>
                    <a:pt x="19088281" y="0"/>
                  </a:lnTo>
                  <a:lnTo>
                    <a:pt x="19088281" y="1596844"/>
                  </a:lnTo>
                  <a:lnTo>
                    <a:pt x="0" y="159684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76200"/>
              <a:ext cx="19088281" cy="167304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810"/>
                </a:lnSpc>
              </a:pPr>
              <a:r>
                <a:rPr lang="en-US" sz="6262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Історія Всесвітнього дня радіо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92238" y="4316016"/>
            <a:ext cx="3544044" cy="676895"/>
            <a:chOff x="0" y="0"/>
            <a:chExt cx="4725392" cy="90252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725392" cy="902527"/>
            </a:xfrm>
            <a:custGeom>
              <a:avLst/>
              <a:gdLst/>
              <a:ahLst/>
              <a:cxnLst/>
              <a:rect l="l" t="t" r="r" b="b"/>
              <a:pathLst>
                <a:path w="4725392" h="902527">
                  <a:moveTo>
                    <a:pt x="0" y="0"/>
                  </a:moveTo>
                  <a:lnTo>
                    <a:pt x="4725392" y="0"/>
                  </a:lnTo>
                  <a:lnTo>
                    <a:pt x="4725392" y="902527"/>
                  </a:lnTo>
                  <a:lnTo>
                    <a:pt x="0" y="9025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4725392" cy="93110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87"/>
                </a:lnSpc>
              </a:pPr>
              <a:r>
                <a:rPr lang="en-US" sz="3349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Початок історії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92238" y="5042446"/>
            <a:ext cx="7805886" cy="3871697"/>
            <a:chOff x="0" y="0"/>
            <a:chExt cx="10407848" cy="516226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07848" cy="5162263"/>
            </a:xfrm>
            <a:custGeom>
              <a:avLst/>
              <a:gdLst/>
              <a:ahLst/>
              <a:cxnLst/>
              <a:rect l="l" t="t" r="r" b="b"/>
              <a:pathLst>
                <a:path w="10407848" h="5162263">
                  <a:moveTo>
                    <a:pt x="0" y="0"/>
                  </a:moveTo>
                  <a:lnTo>
                    <a:pt x="10407848" y="0"/>
                  </a:lnTo>
                  <a:lnTo>
                    <a:pt x="10407848" y="5162263"/>
                  </a:lnTo>
                  <a:lnTo>
                    <a:pt x="0" y="516226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114300"/>
              <a:ext cx="10407848" cy="527656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76"/>
                </a:lnSpc>
              </a:pPr>
              <a:r>
                <a:rPr lang="en-US" sz="26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Всесвітній день радіо було засновано з ініціативи ЮНЕСКО, щоб відзначити важливість радіо в сучасному світі. Незважаючи на розвиток телебачення та інтернету, радіо залишається доступним для мільйонів людей, особливо у віддалених регіонах.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499401" y="4316016"/>
            <a:ext cx="5809047" cy="676895"/>
            <a:chOff x="0" y="0"/>
            <a:chExt cx="7745396" cy="90252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7745396" cy="902527"/>
            </a:xfrm>
            <a:custGeom>
              <a:avLst/>
              <a:gdLst/>
              <a:ahLst/>
              <a:cxnLst/>
              <a:rect l="l" t="t" r="r" b="b"/>
              <a:pathLst>
                <a:path w="7745396" h="902527">
                  <a:moveTo>
                    <a:pt x="0" y="0"/>
                  </a:moveTo>
                  <a:lnTo>
                    <a:pt x="7745396" y="0"/>
                  </a:lnTo>
                  <a:lnTo>
                    <a:pt x="7745396" y="902527"/>
                  </a:lnTo>
                  <a:lnTo>
                    <a:pt x="0" y="9025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7745396" cy="93110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187"/>
                </a:lnSpc>
              </a:pPr>
              <a:r>
                <a:rPr lang="en-US" sz="3349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День для вшанування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9499401" y="5042446"/>
            <a:ext cx="7805886" cy="3319247"/>
            <a:chOff x="0" y="0"/>
            <a:chExt cx="10407848" cy="442566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0407848" cy="4425663"/>
            </a:xfrm>
            <a:custGeom>
              <a:avLst/>
              <a:gdLst/>
              <a:ahLst/>
              <a:cxnLst/>
              <a:rect l="l" t="t" r="r" b="b"/>
              <a:pathLst>
                <a:path w="10407848" h="4425663">
                  <a:moveTo>
                    <a:pt x="0" y="0"/>
                  </a:moveTo>
                  <a:lnTo>
                    <a:pt x="10407848" y="0"/>
                  </a:lnTo>
                  <a:lnTo>
                    <a:pt x="10407848" y="4425663"/>
                  </a:lnTo>
                  <a:lnTo>
                    <a:pt x="0" y="442566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114300"/>
              <a:ext cx="10407848" cy="453996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76"/>
                </a:lnSpc>
              </a:pPr>
              <a:r>
                <a:rPr lang="en-US" sz="26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Цей день - це можливість оцінити внесок радіо в інформування, освіту, культуру та об'єднання суспільства. Він надає платформу для обговорення важливих питань, розповсюдження інформації та заохочення творчості в межах радіомовлення.</a:t>
              </a:r>
            </a:p>
          </p:txBody>
        </p:sp>
      </p:grpSp>
      <p:sp>
        <p:nvSpPr>
          <p:cNvPr id="20" name="Freeform 20"/>
          <p:cNvSpPr/>
          <p:nvPr/>
        </p:nvSpPr>
        <p:spPr>
          <a:xfrm>
            <a:off x="10972800" y="-42070"/>
            <a:ext cx="7315200" cy="2715768"/>
          </a:xfrm>
          <a:custGeom>
            <a:avLst/>
            <a:gdLst/>
            <a:ahLst/>
            <a:cxnLst/>
            <a:rect l="l" t="t" r="r" b="b"/>
            <a:pathLst>
              <a:path w="7315200" h="2715768">
                <a:moveTo>
                  <a:pt x="0" y="0"/>
                </a:moveTo>
                <a:lnTo>
                  <a:pt x="7315200" y="0"/>
                </a:lnTo>
                <a:lnTo>
                  <a:pt x="7315200" y="2715768"/>
                </a:lnTo>
                <a:lnTo>
                  <a:pt x="0" y="271576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0" y="0"/>
            <a:ext cx="4536281" cy="2636713"/>
          </a:xfrm>
          <a:custGeom>
            <a:avLst/>
            <a:gdLst/>
            <a:ahLst/>
            <a:cxnLst/>
            <a:rect l="l" t="t" r="r" b="b"/>
            <a:pathLst>
              <a:path w="4536281" h="2636713">
                <a:moveTo>
                  <a:pt x="0" y="0"/>
                </a:moveTo>
                <a:lnTo>
                  <a:pt x="4536281" y="0"/>
                </a:lnTo>
                <a:lnTo>
                  <a:pt x="4536281" y="2636713"/>
                </a:lnTo>
                <a:lnTo>
                  <a:pt x="0" y="263671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593062" y="579239"/>
            <a:ext cx="9959875" cy="1017463"/>
            <a:chOff x="0" y="0"/>
            <a:chExt cx="13279833" cy="135661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3279833" cy="1356617"/>
            </a:xfrm>
            <a:custGeom>
              <a:avLst/>
              <a:gdLst/>
              <a:ahLst/>
              <a:cxnLst/>
              <a:rect l="l" t="t" r="r" b="b"/>
              <a:pathLst>
                <a:path w="13279833" h="1356617">
                  <a:moveTo>
                    <a:pt x="0" y="0"/>
                  </a:moveTo>
                  <a:lnTo>
                    <a:pt x="13279833" y="0"/>
                  </a:lnTo>
                  <a:lnTo>
                    <a:pt x="13279833" y="1356617"/>
                  </a:lnTo>
                  <a:lnTo>
                    <a:pt x="0" y="13566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7150"/>
              <a:ext cx="13279833" cy="141376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615"/>
                </a:lnSpc>
              </a:pPr>
              <a:r>
                <a:rPr lang="en-US" sz="5324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Витоки радіомовлення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893695" y="1550491"/>
            <a:ext cx="28575" cy="8157121"/>
            <a:chOff x="0" y="0"/>
            <a:chExt cx="38100" cy="1087616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8100" cy="10876153"/>
            </a:xfrm>
            <a:custGeom>
              <a:avLst/>
              <a:gdLst/>
              <a:ahLst/>
              <a:cxnLst/>
              <a:rect l="l" t="t" r="r" b="b"/>
              <a:pathLst>
                <a:path w="38100" h="10876153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cubicBezTo>
                    <a:pt x="29591" y="0"/>
                    <a:pt x="38100" y="8509"/>
                    <a:pt x="38100" y="19050"/>
                  </a:cubicBezTo>
                  <a:lnTo>
                    <a:pt x="38100" y="10857103"/>
                  </a:lnTo>
                  <a:cubicBezTo>
                    <a:pt x="38100" y="10867644"/>
                    <a:pt x="29591" y="10876153"/>
                    <a:pt x="19050" y="10876153"/>
                  </a:cubicBezTo>
                  <a:cubicBezTo>
                    <a:pt x="8509" y="10876153"/>
                    <a:pt x="0" y="10867644"/>
                    <a:pt x="0" y="10857103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8115672" y="2008584"/>
            <a:ext cx="735062" cy="28575"/>
            <a:chOff x="0" y="0"/>
            <a:chExt cx="980083" cy="381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980059" cy="38100"/>
            </a:xfrm>
            <a:custGeom>
              <a:avLst/>
              <a:gdLst/>
              <a:ahLst/>
              <a:cxnLst/>
              <a:rect l="l" t="t" r="r" b="b"/>
              <a:pathLst>
                <a:path w="980059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961009" y="0"/>
                  </a:lnTo>
                  <a:cubicBezTo>
                    <a:pt x="971550" y="0"/>
                    <a:pt x="980059" y="8509"/>
                    <a:pt x="980059" y="19050"/>
                  </a:cubicBezTo>
                  <a:cubicBezTo>
                    <a:pt x="980059" y="29591"/>
                    <a:pt x="971550" y="38100"/>
                    <a:pt x="961009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7666955" y="1781919"/>
            <a:ext cx="482054" cy="482054"/>
            <a:chOff x="0" y="0"/>
            <a:chExt cx="642738" cy="642738"/>
          </a:xfrm>
        </p:grpSpPr>
        <p:sp>
          <p:nvSpPr>
            <p:cNvPr id="14" name="Freeform 14"/>
            <p:cNvSpPr/>
            <p:nvPr/>
          </p:nvSpPr>
          <p:spPr>
            <a:xfrm>
              <a:off x="6350" y="6350"/>
              <a:ext cx="630047" cy="630047"/>
            </a:xfrm>
            <a:custGeom>
              <a:avLst/>
              <a:gdLst/>
              <a:ahLst/>
              <a:cxnLst/>
              <a:rect l="l" t="t" r="r" b="b"/>
              <a:pathLst>
                <a:path w="630047" h="630047">
                  <a:moveTo>
                    <a:pt x="0" y="117602"/>
                  </a:moveTo>
                  <a:cubicBezTo>
                    <a:pt x="0" y="52705"/>
                    <a:pt x="52705" y="0"/>
                    <a:pt x="117602" y="0"/>
                  </a:cubicBezTo>
                  <a:lnTo>
                    <a:pt x="512445" y="0"/>
                  </a:lnTo>
                  <a:cubicBezTo>
                    <a:pt x="577342" y="0"/>
                    <a:pt x="630047" y="52705"/>
                    <a:pt x="630047" y="117602"/>
                  </a:cubicBezTo>
                  <a:lnTo>
                    <a:pt x="630047" y="512445"/>
                  </a:lnTo>
                  <a:cubicBezTo>
                    <a:pt x="630047" y="577342"/>
                    <a:pt x="577342" y="630047"/>
                    <a:pt x="512445" y="630047"/>
                  </a:cubicBezTo>
                  <a:lnTo>
                    <a:pt x="117602" y="630047"/>
                  </a:lnTo>
                  <a:cubicBezTo>
                    <a:pt x="52705" y="630047"/>
                    <a:pt x="0" y="577342"/>
                    <a:pt x="0" y="512445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15" name="Freeform 15"/>
            <p:cNvSpPr/>
            <p:nvPr/>
          </p:nvSpPr>
          <p:spPr>
            <a:xfrm>
              <a:off x="0" y="0"/>
              <a:ext cx="642747" cy="642747"/>
            </a:xfrm>
            <a:custGeom>
              <a:avLst/>
              <a:gdLst/>
              <a:ahLst/>
              <a:cxnLst/>
              <a:rect l="l" t="t" r="r" b="b"/>
              <a:pathLst>
                <a:path w="642747" h="642747">
                  <a:moveTo>
                    <a:pt x="0" y="123952"/>
                  </a:moveTo>
                  <a:cubicBezTo>
                    <a:pt x="0" y="55499"/>
                    <a:pt x="55499" y="0"/>
                    <a:pt x="123952" y="0"/>
                  </a:cubicBezTo>
                  <a:lnTo>
                    <a:pt x="518795" y="0"/>
                  </a:lnTo>
                  <a:lnTo>
                    <a:pt x="518795" y="6350"/>
                  </a:lnTo>
                  <a:lnTo>
                    <a:pt x="518795" y="0"/>
                  </a:lnTo>
                  <a:lnTo>
                    <a:pt x="518795" y="6350"/>
                  </a:lnTo>
                  <a:lnTo>
                    <a:pt x="518795" y="0"/>
                  </a:lnTo>
                  <a:cubicBezTo>
                    <a:pt x="587248" y="0"/>
                    <a:pt x="642747" y="55499"/>
                    <a:pt x="642747" y="123952"/>
                  </a:cubicBezTo>
                  <a:lnTo>
                    <a:pt x="636397" y="123952"/>
                  </a:lnTo>
                  <a:lnTo>
                    <a:pt x="642747" y="123952"/>
                  </a:lnTo>
                  <a:lnTo>
                    <a:pt x="642747" y="518795"/>
                  </a:lnTo>
                  <a:lnTo>
                    <a:pt x="636397" y="518795"/>
                  </a:lnTo>
                  <a:lnTo>
                    <a:pt x="642747" y="518795"/>
                  </a:lnTo>
                  <a:cubicBezTo>
                    <a:pt x="642747" y="587248"/>
                    <a:pt x="587248" y="642747"/>
                    <a:pt x="518795" y="642747"/>
                  </a:cubicBezTo>
                  <a:lnTo>
                    <a:pt x="518795" y="636397"/>
                  </a:lnTo>
                  <a:lnTo>
                    <a:pt x="518795" y="642747"/>
                  </a:lnTo>
                  <a:lnTo>
                    <a:pt x="123952" y="642747"/>
                  </a:lnTo>
                  <a:lnTo>
                    <a:pt x="123952" y="636397"/>
                  </a:lnTo>
                  <a:lnTo>
                    <a:pt x="123952" y="642747"/>
                  </a:lnTo>
                  <a:cubicBezTo>
                    <a:pt x="55499" y="642747"/>
                    <a:pt x="0" y="587248"/>
                    <a:pt x="0" y="518795"/>
                  </a:cubicBezTo>
                  <a:lnTo>
                    <a:pt x="0" y="123952"/>
                  </a:lnTo>
                  <a:lnTo>
                    <a:pt x="6350" y="123952"/>
                  </a:lnTo>
                  <a:lnTo>
                    <a:pt x="0" y="123952"/>
                  </a:lnTo>
                  <a:moveTo>
                    <a:pt x="12700" y="123952"/>
                  </a:moveTo>
                  <a:lnTo>
                    <a:pt x="12700" y="518795"/>
                  </a:lnTo>
                  <a:lnTo>
                    <a:pt x="6350" y="518795"/>
                  </a:lnTo>
                  <a:lnTo>
                    <a:pt x="12700" y="518795"/>
                  </a:lnTo>
                  <a:cubicBezTo>
                    <a:pt x="12700" y="580263"/>
                    <a:pt x="62484" y="630047"/>
                    <a:pt x="123952" y="630047"/>
                  </a:cubicBezTo>
                  <a:lnTo>
                    <a:pt x="518795" y="630047"/>
                  </a:lnTo>
                  <a:cubicBezTo>
                    <a:pt x="580263" y="630047"/>
                    <a:pt x="630047" y="580263"/>
                    <a:pt x="630047" y="518795"/>
                  </a:cubicBezTo>
                  <a:lnTo>
                    <a:pt x="630047" y="123952"/>
                  </a:lnTo>
                  <a:cubicBezTo>
                    <a:pt x="630047" y="62484"/>
                    <a:pt x="580263" y="12700"/>
                    <a:pt x="518795" y="12700"/>
                  </a:cubicBezTo>
                  <a:lnTo>
                    <a:pt x="123952" y="12700"/>
                  </a:lnTo>
                  <a:lnTo>
                    <a:pt x="123952" y="6350"/>
                  </a:lnTo>
                  <a:lnTo>
                    <a:pt x="123952" y="12700"/>
                  </a:lnTo>
                  <a:cubicBezTo>
                    <a:pt x="62484" y="12700"/>
                    <a:pt x="12700" y="62484"/>
                    <a:pt x="12700" y="123952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16" name="Group 16"/>
          <p:cNvGrpSpPr/>
          <p:nvPr/>
        </p:nvGrpSpPr>
        <p:grpSpPr>
          <a:xfrm>
            <a:off x="7835726" y="1781919"/>
            <a:ext cx="182620" cy="398561"/>
            <a:chOff x="0" y="0"/>
            <a:chExt cx="192485" cy="42009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92485" cy="420092"/>
            </a:xfrm>
            <a:custGeom>
              <a:avLst/>
              <a:gdLst/>
              <a:ahLst/>
              <a:cxnLst/>
              <a:rect l="l" t="t" r="r" b="b"/>
              <a:pathLst>
                <a:path w="192485" h="420092">
                  <a:moveTo>
                    <a:pt x="0" y="0"/>
                  </a:moveTo>
                  <a:lnTo>
                    <a:pt x="192485" y="0"/>
                  </a:lnTo>
                  <a:lnTo>
                    <a:pt x="192485" y="420092"/>
                  </a:lnTo>
                  <a:lnTo>
                    <a:pt x="0" y="42009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38100"/>
              <a:ext cx="192485" cy="38199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2437"/>
                </a:lnSpc>
              </a:pPr>
              <a:r>
                <a:rPr lang="en-US" sz="2437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063038" y="1782311"/>
            <a:ext cx="6759536" cy="481662"/>
            <a:chOff x="0" y="0"/>
            <a:chExt cx="9012715" cy="64221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9012715" cy="642215"/>
            </a:xfrm>
            <a:custGeom>
              <a:avLst/>
              <a:gdLst/>
              <a:ahLst/>
              <a:cxnLst/>
              <a:rect l="l" t="t" r="r" b="b"/>
              <a:pathLst>
                <a:path w="9012715" h="642215">
                  <a:moveTo>
                    <a:pt x="0" y="0"/>
                  </a:moveTo>
                  <a:lnTo>
                    <a:pt x="9012715" y="0"/>
                  </a:lnTo>
                  <a:lnTo>
                    <a:pt x="9012715" y="642215"/>
                  </a:lnTo>
                  <a:lnTo>
                    <a:pt x="0" y="64221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9012715" cy="6612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2935"/>
                </a:lnSpc>
              </a:pPr>
              <a:r>
                <a:rPr lang="en-US" sz="2362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Відкриття електромагнітних хвиль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9063038" y="2214562"/>
            <a:ext cx="8489900" cy="1178056"/>
            <a:chOff x="0" y="0"/>
            <a:chExt cx="11319867" cy="1570741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1319866" cy="1570741"/>
            </a:xfrm>
            <a:custGeom>
              <a:avLst/>
              <a:gdLst/>
              <a:ahLst/>
              <a:cxnLst/>
              <a:rect l="l" t="t" r="r" b="b"/>
              <a:pathLst>
                <a:path w="11319866" h="1570741">
                  <a:moveTo>
                    <a:pt x="0" y="0"/>
                  </a:moveTo>
                  <a:lnTo>
                    <a:pt x="11319866" y="0"/>
                  </a:lnTo>
                  <a:lnTo>
                    <a:pt x="11319866" y="1570741"/>
                  </a:lnTo>
                  <a:lnTo>
                    <a:pt x="0" y="157074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85725"/>
              <a:ext cx="11319867" cy="165646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09"/>
                </a:lnSpc>
              </a:pPr>
              <a:r>
                <a:rPr lang="en-US" sz="1924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Перші досліди з радіохвилями проводив Нікола Тесла. Його піонерські роботи в галузі електротехніки та бездротової передачі енергії стали основою для розробки радіо.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8115672" y="4100364"/>
            <a:ext cx="735062" cy="28575"/>
            <a:chOff x="0" y="0"/>
            <a:chExt cx="980083" cy="381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980059" cy="38100"/>
            </a:xfrm>
            <a:custGeom>
              <a:avLst/>
              <a:gdLst/>
              <a:ahLst/>
              <a:cxnLst/>
              <a:rect l="l" t="t" r="r" b="b"/>
              <a:pathLst>
                <a:path w="980059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961009" y="0"/>
                  </a:lnTo>
                  <a:cubicBezTo>
                    <a:pt x="971550" y="0"/>
                    <a:pt x="980059" y="8509"/>
                    <a:pt x="980059" y="19050"/>
                  </a:cubicBezTo>
                  <a:cubicBezTo>
                    <a:pt x="980059" y="29591"/>
                    <a:pt x="971550" y="38100"/>
                    <a:pt x="961009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27" name="Group 27"/>
          <p:cNvGrpSpPr/>
          <p:nvPr/>
        </p:nvGrpSpPr>
        <p:grpSpPr>
          <a:xfrm>
            <a:off x="7666955" y="3873699"/>
            <a:ext cx="482054" cy="482054"/>
            <a:chOff x="0" y="0"/>
            <a:chExt cx="642738" cy="642738"/>
          </a:xfrm>
        </p:grpSpPr>
        <p:sp>
          <p:nvSpPr>
            <p:cNvPr id="28" name="Freeform 28"/>
            <p:cNvSpPr/>
            <p:nvPr/>
          </p:nvSpPr>
          <p:spPr>
            <a:xfrm>
              <a:off x="6350" y="6350"/>
              <a:ext cx="630047" cy="630047"/>
            </a:xfrm>
            <a:custGeom>
              <a:avLst/>
              <a:gdLst/>
              <a:ahLst/>
              <a:cxnLst/>
              <a:rect l="l" t="t" r="r" b="b"/>
              <a:pathLst>
                <a:path w="630047" h="630047">
                  <a:moveTo>
                    <a:pt x="0" y="117602"/>
                  </a:moveTo>
                  <a:cubicBezTo>
                    <a:pt x="0" y="52705"/>
                    <a:pt x="52705" y="0"/>
                    <a:pt x="117602" y="0"/>
                  </a:cubicBezTo>
                  <a:lnTo>
                    <a:pt x="512445" y="0"/>
                  </a:lnTo>
                  <a:cubicBezTo>
                    <a:pt x="577342" y="0"/>
                    <a:pt x="630047" y="52705"/>
                    <a:pt x="630047" y="117602"/>
                  </a:cubicBezTo>
                  <a:lnTo>
                    <a:pt x="630047" y="512445"/>
                  </a:lnTo>
                  <a:cubicBezTo>
                    <a:pt x="630047" y="577342"/>
                    <a:pt x="577342" y="630047"/>
                    <a:pt x="512445" y="630047"/>
                  </a:cubicBezTo>
                  <a:lnTo>
                    <a:pt x="117602" y="630047"/>
                  </a:lnTo>
                  <a:cubicBezTo>
                    <a:pt x="52705" y="630047"/>
                    <a:pt x="0" y="577342"/>
                    <a:pt x="0" y="512445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29" name="Freeform 29"/>
            <p:cNvSpPr/>
            <p:nvPr/>
          </p:nvSpPr>
          <p:spPr>
            <a:xfrm>
              <a:off x="0" y="0"/>
              <a:ext cx="642747" cy="642747"/>
            </a:xfrm>
            <a:custGeom>
              <a:avLst/>
              <a:gdLst/>
              <a:ahLst/>
              <a:cxnLst/>
              <a:rect l="l" t="t" r="r" b="b"/>
              <a:pathLst>
                <a:path w="642747" h="642747">
                  <a:moveTo>
                    <a:pt x="0" y="123952"/>
                  </a:moveTo>
                  <a:cubicBezTo>
                    <a:pt x="0" y="55499"/>
                    <a:pt x="55499" y="0"/>
                    <a:pt x="123952" y="0"/>
                  </a:cubicBezTo>
                  <a:lnTo>
                    <a:pt x="518795" y="0"/>
                  </a:lnTo>
                  <a:lnTo>
                    <a:pt x="518795" y="6350"/>
                  </a:lnTo>
                  <a:lnTo>
                    <a:pt x="518795" y="0"/>
                  </a:lnTo>
                  <a:lnTo>
                    <a:pt x="518795" y="6350"/>
                  </a:lnTo>
                  <a:lnTo>
                    <a:pt x="518795" y="0"/>
                  </a:lnTo>
                  <a:cubicBezTo>
                    <a:pt x="587248" y="0"/>
                    <a:pt x="642747" y="55499"/>
                    <a:pt x="642747" y="123952"/>
                  </a:cubicBezTo>
                  <a:lnTo>
                    <a:pt x="636397" y="123952"/>
                  </a:lnTo>
                  <a:lnTo>
                    <a:pt x="642747" y="123952"/>
                  </a:lnTo>
                  <a:lnTo>
                    <a:pt x="642747" y="518795"/>
                  </a:lnTo>
                  <a:lnTo>
                    <a:pt x="636397" y="518795"/>
                  </a:lnTo>
                  <a:lnTo>
                    <a:pt x="642747" y="518795"/>
                  </a:lnTo>
                  <a:cubicBezTo>
                    <a:pt x="642747" y="587248"/>
                    <a:pt x="587248" y="642747"/>
                    <a:pt x="518795" y="642747"/>
                  </a:cubicBezTo>
                  <a:lnTo>
                    <a:pt x="518795" y="636397"/>
                  </a:lnTo>
                  <a:lnTo>
                    <a:pt x="518795" y="642747"/>
                  </a:lnTo>
                  <a:lnTo>
                    <a:pt x="123952" y="642747"/>
                  </a:lnTo>
                  <a:lnTo>
                    <a:pt x="123952" y="636397"/>
                  </a:lnTo>
                  <a:lnTo>
                    <a:pt x="123952" y="642747"/>
                  </a:lnTo>
                  <a:cubicBezTo>
                    <a:pt x="55499" y="642747"/>
                    <a:pt x="0" y="587248"/>
                    <a:pt x="0" y="518795"/>
                  </a:cubicBezTo>
                  <a:lnTo>
                    <a:pt x="0" y="123952"/>
                  </a:lnTo>
                  <a:lnTo>
                    <a:pt x="6350" y="123952"/>
                  </a:lnTo>
                  <a:lnTo>
                    <a:pt x="0" y="123952"/>
                  </a:lnTo>
                  <a:moveTo>
                    <a:pt x="12700" y="123952"/>
                  </a:moveTo>
                  <a:lnTo>
                    <a:pt x="12700" y="518795"/>
                  </a:lnTo>
                  <a:lnTo>
                    <a:pt x="6350" y="518795"/>
                  </a:lnTo>
                  <a:lnTo>
                    <a:pt x="12700" y="518795"/>
                  </a:lnTo>
                  <a:cubicBezTo>
                    <a:pt x="12700" y="580263"/>
                    <a:pt x="62484" y="630047"/>
                    <a:pt x="123952" y="630047"/>
                  </a:cubicBezTo>
                  <a:lnTo>
                    <a:pt x="518795" y="630047"/>
                  </a:lnTo>
                  <a:cubicBezTo>
                    <a:pt x="580263" y="630047"/>
                    <a:pt x="630047" y="580263"/>
                    <a:pt x="630047" y="518795"/>
                  </a:cubicBezTo>
                  <a:lnTo>
                    <a:pt x="630047" y="123952"/>
                  </a:lnTo>
                  <a:cubicBezTo>
                    <a:pt x="630047" y="62484"/>
                    <a:pt x="580263" y="12700"/>
                    <a:pt x="518795" y="12700"/>
                  </a:cubicBezTo>
                  <a:lnTo>
                    <a:pt x="123952" y="12700"/>
                  </a:lnTo>
                  <a:lnTo>
                    <a:pt x="123952" y="6350"/>
                  </a:lnTo>
                  <a:lnTo>
                    <a:pt x="123952" y="12700"/>
                  </a:lnTo>
                  <a:cubicBezTo>
                    <a:pt x="62484" y="12700"/>
                    <a:pt x="12700" y="62484"/>
                    <a:pt x="12700" y="123952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30" name="Group 30"/>
          <p:cNvGrpSpPr/>
          <p:nvPr/>
        </p:nvGrpSpPr>
        <p:grpSpPr>
          <a:xfrm>
            <a:off x="7812657" y="3852268"/>
            <a:ext cx="254138" cy="419993"/>
            <a:chOff x="0" y="0"/>
            <a:chExt cx="254198" cy="420092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54198" cy="420092"/>
            </a:xfrm>
            <a:custGeom>
              <a:avLst/>
              <a:gdLst/>
              <a:ahLst/>
              <a:cxnLst/>
              <a:rect l="l" t="t" r="r" b="b"/>
              <a:pathLst>
                <a:path w="254198" h="420092">
                  <a:moveTo>
                    <a:pt x="0" y="0"/>
                  </a:moveTo>
                  <a:lnTo>
                    <a:pt x="254198" y="0"/>
                  </a:lnTo>
                  <a:lnTo>
                    <a:pt x="254198" y="420092"/>
                  </a:lnTo>
                  <a:lnTo>
                    <a:pt x="0" y="42009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38100"/>
              <a:ext cx="254198" cy="38199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2437"/>
                </a:lnSpc>
              </a:pPr>
              <a:r>
                <a:rPr lang="en-US" sz="2437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9063038" y="3874091"/>
            <a:ext cx="3758592" cy="481662"/>
            <a:chOff x="0" y="0"/>
            <a:chExt cx="5011456" cy="642215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5011456" cy="642215"/>
            </a:xfrm>
            <a:custGeom>
              <a:avLst/>
              <a:gdLst/>
              <a:ahLst/>
              <a:cxnLst/>
              <a:rect l="l" t="t" r="r" b="b"/>
              <a:pathLst>
                <a:path w="5011456" h="642215">
                  <a:moveTo>
                    <a:pt x="0" y="0"/>
                  </a:moveTo>
                  <a:lnTo>
                    <a:pt x="5011456" y="0"/>
                  </a:lnTo>
                  <a:lnTo>
                    <a:pt x="5011456" y="642215"/>
                  </a:lnTo>
                  <a:lnTo>
                    <a:pt x="0" y="64221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0" y="-19050"/>
              <a:ext cx="5011456" cy="6612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2935"/>
                </a:lnSpc>
              </a:pPr>
              <a:r>
                <a:rPr lang="en-US" sz="2362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Перші радіосигнали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9063038" y="4306341"/>
            <a:ext cx="8489900" cy="1178056"/>
            <a:chOff x="0" y="0"/>
            <a:chExt cx="11319867" cy="1570741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11319866" cy="1570741"/>
            </a:xfrm>
            <a:custGeom>
              <a:avLst/>
              <a:gdLst/>
              <a:ahLst/>
              <a:cxnLst/>
              <a:rect l="l" t="t" r="r" b="b"/>
              <a:pathLst>
                <a:path w="11319866" h="1570741">
                  <a:moveTo>
                    <a:pt x="0" y="0"/>
                  </a:moveTo>
                  <a:lnTo>
                    <a:pt x="11319866" y="0"/>
                  </a:lnTo>
                  <a:lnTo>
                    <a:pt x="11319866" y="1570741"/>
                  </a:lnTo>
                  <a:lnTo>
                    <a:pt x="0" y="157074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8" name="TextBox 38"/>
            <p:cNvSpPr txBox="1"/>
            <p:nvPr/>
          </p:nvSpPr>
          <p:spPr>
            <a:xfrm>
              <a:off x="0" y="-85725"/>
              <a:ext cx="11319867" cy="165646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09"/>
                </a:lnSpc>
              </a:pPr>
              <a:r>
                <a:rPr lang="en-US" sz="1924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У 1895 році Гульєльмо Марконі передав перший радіосигнал на відстань кількох кілометрів, що стало початком епохи бездротового зв'язку. Марконі вважається офіційним винахідником радіо.</a:t>
              </a:r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8115672" y="6192142"/>
            <a:ext cx="735062" cy="28575"/>
            <a:chOff x="0" y="0"/>
            <a:chExt cx="980083" cy="3810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980059" cy="38100"/>
            </a:xfrm>
            <a:custGeom>
              <a:avLst/>
              <a:gdLst/>
              <a:ahLst/>
              <a:cxnLst/>
              <a:rect l="l" t="t" r="r" b="b"/>
              <a:pathLst>
                <a:path w="980059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961009" y="0"/>
                  </a:lnTo>
                  <a:cubicBezTo>
                    <a:pt x="971550" y="0"/>
                    <a:pt x="980059" y="8509"/>
                    <a:pt x="980059" y="19050"/>
                  </a:cubicBezTo>
                  <a:cubicBezTo>
                    <a:pt x="980059" y="29591"/>
                    <a:pt x="971550" y="38100"/>
                    <a:pt x="961009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41" name="Group 41"/>
          <p:cNvGrpSpPr/>
          <p:nvPr/>
        </p:nvGrpSpPr>
        <p:grpSpPr>
          <a:xfrm>
            <a:off x="7666955" y="5965477"/>
            <a:ext cx="482054" cy="482054"/>
            <a:chOff x="0" y="0"/>
            <a:chExt cx="642738" cy="642738"/>
          </a:xfrm>
        </p:grpSpPr>
        <p:sp>
          <p:nvSpPr>
            <p:cNvPr id="42" name="Freeform 42"/>
            <p:cNvSpPr/>
            <p:nvPr/>
          </p:nvSpPr>
          <p:spPr>
            <a:xfrm>
              <a:off x="6350" y="6350"/>
              <a:ext cx="630047" cy="630047"/>
            </a:xfrm>
            <a:custGeom>
              <a:avLst/>
              <a:gdLst/>
              <a:ahLst/>
              <a:cxnLst/>
              <a:rect l="l" t="t" r="r" b="b"/>
              <a:pathLst>
                <a:path w="630047" h="630047">
                  <a:moveTo>
                    <a:pt x="0" y="117602"/>
                  </a:moveTo>
                  <a:cubicBezTo>
                    <a:pt x="0" y="52705"/>
                    <a:pt x="52705" y="0"/>
                    <a:pt x="117602" y="0"/>
                  </a:cubicBezTo>
                  <a:lnTo>
                    <a:pt x="512445" y="0"/>
                  </a:lnTo>
                  <a:cubicBezTo>
                    <a:pt x="577342" y="0"/>
                    <a:pt x="630047" y="52705"/>
                    <a:pt x="630047" y="117602"/>
                  </a:cubicBezTo>
                  <a:lnTo>
                    <a:pt x="630047" y="512445"/>
                  </a:lnTo>
                  <a:cubicBezTo>
                    <a:pt x="630047" y="577342"/>
                    <a:pt x="577342" y="630047"/>
                    <a:pt x="512445" y="630047"/>
                  </a:cubicBezTo>
                  <a:lnTo>
                    <a:pt x="117602" y="630047"/>
                  </a:lnTo>
                  <a:cubicBezTo>
                    <a:pt x="52705" y="630047"/>
                    <a:pt x="0" y="577342"/>
                    <a:pt x="0" y="512445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43" name="Freeform 43"/>
            <p:cNvSpPr/>
            <p:nvPr/>
          </p:nvSpPr>
          <p:spPr>
            <a:xfrm>
              <a:off x="0" y="0"/>
              <a:ext cx="642747" cy="642747"/>
            </a:xfrm>
            <a:custGeom>
              <a:avLst/>
              <a:gdLst/>
              <a:ahLst/>
              <a:cxnLst/>
              <a:rect l="l" t="t" r="r" b="b"/>
              <a:pathLst>
                <a:path w="642747" h="642747">
                  <a:moveTo>
                    <a:pt x="0" y="123952"/>
                  </a:moveTo>
                  <a:cubicBezTo>
                    <a:pt x="0" y="55499"/>
                    <a:pt x="55499" y="0"/>
                    <a:pt x="123952" y="0"/>
                  </a:cubicBezTo>
                  <a:lnTo>
                    <a:pt x="518795" y="0"/>
                  </a:lnTo>
                  <a:lnTo>
                    <a:pt x="518795" y="6350"/>
                  </a:lnTo>
                  <a:lnTo>
                    <a:pt x="518795" y="0"/>
                  </a:lnTo>
                  <a:lnTo>
                    <a:pt x="518795" y="6350"/>
                  </a:lnTo>
                  <a:lnTo>
                    <a:pt x="518795" y="0"/>
                  </a:lnTo>
                  <a:cubicBezTo>
                    <a:pt x="587248" y="0"/>
                    <a:pt x="642747" y="55499"/>
                    <a:pt x="642747" y="123952"/>
                  </a:cubicBezTo>
                  <a:lnTo>
                    <a:pt x="636397" y="123952"/>
                  </a:lnTo>
                  <a:lnTo>
                    <a:pt x="642747" y="123952"/>
                  </a:lnTo>
                  <a:lnTo>
                    <a:pt x="642747" y="518795"/>
                  </a:lnTo>
                  <a:lnTo>
                    <a:pt x="636397" y="518795"/>
                  </a:lnTo>
                  <a:lnTo>
                    <a:pt x="642747" y="518795"/>
                  </a:lnTo>
                  <a:cubicBezTo>
                    <a:pt x="642747" y="587248"/>
                    <a:pt x="587248" y="642747"/>
                    <a:pt x="518795" y="642747"/>
                  </a:cubicBezTo>
                  <a:lnTo>
                    <a:pt x="518795" y="636397"/>
                  </a:lnTo>
                  <a:lnTo>
                    <a:pt x="518795" y="642747"/>
                  </a:lnTo>
                  <a:lnTo>
                    <a:pt x="123952" y="642747"/>
                  </a:lnTo>
                  <a:lnTo>
                    <a:pt x="123952" y="636397"/>
                  </a:lnTo>
                  <a:lnTo>
                    <a:pt x="123952" y="642747"/>
                  </a:lnTo>
                  <a:cubicBezTo>
                    <a:pt x="55499" y="642747"/>
                    <a:pt x="0" y="587248"/>
                    <a:pt x="0" y="518795"/>
                  </a:cubicBezTo>
                  <a:lnTo>
                    <a:pt x="0" y="123952"/>
                  </a:lnTo>
                  <a:lnTo>
                    <a:pt x="6350" y="123952"/>
                  </a:lnTo>
                  <a:lnTo>
                    <a:pt x="0" y="123952"/>
                  </a:lnTo>
                  <a:moveTo>
                    <a:pt x="12700" y="123952"/>
                  </a:moveTo>
                  <a:lnTo>
                    <a:pt x="12700" y="518795"/>
                  </a:lnTo>
                  <a:lnTo>
                    <a:pt x="6350" y="518795"/>
                  </a:lnTo>
                  <a:lnTo>
                    <a:pt x="12700" y="518795"/>
                  </a:lnTo>
                  <a:cubicBezTo>
                    <a:pt x="12700" y="580263"/>
                    <a:pt x="62484" y="630047"/>
                    <a:pt x="123952" y="630047"/>
                  </a:cubicBezTo>
                  <a:lnTo>
                    <a:pt x="518795" y="630047"/>
                  </a:lnTo>
                  <a:cubicBezTo>
                    <a:pt x="580263" y="630047"/>
                    <a:pt x="630047" y="580263"/>
                    <a:pt x="630047" y="518795"/>
                  </a:cubicBezTo>
                  <a:lnTo>
                    <a:pt x="630047" y="123952"/>
                  </a:lnTo>
                  <a:cubicBezTo>
                    <a:pt x="630047" y="62484"/>
                    <a:pt x="580263" y="12700"/>
                    <a:pt x="518795" y="12700"/>
                  </a:cubicBezTo>
                  <a:lnTo>
                    <a:pt x="123952" y="12700"/>
                  </a:lnTo>
                  <a:lnTo>
                    <a:pt x="123952" y="6350"/>
                  </a:lnTo>
                  <a:lnTo>
                    <a:pt x="123952" y="12700"/>
                  </a:lnTo>
                  <a:cubicBezTo>
                    <a:pt x="62484" y="12700"/>
                    <a:pt x="12700" y="62484"/>
                    <a:pt x="12700" y="123952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44" name="Group 44"/>
          <p:cNvGrpSpPr/>
          <p:nvPr/>
        </p:nvGrpSpPr>
        <p:grpSpPr>
          <a:xfrm>
            <a:off x="7818760" y="5925733"/>
            <a:ext cx="248036" cy="438306"/>
            <a:chOff x="0" y="0"/>
            <a:chExt cx="237728" cy="420092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237728" cy="420092"/>
            </a:xfrm>
            <a:custGeom>
              <a:avLst/>
              <a:gdLst/>
              <a:ahLst/>
              <a:cxnLst/>
              <a:rect l="l" t="t" r="r" b="b"/>
              <a:pathLst>
                <a:path w="237728" h="420092">
                  <a:moveTo>
                    <a:pt x="0" y="0"/>
                  </a:moveTo>
                  <a:lnTo>
                    <a:pt x="237728" y="0"/>
                  </a:lnTo>
                  <a:lnTo>
                    <a:pt x="237728" y="420092"/>
                  </a:lnTo>
                  <a:lnTo>
                    <a:pt x="0" y="42009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6" name="TextBox 46"/>
            <p:cNvSpPr txBox="1"/>
            <p:nvPr/>
          </p:nvSpPr>
          <p:spPr>
            <a:xfrm>
              <a:off x="0" y="38100"/>
              <a:ext cx="237728" cy="38199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2437"/>
                </a:lnSpc>
              </a:pPr>
              <a:r>
                <a:rPr lang="en-US" sz="2437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3</a:t>
              </a:r>
            </a:p>
          </p:txBody>
        </p:sp>
      </p:grpSp>
      <p:grpSp>
        <p:nvGrpSpPr>
          <p:cNvPr id="47" name="Group 47"/>
          <p:cNvGrpSpPr/>
          <p:nvPr/>
        </p:nvGrpSpPr>
        <p:grpSpPr>
          <a:xfrm>
            <a:off x="9063038" y="5965870"/>
            <a:ext cx="3823745" cy="481662"/>
            <a:chOff x="0" y="0"/>
            <a:chExt cx="5098327" cy="642215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5098327" cy="642215"/>
            </a:xfrm>
            <a:custGeom>
              <a:avLst/>
              <a:gdLst/>
              <a:ahLst/>
              <a:cxnLst/>
              <a:rect l="l" t="t" r="r" b="b"/>
              <a:pathLst>
                <a:path w="5098327" h="642215">
                  <a:moveTo>
                    <a:pt x="0" y="0"/>
                  </a:moveTo>
                  <a:lnTo>
                    <a:pt x="5098327" y="0"/>
                  </a:lnTo>
                  <a:lnTo>
                    <a:pt x="5098327" y="642215"/>
                  </a:lnTo>
                  <a:lnTo>
                    <a:pt x="0" y="64221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9" name="TextBox 49"/>
            <p:cNvSpPr txBox="1"/>
            <p:nvPr/>
          </p:nvSpPr>
          <p:spPr>
            <a:xfrm>
              <a:off x="0" y="-19050"/>
              <a:ext cx="5098327" cy="6612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2935"/>
                </a:lnSpc>
              </a:pPr>
              <a:r>
                <a:rPr lang="en-US" sz="2362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Перші радіопередачі</a:t>
              </a:r>
            </a:p>
          </p:txBody>
        </p:sp>
      </p:grpSp>
      <p:grpSp>
        <p:nvGrpSpPr>
          <p:cNvPr id="50" name="Group 50"/>
          <p:cNvGrpSpPr/>
          <p:nvPr/>
        </p:nvGrpSpPr>
        <p:grpSpPr>
          <a:xfrm>
            <a:off x="9063038" y="6398121"/>
            <a:ext cx="8489900" cy="1568581"/>
            <a:chOff x="0" y="0"/>
            <a:chExt cx="11319867" cy="2091441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11319866" cy="2091441"/>
            </a:xfrm>
            <a:custGeom>
              <a:avLst/>
              <a:gdLst/>
              <a:ahLst/>
              <a:cxnLst/>
              <a:rect l="l" t="t" r="r" b="b"/>
              <a:pathLst>
                <a:path w="11319866" h="2091441">
                  <a:moveTo>
                    <a:pt x="0" y="0"/>
                  </a:moveTo>
                  <a:lnTo>
                    <a:pt x="11319866" y="0"/>
                  </a:lnTo>
                  <a:lnTo>
                    <a:pt x="11319866" y="2091441"/>
                  </a:lnTo>
                  <a:lnTo>
                    <a:pt x="0" y="209144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52" name="TextBox 52"/>
            <p:cNvSpPr txBox="1"/>
            <p:nvPr/>
          </p:nvSpPr>
          <p:spPr>
            <a:xfrm>
              <a:off x="0" y="-85725"/>
              <a:ext cx="11319867" cy="217716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09"/>
                </a:lnSpc>
              </a:pPr>
              <a:r>
                <a:rPr lang="en-US" sz="1924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У 1906 році інженер Регінальд Фессенден здійснив першу в історії радіопередачу, передавши музику та новини. Це стало знаковою подією, що ознаменувала початок розвитку радіомовлення як засобу масової інформації.</a:t>
              </a:r>
            </a:p>
          </p:txBody>
        </p:sp>
      </p:grpSp>
      <p:grpSp>
        <p:nvGrpSpPr>
          <p:cNvPr id="53" name="Group 53"/>
          <p:cNvGrpSpPr/>
          <p:nvPr/>
        </p:nvGrpSpPr>
        <p:grpSpPr>
          <a:xfrm>
            <a:off x="8115672" y="8283922"/>
            <a:ext cx="735062" cy="28575"/>
            <a:chOff x="0" y="0"/>
            <a:chExt cx="980083" cy="38100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980059" cy="38100"/>
            </a:xfrm>
            <a:custGeom>
              <a:avLst/>
              <a:gdLst/>
              <a:ahLst/>
              <a:cxnLst/>
              <a:rect l="l" t="t" r="r" b="b"/>
              <a:pathLst>
                <a:path w="980059" h="38100">
                  <a:moveTo>
                    <a:pt x="0" y="19050"/>
                  </a:moveTo>
                  <a:cubicBezTo>
                    <a:pt x="0" y="8509"/>
                    <a:pt x="8509" y="0"/>
                    <a:pt x="19050" y="0"/>
                  </a:cubicBezTo>
                  <a:lnTo>
                    <a:pt x="961009" y="0"/>
                  </a:lnTo>
                  <a:cubicBezTo>
                    <a:pt x="971550" y="0"/>
                    <a:pt x="980059" y="8509"/>
                    <a:pt x="980059" y="19050"/>
                  </a:cubicBezTo>
                  <a:cubicBezTo>
                    <a:pt x="980059" y="29591"/>
                    <a:pt x="971550" y="38100"/>
                    <a:pt x="961009" y="38100"/>
                  </a:cubicBezTo>
                  <a:lnTo>
                    <a:pt x="19050" y="38100"/>
                  </a:lnTo>
                  <a:cubicBezTo>
                    <a:pt x="8509" y="38100"/>
                    <a:pt x="0" y="29591"/>
                    <a:pt x="0" y="19050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55" name="Group 55"/>
          <p:cNvGrpSpPr/>
          <p:nvPr/>
        </p:nvGrpSpPr>
        <p:grpSpPr>
          <a:xfrm>
            <a:off x="7666955" y="8057258"/>
            <a:ext cx="482054" cy="482054"/>
            <a:chOff x="0" y="0"/>
            <a:chExt cx="642738" cy="642738"/>
          </a:xfrm>
        </p:grpSpPr>
        <p:sp>
          <p:nvSpPr>
            <p:cNvPr id="56" name="Freeform 56"/>
            <p:cNvSpPr/>
            <p:nvPr/>
          </p:nvSpPr>
          <p:spPr>
            <a:xfrm>
              <a:off x="6350" y="6350"/>
              <a:ext cx="630047" cy="630047"/>
            </a:xfrm>
            <a:custGeom>
              <a:avLst/>
              <a:gdLst/>
              <a:ahLst/>
              <a:cxnLst/>
              <a:rect l="l" t="t" r="r" b="b"/>
              <a:pathLst>
                <a:path w="630047" h="630047">
                  <a:moveTo>
                    <a:pt x="0" y="117602"/>
                  </a:moveTo>
                  <a:cubicBezTo>
                    <a:pt x="0" y="52705"/>
                    <a:pt x="52705" y="0"/>
                    <a:pt x="117602" y="0"/>
                  </a:cubicBezTo>
                  <a:lnTo>
                    <a:pt x="512445" y="0"/>
                  </a:lnTo>
                  <a:cubicBezTo>
                    <a:pt x="577342" y="0"/>
                    <a:pt x="630047" y="52705"/>
                    <a:pt x="630047" y="117602"/>
                  </a:cubicBezTo>
                  <a:lnTo>
                    <a:pt x="630047" y="512445"/>
                  </a:lnTo>
                  <a:cubicBezTo>
                    <a:pt x="630047" y="577342"/>
                    <a:pt x="577342" y="630047"/>
                    <a:pt x="512445" y="630047"/>
                  </a:cubicBezTo>
                  <a:lnTo>
                    <a:pt x="117602" y="630047"/>
                  </a:lnTo>
                  <a:cubicBezTo>
                    <a:pt x="52705" y="630047"/>
                    <a:pt x="0" y="577342"/>
                    <a:pt x="0" y="512445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57" name="Freeform 57"/>
            <p:cNvSpPr/>
            <p:nvPr/>
          </p:nvSpPr>
          <p:spPr>
            <a:xfrm>
              <a:off x="0" y="0"/>
              <a:ext cx="642747" cy="642747"/>
            </a:xfrm>
            <a:custGeom>
              <a:avLst/>
              <a:gdLst/>
              <a:ahLst/>
              <a:cxnLst/>
              <a:rect l="l" t="t" r="r" b="b"/>
              <a:pathLst>
                <a:path w="642747" h="642747">
                  <a:moveTo>
                    <a:pt x="0" y="123952"/>
                  </a:moveTo>
                  <a:cubicBezTo>
                    <a:pt x="0" y="55499"/>
                    <a:pt x="55499" y="0"/>
                    <a:pt x="123952" y="0"/>
                  </a:cubicBezTo>
                  <a:lnTo>
                    <a:pt x="518795" y="0"/>
                  </a:lnTo>
                  <a:lnTo>
                    <a:pt x="518795" y="6350"/>
                  </a:lnTo>
                  <a:lnTo>
                    <a:pt x="518795" y="0"/>
                  </a:lnTo>
                  <a:lnTo>
                    <a:pt x="518795" y="6350"/>
                  </a:lnTo>
                  <a:lnTo>
                    <a:pt x="518795" y="0"/>
                  </a:lnTo>
                  <a:cubicBezTo>
                    <a:pt x="587248" y="0"/>
                    <a:pt x="642747" y="55499"/>
                    <a:pt x="642747" y="123952"/>
                  </a:cubicBezTo>
                  <a:lnTo>
                    <a:pt x="636397" y="123952"/>
                  </a:lnTo>
                  <a:lnTo>
                    <a:pt x="642747" y="123952"/>
                  </a:lnTo>
                  <a:lnTo>
                    <a:pt x="642747" y="518795"/>
                  </a:lnTo>
                  <a:lnTo>
                    <a:pt x="636397" y="518795"/>
                  </a:lnTo>
                  <a:lnTo>
                    <a:pt x="642747" y="518795"/>
                  </a:lnTo>
                  <a:cubicBezTo>
                    <a:pt x="642747" y="587248"/>
                    <a:pt x="587248" y="642747"/>
                    <a:pt x="518795" y="642747"/>
                  </a:cubicBezTo>
                  <a:lnTo>
                    <a:pt x="518795" y="636397"/>
                  </a:lnTo>
                  <a:lnTo>
                    <a:pt x="518795" y="642747"/>
                  </a:lnTo>
                  <a:lnTo>
                    <a:pt x="123952" y="642747"/>
                  </a:lnTo>
                  <a:lnTo>
                    <a:pt x="123952" y="636397"/>
                  </a:lnTo>
                  <a:lnTo>
                    <a:pt x="123952" y="642747"/>
                  </a:lnTo>
                  <a:cubicBezTo>
                    <a:pt x="55499" y="642747"/>
                    <a:pt x="0" y="587248"/>
                    <a:pt x="0" y="518795"/>
                  </a:cubicBezTo>
                  <a:lnTo>
                    <a:pt x="0" y="123952"/>
                  </a:lnTo>
                  <a:lnTo>
                    <a:pt x="6350" y="123952"/>
                  </a:lnTo>
                  <a:lnTo>
                    <a:pt x="0" y="123952"/>
                  </a:lnTo>
                  <a:moveTo>
                    <a:pt x="12700" y="123952"/>
                  </a:moveTo>
                  <a:lnTo>
                    <a:pt x="12700" y="518795"/>
                  </a:lnTo>
                  <a:lnTo>
                    <a:pt x="6350" y="518795"/>
                  </a:lnTo>
                  <a:lnTo>
                    <a:pt x="12700" y="518795"/>
                  </a:lnTo>
                  <a:cubicBezTo>
                    <a:pt x="12700" y="580263"/>
                    <a:pt x="62484" y="630047"/>
                    <a:pt x="123952" y="630047"/>
                  </a:cubicBezTo>
                  <a:lnTo>
                    <a:pt x="518795" y="630047"/>
                  </a:lnTo>
                  <a:cubicBezTo>
                    <a:pt x="580263" y="630047"/>
                    <a:pt x="630047" y="580263"/>
                    <a:pt x="630047" y="518795"/>
                  </a:cubicBezTo>
                  <a:lnTo>
                    <a:pt x="630047" y="123952"/>
                  </a:lnTo>
                  <a:cubicBezTo>
                    <a:pt x="630047" y="62484"/>
                    <a:pt x="580263" y="12700"/>
                    <a:pt x="518795" y="12700"/>
                  </a:cubicBezTo>
                  <a:lnTo>
                    <a:pt x="123952" y="12700"/>
                  </a:lnTo>
                  <a:lnTo>
                    <a:pt x="123952" y="6350"/>
                  </a:lnTo>
                  <a:lnTo>
                    <a:pt x="123952" y="12700"/>
                  </a:lnTo>
                  <a:cubicBezTo>
                    <a:pt x="62484" y="12700"/>
                    <a:pt x="12700" y="62484"/>
                    <a:pt x="12700" y="123952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58" name="Group 58"/>
          <p:cNvGrpSpPr/>
          <p:nvPr/>
        </p:nvGrpSpPr>
        <p:grpSpPr>
          <a:xfrm>
            <a:off x="7803877" y="8038206"/>
            <a:ext cx="275975" cy="417612"/>
            <a:chOff x="0" y="0"/>
            <a:chExt cx="277613" cy="420092"/>
          </a:xfrm>
        </p:grpSpPr>
        <p:sp>
          <p:nvSpPr>
            <p:cNvPr id="59" name="Freeform 59"/>
            <p:cNvSpPr/>
            <p:nvPr/>
          </p:nvSpPr>
          <p:spPr>
            <a:xfrm>
              <a:off x="0" y="0"/>
              <a:ext cx="277613" cy="420092"/>
            </a:xfrm>
            <a:custGeom>
              <a:avLst/>
              <a:gdLst/>
              <a:ahLst/>
              <a:cxnLst/>
              <a:rect l="l" t="t" r="r" b="b"/>
              <a:pathLst>
                <a:path w="277613" h="420092">
                  <a:moveTo>
                    <a:pt x="0" y="0"/>
                  </a:moveTo>
                  <a:lnTo>
                    <a:pt x="277613" y="0"/>
                  </a:lnTo>
                  <a:lnTo>
                    <a:pt x="277613" y="420092"/>
                  </a:lnTo>
                  <a:lnTo>
                    <a:pt x="0" y="42009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0" name="TextBox 60"/>
            <p:cNvSpPr txBox="1"/>
            <p:nvPr/>
          </p:nvSpPr>
          <p:spPr>
            <a:xfrm>
              <a:off x="0" y="38100"/>
              <a:ext cx="277613" cy="38199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2437"/>
                </a:lnSpc>
              </a:pPr>
              <a:r>
                <a:rPr lang="en-US" sz="2437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4</a:t>
              </a:r>
            </a:p>
          </p:txBody>
        </p:sp>
      </p:grpSp>
      <p:grpSp>
        <p:nvGrpSpPr>
          <p:cNvPr id="61" name="Group 61"/>
          <p:cNvGrpSpPr/>
          <p:nvPr/>
        </p:nvGrpSpPr>
        <p:grpSpPr>
          <a:xfrm>
            <a:off x="9063038" y="8057650"/>
            <a:ext cx="5305296" cy="481662"/>
            <a:chOff x="0" y="0"/>
            <a:chExt cx="7073728" cy="642215"/>
          </a:xfrm>
        </p:grpSpPr>
        <p:sp>
          <p:nvSpPr>
            <p:cNvPr id="62" name="Freeform 62"/>
            <p:cNvSpPr/>
            <p:nvPr/>
          </p:nvSpPr>
          <p:spPr>
            <a:xfrm>
              <a:off x="0" y="0"/>
              <a:ext cx="7073728" cy="642215"/>
            </a:xfrm>
            <a:custGeom>
              <a:avLst/>
              <a:gdLst/>
              <a:ahLst/>
              <a:cxnLst/>
              <a:rect l="l" t="t" r="r" b="b"/>
              <a:pathLst>
                <a:path w="7073728" h="642215">
                  <a:moveTo>
                    <a:pt x="0" y="0"/>
                  </a:moveTo>
                  <a:lnTo>
                    <a:pt x="7073728" y="0"/>
                  </a:lnTo>
                  <a:lnTo>
                    <a:pt x="7073728" y="642215"/>
                  </a:lnTo>
                  <a:lnTo>
                    <a:pt x="0" y="64221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3" name="TextBox 63"/>
            <p:cNvSpPr txBox="1"/>
            <p:nvPr/>
          </p:nvSpPr>
          <p:spPr>
            <a:xfrm>
              <a:off x="0" y="-19050"/>
              <a:ext cx="7073728" cy="66126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2935"/>
                </a:lnSpc>
              </a:pPr>
              <a:r>
                <a:rPr lang="en-US" sz="2362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Зародження радіомовлення</a:t>
              </a:r>
            </a:p>
          </p:txBody>
        </p:sp>
      </p:grpSp>
      <p:grpSp>
        <p:nvGrpSpPr>
          <p:cNvPr id="64" name="Group 64"/>
          <p:cNvGrpSpPr/>
          <p:nvPr/>
        </p:nvGrpSpPr>
        <p:grpSpPr>
          <a:xfrm>
            <a:off x="9063038" y="8489900"/>
            <a:ext cx="8489900" cy="1178056"/>
            <a:chOff x="0" y="0"/>
            <a:chExt cx="11319867" cy="1570741"/>
          </a:xfrm>
        </p:grpSpPr>
        <p:sp>
          <p:nvSpPr>
            <p:cNvPr id="65" name="Freeform 65"/>
            <p:cNvSpPr/>
            <p:nvPr/>
          </p:nvSpPr>
          <p:spPr>
            <a:xfrm>
              <a:off x="0" y="0"/>
              <a:ext cx="11319866" cy="1570741"/>
            </a:xfrm>
            <a:custGeom>
              <a:avLst/>
              <a:gdLst/>
              <a:ahLst/>
              <a:cxnLst/>
              <a:rect l="l" t="t" r="r" b="b"/>
              <a:pathLst>
                <a:path w="11319866" h="1570741">
                  <a:moveTo>
                    <a:pt x="0" y="0"/>
                  </a:moveTo>
                  <a:lnTo>
                    <a:pt x="11319866" y="0"/>
                  </a:lnTo>
                  <a:lnTo>
                    <a:pt x="11319866" y="1570741"/>
                  </a:lnTo>
                  <a:lnTo>
                    <a:pt x="0" y="157074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66" name="TextBox 66"/>
            <p:cNvSpPr txBox="1"/>
            <p:nvPr/>
          </p:nvSpPr>
          <p:spPr>
            <a:xfrm>
              <a:off x="0" y="-85725"/>
              <a:ext cx="11319867" cy="165646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09"/>
                </a:lnSpc>
              </a:pPr>
              <a:r>
                <a:rPr lang="en-US" sz="1924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У 1920 році в США вийшов перший регулярний радіоефір із новинами та музикою, що ознаменувало початок розвитку радіомовлення як сучасного засобу масової інформації.</a:t>
              </a:r>
            </a:p>
          </p:txBody>
        </p:sp>
      </p:grpSp>
    </p:spTree>
  </p:cSld>
  <p:clrMapOvr>
    <a:masterClrMapping/>
  </p:clrMapOvr>
  <p:transition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1143000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992238" y="880170"/>
            <a:ext cx="8857655" cy="1117735"/>
            <a:chOff x="0" y="0"/>
            <a:chExt cx="11810207" cy="149031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1810207" cy="1490313"/>
            </a:xfrm>
            <a:custGeom>
              <a:avLst/>
              <a:gdLst/>
              <a:ahLst/>
              <a:cxnLst/>
              <a:rect l="l" t="t" r="r" b="b"/>
              <a:pathLst>
                <a:path w="11810207" h="1490313">
                  <a:moveTo>
                    <a:pt x="0" y="0"/>
                  </a:moveTo>
                  <a:lnTo>
                    <a:pt x="11810207" y="0"/>
                  </a:lnTo>
                  <a:lnTo>
                    <a:pt x="11810207" y="1490313"/>
                  </a:lnTo>
                  <a:lnTo>
                    <a:pt x="0" y="149031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7150"/>
              <a:ext cx="11810207" cy="154746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311"/>
                </a:lnSpc>
              </a:pPr>
              <a:r>
                <a:rPr lang="en-US" sz="5862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Цікаві факти про радіо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87475" y="2505521"/>
            <a:ext cx="647402" cy="647402"/>
            <a:chOff x="0" y="0"/>
            <a:chExt cx="863203" cy="863203"/>
          </a:xfrm>
        </p:grpSpPr>
        <p:sp>
          <p:nvSpPr>
            <p:cNvPr id="10" name="Freeform 10"/>
            <p:cNvSpPr/>
            <p:nvPr/>
          </p:nvSpPr>
          <p:spPr>
            <a:xfrm>
              <a:off x="6350" y="6350"/>
              <a:ext cx="850519" cy="850519"/>
            </a:xfrm>
            <a:custGeom>
              <a:avLst/>
              <a:gdLst/>
              <a:ahLst/>
              <a:cxnLst/>
              <a:rect l="l" t="t" r="r" b="b"/>
              <a:pathLst>
                <a:path w="850519" h="850519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691769" y="0"/>
                  </a:lnTo>
                  <a:cubicBezTo>
                    <a:pt x="779399" y="0"/>
                    <a:pt x="850519" y="71120"/>
                    <a:pt x="850519" y="158750"/>
                  </a:cubicBezTo>
                  <a:lnTo>
                    <a:pt x="850519" y="691769"/>
                  </a:lnTo>
                  <a:cubicBezTo>
                    <a:pt x="850519" y="779399"/>
                    <a:pt x="779399" y="850519"/>
                    <a:pt x="691769" y="850519"/>
                  </a:cubicBezTo>
                  <a:lnTo>
                    <a:pt x="158750" y="850519"/>
                  </a:lnTo>
                  <a:cubicBezTo>
                    <a:pt x="71120" y="850519"/>
                    <a:pt x="0" y="779399"/>
                    <a:pt x="0" y="691769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0" y="0"/>
              <a:ext cx="863219" cy="863219"/>
            </a:xfrm>
            <a:custGeom>
              <a:avLst/>
              <a:gdLst/>
              <a:ahLst/>
              <a:cxnLst/>
              <a:rect l="l" t="t" r="r" b="b"/>
              <a:pathLst>
                <a:path w="863219" h="863219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cubicBezTo>
                    <a:pt x="789305" y="0"/>
                    <a:pt x="863219" y="73914"/>
                    <a:pt x="863219" y="165100"/>
                  </a:cubicBezTo>
                  <a:lnTo>
                    <a:pt x="856869" y="165100"/>
                  </a:lnTo>
                  <a:lnTo>
                    <a:pt x="863219" y="165100"/>
                  </a:lnTo>
                  <a:lnTo>
                    <a:pt x="863219" y="698119"/>
                  </a:lnTo>
                  <a:lnTo>
                    <a:pt x="856869" y="698119"/>
                  </a:lnTo>
                  <a:lnTo>
                    <a:pt x="863219" y="698119"/>
                  </a:lnTo>
                  <a:cubicBezTo>
                    <a:pt x="863219" y="789305"/>
                    <a:pt x="789305" y="863219"/>
                    <a:pt x="698119" y="863219"/>
                  </a:cubicBezTo>
                  <a:lnTo>
                    <a:pt x="698119" y="856869"/>
                  </a:lnTo>
                  <a:lnTo>
                    <a:pt x="698119" y="863219"/>
                  </a:lnTo>
                  <a:lnTo>
                    <a:pt x="165100" y="863219"/>
                  </a:lnTo>
                  <a:lnTo>
                    <a:pt x="165100" y="856869"/>
                  </a:lnTo>
                  <a:lnTo>
                    <a:pt x="165100" y="863219"/>
                  </a:lnTo>
                  <a:cubicBezTo>
                    <a:pt x="73914" y="863219"/>
                    <a:pt x="0" y="789305"/>
                    <a:pt x="0" y="698119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698119"/>
                  </a:lnTo>
                  <a:lnTo>
                    <a:pt x="6350" y="698119"/>
                  </a:lnTo>
                  <a:lnTo>
                    <a:pt x="12700" y="698119"/>
                  </a:lnTo>
                  <a:cubicBezTo>
                    <a:pt x="12700" y="782320"/>
                    <a:pt x="80899" y="850519"/>
                    <a:pt x="165100" y="850519"/>
                  </a:cubicBezTo>
                  <a:lnTo>
                    <a:pt x="698119" y="850519"/>
                  </a:lnTo>
                  <a:cubicBezTo>
                    <a:pt x="782320" y="850519"/>
                    <a:pt x="850519" y="782320"/>
                    <a:pt x="850519" y="698119"/>
                  </a:cubicBezTo>
                  <a:lnTo>
                    <a:pt x="850519" y="165100"/>
                  </a:lnTo>
                  <a:cubicBezTo>
                    <a:pt x="850519" y="80899"/>
                    <a:pt x="782320" y="12700"/>
                    <a:pt x="698119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1213694" y="2505521"/>
            <a:ext cx="245668" cy="536378"/>
            <a:chOff x="0" y="0"/>
            <a:chExt cx="259755" cy="56713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9755" cy="567135"/>
            </a:xfrm>
            <a:custGeom>
              <a:avLst/>
              <a:gdLst/>
              <a:ahLst/>
              <a:cxnLst/>
              <a:rect l="l" t="t" r="r" b="b"/>
              <a:pathLst>
                <a:path w="259755" h="567135">
                  <a:moveTo>
                    <a:pt x="0" y="0"/>
                  </a:moveTo>
                  <a:lnTo>
                    <a:pt x="259755" y="0"/>
                  </a:lnTo>
                  <a:lnTo>
                    <a:pt x="259755" y="567135"/>
                  </a:lnTo>
                  <a:lnTo>
                    <a:pt x="0" y="56713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38100"/>
              <a:ext cx="259755" cy="52903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913633" y="2510284"/>
            <a:ext cx="8524131" cy="1461365"/>
            <a:chOff x="0" y="0"/>
            <a:chExt cx="11365508" cy="194848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1365509" cy="1948486"/>
            </a:xfrm>
            <a:custGeom>
              <a:avLst/>
              <a:gdLst/>
              <a:ahLst/>
              <a:cxnLst/>
              <a:rect l="l" t="t" r="r" b="b"/>
              <a:pathLst>
                <a:path w="11365509" h="1948486">
                  <a:moveTo>
                    <a:pt x="0" y="0"/>
                  </a:moveTo>
                  <a:lnTo>
                    <a:pt x="11365509" y="0"/>
                  </a:lnTo>
                  <a:lnTo>
                    <a:pt x="11365509" y="1948486"/>
                  </a:lnTo>
                  <a:lnTo>
                    <a:pt x="0" y="194848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95250"/>
              <a:ext cx="11365508" cy="20437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88"/>
                </a:lnSpc>
              </a:pPr>
              <a:r>
                <a:rPr lang="en-US" sz="23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На сьогодні радіо слухають понад 2,5 мільярда людей щодня, що робить його одним із найпоширеніших медіа у світі.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987475" y="4468862"/>
            <a:ext cx="647402" cy="647402"/>
            <a:chOff x="0" y="0"/>
            <a:chExt cx="863203" cy="863203"/>
          </a:xfrm>
        </p:grpSpPr>
        <p:sp>
          <p:nvSpPr>
            <p:cNvPr id="19" name="Freeform 19"/>
            <p:cNvSpPr/>
            <p:nvPr/>
          </p:nvSpPr>
          <p:spPr>
            <a:xfrm>
              <a:off x="6350" y="6350"/>
              <a:ext cx="850519" cy="850519"/>
            </a:xfrm>
            <a:custGeom>
              <a:avLst/>
              <a:gdLst/>
              <a:ahLst/>
              <a:cxnLst/>
              <a:rect l="l" t="t" r="r" b="b"/>
              <a:pathLst>
                <a:path w="850519" h="850519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691769" y="0"/>
                  </a:lnTo>
                  <a:cubicBezTo>
                    <a:pt x="779399" y="0"/>
                    <a:pt x="850519" y="71120"/>
                    <a:pt x="850519" y="158750"/>
                  </a:cubicBezTo>
                  <a:lnTo>
                    <a:pt x="850519" y="691769"/>
                  </a:lnTo>
                  <a:cubicBezTo>
                    <a:pt x="850519" y="779399"/>
                    <a:pt x="779399" y="850519"/>
                    <a:pt x="691769" y="850519"/>
                  </a:cubicBezTo>
                  <a:lnTo>
                    <a:pt x="158750" y="850519"/>
                  </a:lnTo>
                  <a:cubicBezTo>
                    <a:pt x="71120" y="850519"/>
                    <a:pt x="0" y="779399"/>
                    <a:pt x="0" y="691769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20" name="Freeform 20"/>
            <p:cNvSpPr/>
            <p:nvPr/>
          </p:nvSpPr>
          <p:spPr>
            <a:xfrm>
              <a:off x="0" y="0"/>
              <a:ext cx="863219" cy="863219"/>
            </a:xfrm>
            <a:custGeom>
              <a:avLst/>
              <a:gdLst/>
              <a:ahLst/>
              <a:cxnLst/>
              <a:rect l="l" t="t" r="r" b="b"/>
              <a:pathLst>
                <a:path w="863219" h="863219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cubicBezTo>
                    <a:pt x="789305" y="0"/>
                    <a:pt x="863219" y="73914"/>
                    <a:pt x="863219" y="165100"/>
                  </a:cubicBezTo>
                  <a:lnTo>
                    <a:pt x="856869" y="165100"/>
                  </a:lnTo>
                  <a:lnTo>
                    <a:pt x="863219" y="165100"/>
                  </a:lnTo>
                  <a:lnTo>
                    <a:pt x="863219" y="698119"/>
                  </a:lnTo>
                  <a:lnTo>
                    <a:pt x="856869" y="698119"/>
                  </a:lnTo>
                  <a:lnTo>
                    <a:pt x="863219" y="698119"/>
                  </a:lnTo>
                  <a:cubicBezTo>
                    <a:pt x="863219" y="789305"/>
                    <a:pt x="789305" y="863219"/>
                    <a:pt x="698119" y="863219"/>
                  </a:cubicBezTo>
                  <a:lnTo>
                    <a:pt x="698119" y="856869"/>
                  </a:lnTo>
                  <a:lnTo>
                    <a:pt x="698119" y="863219"/>
                  </a:lnTo>
                  <a:lnTo>
                    <a:pt x="165100" y="863219"/>
                  </a:lnTo>
                  <a:lnTo>
                    <a:pt x="165100" y="856869"/>
                  </a:lnTo>
                  <a:lnTo>
                    <a:pt x="165100" y="863219"/>
                  </a:lnTo>
                  <a:cubicBezTo>
                    <a:pt x="73914" y="863219"/>
                    <a:pt x="0" y="789305"/>
                    <a:pt x="0" y="698119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698119"/>
                  </a:lnTo>
                  <a:lnTo>
                    <a:pt x="6350" y="698119"/>
                  </a:lnTo>
                  <a:lnTo>
                    <a:pt x="12700" y="698119"/>
                  </a:lnTo>
                  <a:cubicBezTo>
                    <a:pt x="12700" y="782320"/>
                    <a:pt x="80899" y="850519"/>
                    <a:pt x="165100" y="850519"/>
                  </a:cubicBezTo>
                  <a:lnTo>
                    <a:pt x="698119" y="850519"/>
                  </a:lnTo>
                  <a:cubicBezTo>
                    <a:pt x="782320" y="850519"/>
                    <a:pt x="850519" y="782320"/>
                    <a:pt x="850519" y="698119"/>
                  </a:cubicBezTo>
                  <a:lnTo>
                    <a:pt x="850519" y="165100"/>
                  </a:lnTo>
                  <a:cubicBezTo>
                    <a:pt x="850519" y="80899"/>
                    <a:pt x="782320" y="12700"/>
                    <a:pt x="698119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21" name="Group 21"/>
          <p:cNvGrpSpPr/>
          <p:nvPr/>
        </p:nvGrpSpPr>
        <p:grpSpPr>
          <a:xfrm>
            <a:off x="1182440" y="4468862"/>
            <a:ext cx="324490" cy="536376"/>
            <a:chOff x="0" y="0"/>
            <a:chExt cx="343098" cy="567135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343098" cy="567135"/>
            </a:xfrm>
            <a:custGeom>
              <a:avLst/>
              <a:gdLst/>
              <a:ahLst/>
              <a:cxnLst/>
              <a:rect l="l" t="t" r="r" b="b"/>
              <a:pathLst>
                <a:path w="343098" h="567135">
                  <a:moveTo>
                    <a:pt x="0" y="0"/>
                  </a:moveTo>
                  <a:lnTo>
                    <a:pt x="343098" y="0"/>
                  </a:lnTo>
                  <a:lnTo>
                    <a:pt x="343098" y="567135"/>
                  </a:lnTo>
                  <a:lnTo>
                    <a:pt x="0" y="56713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38100"/>
              <a:ext cx="343098" cy="52903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913633" y="4473625"/>
            <a:ext cx="8524131" cy="1461365"/>
            <a:chOff x="0" y="0"/>
            <a:chExt cx="11365508" cy="1948486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11365509" cy="1948486"/>
            </a:xfrm>
            <a:custGeom>
              <a:avLst/>
              <a:gdLst/>
              <a:ahLst/>
              <a:cxnLst/>
              <a:rect l="l" t="t" r="r" b="b"/>
              <a:pathLst>
                <a:path w="11365509" h="1948486">
                  <a:moveTo>
                    <a:pt x="0" y="0"/>
                  </a:moveTo>
                  <a:lnTo>
                    <a:pt x="11365509" y="0"/>
                  </a:lnTo>
                  <a:lnTo>
                    <a:pt x="11365509" y="1948486"/>
                  </a:lnTo>
                  <a:lnTo>
                    <a:pt x="0" y="194848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95250"/>
              <a:ext cx="11365508" cy="20437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88"/>
                </a:lnSpc>
              </a:pPr>
              <a:r>
                <a:rPr lang="en-US" sz="23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Найперша офіційна радіостанція KDKA з’явилася в США у 1920 році й транслювала новини про президентські вибори.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987475" y="6028135"/>
            <a:ext cx="647402" cy="647403"/>
            <a:chOff x="0" y="0"/>
            <a:chExt cx="863203" cy="863203"/>
          </a:xfrm>
        </p:grpSpPr>
        <p:sp>
          <p:nvSpPr>
            <p:cNvPr id="28" name="Freeform 28"/>
            <p:cNvSpPr/>
            <p:nvPr/>
          </p:nvSpPr>
          <p:spPr>
            <a:xfrm>
              <a:off x="6350" y="6350"/>
              <a:ext cx="850519" cy="850519"/>
            </a:xfrm>
            <a:custGeom>
              <a:avLst/>
              <a:gdLst/>
              <a:ahLst/>
              <a:cxnLst/>
              <a:rect l="l" t="t" r="r" b="b"/>
              <a:pathLst>
                <a:path w="850519" h="850519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691769" y="0"/>
                  </a:lnTo>
                  <a:cubicBezTo>
                    <a:pt x="779399" y="0"/>
                    <a:pt x="850519" y="71120"/>
                    <a:pt x="850519" y="158750"/>
                  </a:cubicBezTo>
                  <a:lnTo>
                    <a:pt x="850519" y="691769"/>
                  </a:lnTo>
                  <a:cubicBezTo>
                    <a:pt x="850519" y="779399"/>
                    <a:pt x="779399" y="850519"/>
                    <a:pt x="691769" y="850519"/>
                  </a:cubicBezTo>
                  <a:lnTo>
                    <a:pt x="158750" y="850519"/>
                  </a:lnTo>
                  <a:cubicBezTo>
                    <a:pt x="71120" y="850519"/>
                    <a:pt x="0" y="779399"/>
                    <a:pt x="0" y="691769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29" name="Freeform 29"/>
            <p:cNvSpPr/>
            <p:nvPr/>
          </p:nvSpPr>
          <p:spPr>
            <a:xfrm>
              <a:off x="0" y="0"/>
              <a:ext cx="863219" cy="863219"/>
            </a:xfrm>
            <a:custGeom>
              <a:avLst/>
              <a:gdLst/>
              <a:ahLst/>
              <a:cxnLst/>
              <a:rect l="l" t="t" r="r" b="b"/>
              <a:pathLst>
                <a:path w="863219" h="863219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cubicBezTo>
                    <a:pt x="789305" y="0"/>
                    <a:pt x="863219" y="73914"/>
                    <a:pt x="863219" y="165100"/>
                  </a:cubicBezTo>
                  <a:lnTo>
                    <a:pt x="856869" y="165100"/>
                  </a:lnTo>
                  <a:lnTo>
                    <a:pt x="863219" y="165100"/>
                  </a:lnTo>
                  <a:lnTo>
                    <a:pt x="863219" y="698119"/>
                  </a:lnTo>
                  <a:lnTo>
                    <a:pt x="856869" y="698119"/>
                  </a:lnTo>
                  <a:lnTo>
                    <a:pt x="863219" y="698119"/>
                  </a:lnTo>
                  <a:cubicBezTo>
                    <a:pt x="863219" y="789305"/>
                    <a:pt x="789305" y="863219"/>
                    <a:pt x="698119" y="863219"/>
                  </a:cubicBezTo>
                  <a:lnTo>
                    <a:pt x="698119" y="856869"/>
                  </a:lnTo>
                  <a:lnTo>
                    <a:pt x="698119" y="863219"/>
                  </a:lnTo>
                  <a:lnTo>
                    <a:pt x="165100" y="863219"/>
                  </a:lnTo>
                  <a:lnTo>
                    <a:pt x="165100" y="856869"/>
                  </a:lnTo>
                  <a:lnTo>
                    <a:pt x="165100" y="863219"/>
                  </a:lnTo>
                  <a:cubicBezTo>
                    <a:pt x="73914" y="863219"/>
                    <a:pt x="0" y="789305"/>
                    <a:pt x="0" y="698119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698119"/>
                  </a:lnTo>
                  <a:lnTo>
                    <a:pt x="6350" y="698119"/>
                  </a:lnTo>
                  <a:lnTo>
                    <a:pt x="12700" y="698119"/>
                  </a:lnTo>
                  <a:cubicBezTo>
                    <a:pt x="12700" y="782320"/>
                    <a:pt x="80899" y="850519"/>
                    <a:pt x="165100" y="850519"/>
                  </a:cubicBezTo>
                  <a:lnTo>
                    <a:pt x="698119" y="850519"/>
                  </a:lnTo>
                  <a:cubicBezTo>
                    <a:pt x="782320" y="850519"/>
                    <a:pt x="850519" y="782320"/>
                    <a:pt x="850519" y="698119"/>
                  </a:cubicBezTo>
                  <a:lnTo>
                    <a:pt x="850519" y="165100"/>
                  </a:lnTo>
                  <a:cubicBezTo>
                    <a:pt x="850519" y="80899"/>
                    <a:pt x="782320" y="12700"/>
                    <a:pt x="698119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30" name="Group 30"/>
          <p:cNvGrpSpPr/>
          <p:nvPr/>
        </p:nvGrpSpPr>
        <p:grpSpPr>
          <a:xfrm>
            <a:off x="1190774" y="6032898"/>
            <a:ext cx="300962" cy="531614"/>
            <a:chOff x="0" y="0"/>
            <a:chExt cx="321072" cy="567135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321072" cy="567135"/>
            </a:xfrm>
            <a:custGeom>
              <a:avLst/>
              <a:gdLst/>
              <a:ahLst/>
              <a:cxnLst/>
              <a:rect l="l" t="t" r="r" b="b"/>
              <a:pathLst>
                <a:path w="321072" h="567135">
                  <a:moveTo>
                    <a:pt x="0" y="0"/>
                  </a:moveTo>
                  <a:lnTo>
                    <a:pt x="321072" y="0"/>
                  </a:lnTo>
                  <a:lnTo>
                    <a:pt x="321072" y="567135"/>
                  </a:lnTo>
                  <a:lnTo>
                    <a:pt x="0" y="56713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38100"/>
              <a:ext cx="321072" cy="52903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3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913633" y="6032897"/>
            <a:ext cx="8524131" cy="975590"/>
            <a:chOff x="0" y="0"/>
            <a:chExt cx="11365508" cy="1300786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11365509" cy="1300786"/>
            </a:xfrm>
            <a:custGeom>
              <a:avLst/>
              <a:gdLst/>
              <a:ahLst/>
              <a:cxnLst/>
              <a:rect l="l" t="t" r="r" b="b"/>
              <a:pathLst>
                <a:path w="11365509" h="1300786">
                  <a:moveTo>
                    <a:pt x="0" y="0"/>
                  </a:moveTo>
                  <a:lnTo>
                    <a:pt x="11365509" y="0"/>
                  </a:lnTo>
                  <a:lnTo>
                    <a:pt x="11365509" y="1300786"/>
                  </a:lnTo>
                  <a:lnTo>
                    <a:pt x="0" y="130078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0" y="-95250"/>
              <a:ext cx="11365508" cy="13960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88"/>
                </a:lnSpc>
              </a:pPr>
              <a:r>
                <a:rPr lang="en-US" sz="23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У багатьох країнах радіо залишається єдиним доступним джерелом інформації в сільських і віддалених регіонах.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987475" y="7587406"/>
            <a:ext cx="647402" cy="647402"/>
            <a:chOff x="0" y="0"/>
            <a:chExt cx="863203" cy="863203"/>
          </a:xfrm>
        </p:grpSpPr>
        <p:sp>
          <p:nvSpPr>
            <p:cNvPr id="37" name="Freeform 37"/>
            <p:cNvSpPr/>
            <p:nvPr/>
          </p:nvSpPr>
          <p:spPr>
            <a:xfrm>
              <a:off x="6350" y="6350"/>
              <a:ext cx="850519" cy="850519"/>
            </a:xfrm>
            <a:custGeom>
              <a:avLst/>
              <a:gdLst/>
              <a:ahLst/>
              <a:cxnLst/>
              <a:rect l="l" t="t" r="r" b="b"/>
              <a:pathLst>
                <a:path w="850519" h="850519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691769" y="0"/>
                  </a:lnTo>
                  <a:cubicBezTo>
                    <a:pt x="779399" y="0"/>
                    <a:pt x="850519" y="71120"/>
                    <a:pt x="850519" y="158750"/>
                  </a:cubicBezTo>
                  <a:lnTo>
                    <a:pt x="850519" y="691769"/>
                  </a:lnTo>
                  <a:cubicBezTo>
                    <a:pt x="850519" y="779399"/>
                    <a:pt x="779399" y="850519"/>
                    <a:pt x="691769" y="850519"/>
                  </a:cubicBezTo>
                  <a:lnTo>
                    <a:pt x="158750" y="850519"/>
                  </a:lnTo>
                  <a:cubicBezTo>
                    <a:pt x="71120" y="850519"/>
                    <a:pt x="0" y="779399"/>
                    <a:pt x="0" y="691769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38" name="Freeform 38"/>
            <p:cNvSpPr/>
            <p:nvPr/>
          </p:nvSpPr>
          <p:spPr>
            <a:xfrm>
              <a:off x="0" y="0"/>
              <a:ext cx="863219" cy="863219"/>
            </a:xfrm>
            <a:custGeom>
              <a:avLst/>
              <a:gdLst/>
              <a:ahLst/>
              <a:cxnLst/>
              <a:rect l="l" t="t" r="r" b="b"/>
              <a:pathLst>
                <a:path w="863219" h="863219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lnTo>
                    <a:pt x="698119" y="6350"/>
                  </a:lnTo>
                  <a:lnTo>
                    <a:pt x="698119" y="0"/>
                  </a:lnTo>
                  <a:cubicBezTo>
                    <a:pt x="789305" y="0"/>
                    <a:pt x="863219" y="73914"/>
                    <a:pt x="863219" y="165100"/>
                  </a:cubicBezTo>
                  <a:lnTo>
                    <a:pt x="856869" y="165100"/>
                  </a:lnTo>
                  <a:lnTo>
                    <a:pt x="863219" y="165100"/>
                  </a:lnTo>
                  <a:lnTo>
                    <a:pt x="863219" y="698119"/>
                  </a:lnTo>
                  <a:lnTo>
                    <a:pt x="856869" y="698119"/>
                  </a:lnTo>
                  <a:lnTo>
                    <a:pt x="863219" y="698119"/>
                  </a:lnTo>
                  <a:cubicBezTo>
                    <a:pt x="863219" y="789305"/>
                    <a:pt x="789305" y="863219"/>
                    <a:pt x="698119" y="863219"/>
                  </a:cubicBezTo>
                  <a:lnTo>
                    <a:pt x="698119" y="856869"/>
                  </a:lnTo>
                  <a:lnTo>
                    <a:pt x="698119" y="863219"/>
                  </a:lnTo>
                  <a:lnTo>
                    <a:pt x="165100" y="863219"/>
                  </a:lnTo>
                  <a:lnTo>
                    <a:pt x="165100" y="856869"/>
                  </a:lnTo>
                  <a:lnTo>
                    <a:pt x="165100" y="863219"/>
                  </a:lnTo>
                  <a:cubicBezTo>
                    <a:pt x="73914" y="863219"/>
                    <a:pt x="0" y="789305"/>
                    <a:pt x="0" y="698119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698119"/>
                  </a:lnTo>
                  <a:lnTo>
                    <a:pt x="6350" y="698119"/>
                  </a:lnTo>
                  <a:lnTo>
                    <a:pt x="12700" y="698119"/>
                  </a:lnTo>
                  <a:cubicBezTo>
                    <a:pt x="12700" y="782320"/>
                    <a:pt x="80899" y="850519"/>
                    <a:pt x="165100" y="850519"/>
                  </a:cubicBezTo>
                  <a:lnTo>
                    <a:pt x="698119" y="850519"/>
                  </a:lnTo>
                  <a:cubicBezTo>
                    <a:pt x="782320" y="850519"/>
                    <a:pt x="850519" y="782320"/>
                    <a:pt x="850519" y="698119"/>
                  </a:cubicBezTo>
                  <a:lnTo>
                    <a:pt x="850519" y="165100"/>
                  </a:lnTo>
                  <a:cubicBezTo>
                    <a:pt x="850519" y="80899"/>
                    <a:pt x="782320" y="12700"/>
                    <a:pt x="698119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39" name="Group 39"/>
          <p:cNvGrpSpPr/>
          <p:nvPr/>
        </p:nvGrpSpPr>
        <p:grpSpPr>
          <a:xfrm>
            <a:off x="1170534" y="7587406"/>
            <a:ext cx="354519" cy="536378"/>
            <a:chOff x="0" y="0"/>
            <a:chExt cx="374848" cy="567135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374848" cy="567135"/>
            </a:xfrm>
            <a:custGeom>
              <a:avLst/>
              <a:gdLst/>
              <a:ahLst/>
              <a:cxnLst/>
              <a:rect l="l" t="t" r="r" b="b"/>
              <a:pathLst>
                <a:path w="374848" h="567135">
                  <a:moveTo>
                    <a:pt x="0" y="0"/>
                  </a:moveTo>
                  <a:lnTo>
                    <a:pt x="374848" y="0"/>
                  </a:lnTo>
                  <a:lnTo>
                    <a:pt x="374848" y="567135"/>
                  </a:lnTo>
                  <a:lnTo>
                    <a:pt x="0" y="56713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1" name="TextBox 41"/>
            <p:cNvSpPr txBox="1"/>
            <p:nvPr/>
          </p:nvSpPr>
          <p:spPr>
            <a:xfrm>
              <a:off x="0" y="38100"/>
              <a:ext cx="374848" cy="52903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312"/>
                </a:lnSpc>
              </a:pPr>
              <a:r>
                <a:rPr lang="en-US" sz="3312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4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1913633" y="7592169"/>
            <a:ext cx="8524131" cy="2432915"/>
            <a:chOff x="0" y="0"/>
            <a:chExt cx="11365508" cy="3243886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11365509" cy="3243886"/>
            </a:xfrm>
            <a:custGeom>
              <a:avLst/>
              <a:gdLst/>
              <a:ahLst/>
              <a:cxnLst/>
              <a:rect l="l" t="t" r="r" b="b"/>
              <a:pathLst>
                <a:path w="11365509" h="3243886">
                  <a:moveTo>
                    <a:pt x="0" y="0"/>
                  </a:moveTo>
                  <a:lnTo>
                    <a:pt x="11365509" y="0"/>
                  </a:lnTo>
                  <a:lnTo>
                    <a:pt x="11365509" y="3243886"/>
                  </a:lnTo>
                  <a:lnTo>
                    <a:pt x="0" y="324388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4" name="TextBox 44"/>
            <p:cNvSpPr txBox="1"/>
            <p:nvPr/>
          </p:nvSpPr>
          <p:spPr>
            <a:xfrm>
              <a:off x="0" y="-95250"/>
              <a:ext cx="11365508" cy="333913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888"/>
                </a:lnSpc>
              </a:pPr>
              <a:r>
                <a:rPr lang="en-US" sz="23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Коли людина вперше полетіла в космос, Юрій Гагарін сказав своє знамените: "Поїхали!" саме через радіозв’язок. Також у 1977 році апарат "Вояджер-1" передав у космос запис людських голосів та музики через радіохвилі.</a:t>
              </a:r>
            </a:p>
          </p:txBody>
        </p:sp>
      </p:grpSp>
    </p:spTree>
  </p:cSld>
  <p:clrMapOvr>
    <a:masterClrMapping/>
  </p:clrMapOvr>
  <p:transition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602289" y="533332"/>
            <a:ext cx="9704486" cy="1926053"/>
            <a:chOff x="0" y="0"/>
            <a:chExt cx="12939315" cy="256807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939315" cy="2568071"/>
            </a:xfrm>
            <a:custGeom>
              <a:avLst/>
              <a:gdLst/>
              <a:ahLst/>
              <a:cxnLst/>
              <a:rect l="l" t="t" r="r" b="b"/>
              <a:pathLst>
                <a:path w="12939315" h="2568071">
                  <a:moveTo>
                    <a:pt x="0" y="0"/>
                  </a:moveTo>
                  <a:lnTo>
                    <a:pt x="12939315" y="0"/>
                  </a:lnTo>
                  <a:lnTo>
                    <a:pt x="12939315" y="2568071"/>
                  </a:lnTo>
                  <a:lnTo>
                    <a:pt x="0" y="25680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66675"/>
              <a:ext cx="12939315" cy="263474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944"/>
                </a:lnSpc>
              </a:pPr>
              <a:r>
                <a:rPr lang="en-US" sz="5512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Вплив радіо на культуру та суспільство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715994" y="2954685"/>
            <a:ext cx="4738539" cy="3814019"/>
            <a:chOff x="0" y="0"/>
            <a:chExt cx="6318052" cy="5085358"/>
          </a:xfrm>
        </p:grpSpPr>
        <p:sp>
          <p:nvSpPr>
            <p:cNvPr id="10" name="Freeform 10"/>
            <p:cNvSpPr/>
            <p:nvPr/>
          </p:nvSpPr>
          <p:spPr>
            <a:xfrm>
              <a:off x="6350" y="6350"/>
              <a:ext cx="6305296" cy="5072634"/>
            </a:xfrm>
            <a:custGeom>
              <a:avLst/>
              <a:gdLst/>
              <a:ahLst/>
              <a:cxnLst/>
              <a:rect l="l" t="t" r="r" b="b"/>
              <a:pathLst>
                <a:path w="6305296" h="5072634">
                  <a:moveTo>
                    <a:pt x="0" y="138049"/>
                  </a:moveTo>
                  <a:cubicBezTo>
                    <a:pt x="0" y="61849"/>
                    <a:pt x="61849" y="0"/>
                    <a:pt x="138049" y="0"/>
                  </a:cubicBezTo>
                  <a:lnTo>
                    <a:pt x="6167247" y="0"/>
                  </a:lnTo>
                  <a:cubicBezTo>
                    <a:pt x="6243574" y="0"/>
                    <a:pt x="6305296" y="61849"/>
                    <a:pt x="6305296" y="138049"/>
                  </a:cubicBezTo>
                  <a:lnTo>
                    <a:pt x="6305296" y="4934585"/>
                  </a:lnTo>
                  <a:cubicBezTo>
                    <a:pt x="6305296" y="5010785"/>
                    <a:pt x="6243447" y="5072634"/>
                    <a:pt x="6167247" y="5072634"/>
                  </a:cubicBezTo>
                  <a:lnTo>
                    <a:pt x="138049" y="5072634"/>
                  </a:lnTo>
                  <a:cubicBezTo>
                    <a:pt x="61849" y="5072634"/>
                    <a:pt x="0" y="5010912"/>
                    <a:pt x="0" y="4934585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0" y="0"/>
              <a:ext cx="6317996" cy="5085334"/>
            </a:xfrm>
            <a:custGeom>
              <a:avLst/>
              <a:gdLst/>
              <a:ahLst/>
              <a:cxnLst/>
              <a:rect l="l" t="t" r="r" b="b"/>
              <a:pathLst>
                <a:path w="6317996" h="5085334">
                  <a:moveTo>
                    <a:pt x="0" y="144399"/>
                  </a:moveTo>
                  <a:cubicBezTo>
                    <a:pt x="0" y="64643"/>
                    <a:pt x="64643" y="0"/>
                    <a:pt x="144399" y="0"/>
                  </a:cubicBezTo>
                  <a:lnTo>
                    <a:pt x="6173597" y="0"/>
                  </a:lnTo>
                  <a:lnTo>
                    <a:pt x="6173597" y="6350"/>
                  </a:lnTo>
                  <a:lnTo>
                    <a:pt x="6173597" y="0"/>
                  </a:lnTo>
                  <a:cubicBezTo>
                    <a:pt x="6253353" y="0"/>
                    <a:pt x="6317996" y="64643"/>
                    <a:pt x="6317996" y="144399"/>
                  </a:cubicBezTo>
                  <a:lnTo>
                    <a:pt x="6317996" y="4940935"/>
                  </a:lnTo>
                  <a:lnTo>
                    <a:pt x="6311646" y="4940935"/>
                  </a:lnTo>
                  <a:lnTo>
                    <a:pt x="6317996" y="4940935"/>
                  </a:lnTo>
                  <a:cubicBezTo>
                    <a:pt x="6317996" y="5020691"/>
                    <a:pt x="6253353" y="5085334"/>
                    <a:pt x="6173597" y="5085334"/>
                  </a:cubicBezTo>
                  <a:lnTo>
                    <a:pt x="6173597" y="5078984"/>
                  </a:lnTo>
                  <a:lnTo>
                    <a:pt x="6173597" y="5085334"/>
                  </a:lnTo>
                  <a:lnTo>
                    <a:pt x="144399" y="5085334"/>
                  </a:lnTo>
                  <a:lnTo>
                    <a:pt x="144399" y="5078984"/>
                  </a:lnTo>
                  <a:lnTo>
                    <a:pt x="144399" y="5085334"/>
                  </a:lnTo>
                  <a:cubicBezTo>
                    <a:pt x="64643" y="5085334"/>
                    <a:pt x="0" y="5020691"/>
                    <a:pt x="0" y="4940935"/>
                  </a:cubicBezTo>
                  <a:lnTo>
                    <a:pt x="0" y="144399"/>
                  </a:lnTo>
                  <a:lnTo>
                    <a:pt x="6350" y="144399"/>
                  </a:lnTo>
                  <a:lnTo>
                    <a:pt x="0" y="144399"/>
                  </a:lnTo>
                  <a:moveTo>
                    <a:pt x="12700" y="144399"/>
                  </a:moveTo>
                  <a:lnTo>
                    <a:pt x="12700" y="4940935"/>
                  </a:lnTo>
                  <a:lnTo>
                    <a:pt x="6350" y="4940935"/>
                  </a:lnTo>
                  <a:lnTo>
                    <a:pt x="12700" y="4940935"/>
                  </a:lnTo>
                  <a:cubicBezTo>
                    <a:pt x="12700" y="5013706"/>
                    <a:pt x="71628" y="5072634"/>
                    <a:pt x="144399" y="5072634"/>
                  </a:cubicBezTo>
                  <a:lnTo>
                    <a:pt x="6173597" y="5072634"/>
                  </a:lnTo>
                  <a:cubicBezTo>
                    <a:pt x="6246368" y="5072634"/>
                    <a:pt x="6305296" y="5013706"/>
                    <a:pt x="6305296" y="4940935"/>
                  </a:cubicBezTo>
                  <a:lnTo>
                    <a:pt x="6305296" y="144399"/>
                  </a:lnTo>
                  <a:lnTo>
                    <a:pt x="6311646" y="144399"/>
                  </a:lnTo>
                  <a:lnTo>
                    <a:pt x="6305296" y="144399"/>
                  </a:lnTo>
                  <a:cubicBezTo>
                    <a:pt x="6305296" y="71628"/>
                    <a:pt x="6246368" y="12700"/>
                    <a:pt x="6173597" y="12700"/>
                  </a:cubicBezTo>
                  <a:lnTo>
                    <a:pt x="144399" y="12700"/>
                  </a:lnTo>
                  <a:lnTo>
                    <a:pt x="144399" y="6350"/>
                  </a:lnTo>
                  <a:lnTo>
                    <a:pt x="144399" y="12700"/>
                  </a:lnTo>
                  <a:cubicBezTo>
                    <a:pt x="71628" y="12700"/>
                    <a:pt x="12700" y="71628"/>
                    <a:pt x="12700" y="144399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7976741" y="3215431"/>
            <a:ext cx="3183136" cy="499442"/>
            <a:chOff x="0" y="0"/>
            <a:chExt cx="4244182" cy="66592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244182" cy="665922"/>
            </a:xfrm>
            <a:custGeom>
              <a:avLst/>
              <a:gdLst/>
              <a:ahLst/>
              <a:cxnLst/>
              <a:rect l="l" t="t" r="r" b="b"/>
              <a:pathLst>
                <a:path w="4244182" h="665922">
                  <a:moveTo>
                    <a:pt x="0" y="0"/>
                  </a:moveTo>
                  <a:lnTo>
                    <a:pt x="4244182" y="0"/>
                  </a:lnTo>
                  <a:lnTo>
                    <a:pt x="4244182" y="665922"/>
                  </a:lnTo>
                  <a:lnTo>
                    <a:pt x="0" y="66592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28575"/>
              <a:ext cx="4244182" cy="69449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26"/>
                </a:lnSpc>
              </a:pPr>
              <a:r>
                <a:rPr lang="en-US" sz="2475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Культурний вплив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7976741" y="3714873"/>
            <a:ext cx="4217045" cy="2816199"/>
            <a:chOff x="0" y="0"/>
            <a:chExt cx="5622727" cy="3754932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622727" cy="3754932"/>
            </a:xfrm>
            <a:custGeom>
              <a:avLst/>
              <a:gdLst/>
              <a:ahLst/>
              <a:cxnLst/>
              <a:rect l="l" t="t" r="r" b="b"/>
              <a:pathLst>
                <a:path w="5622727" h="3754932">
                  <a:moveTo>
                    <a:pt x="0" y="0"/>
                  </a:moveTo>
                  <a:lnTo>
                    <a:pt x="5622727" y="0"/>
                  </a:lnTo>
                  <a:lnTo>
                    <a:pt x="5622727" y="3754932"/>
                  </a:lnTo>
                  <a:lnTo>
                    <a:pt x="0" y="375493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85725"/>
              <a:ext cx="5622727" cy="384065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220"/>
                </a:lnSpc>
              </a:pPr>
              <a:r>
                <a:rPr lang="en-US" sz="203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 стало важливим фактором розвитку музичної культури, сприяючи поширенню музичних жанрів, створенню радіостанцій, присвячених певним музичним напрямкам, та популяризації музичних виконавців.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2691467" y="2954685"/>
            <a:ext cx="4738539" cy="3814019"/>
            <a:chOff x="0" y="0"/>
            <a:chExt cx="6318052" cy="5085358"/>
          </a:xfrm>
        </p:grpSpPr>
        <p:sp>
          <p:nvSpPr>
            <p:cNvPr id="19" name="Freeform 19"/>
            <p:cNvSpPr/>
            <p:nvPr/>
          </p:nvSpPr>
          <p:spPr>
            <a:xfrm>
              <a:off x="6350" y="6350"/>
              <a:ext cx="6305296" cy="5072634"/>
            </a:xfrm>
            <a:custGeom>
              <a:avLst/>
              <a:gdLst/>
              <a:ahLst/>
              <a:cxnLst/>
              <a:rect l="l" t="t" r="r" b="b"/>
              <a:pathLst>
                <a:path w="6305296" h="5072634">
                  <a:moveTo>
                    <a:pt x="0" y="138049"/>
                  </a:moveTo>
                  <a:cubicBezTo>
                    <a:pt x="0" y="61849"/>
                    <a:pt x="61849" y="0"/>
                    <a:pt x="138049" y="0"/>
                  </a:cubicBezTo>
                  <a:lnTo>
                    <a:pt x="6167247" y="0"/>
                  </a:lnTo>
                  <a:cubicBezTo>
                    <a:pt x="6243574" y="0"/>
                    <a:pt x="6305296" y="61849"/>
                    <a:pt x="6305296" y="138049"/>
                  </a:cubicBezTo>
                  <a:lnTo>
                    <a:pt x="6305296" y="4934585"/>
                  </a:lnTo>
                  <a:cubicBezTo>
                    <a:pt x="6305296" y="5010785"/>
                    <a:pt x="6243447" y="5072634"/>
                    <a:pt x="6167247" y="5072634"/>
                  </a:cubicBezTo>
                  <a:lnTo>
                    <a:pt x="138049" y="5072634"/>
                  </a:lnTo>
                  <a:cubicBezTo>
                    <a:pt x="61849" y="5072634"/>
                    <a:pt x="0" y="5010912"/>
                    <a:pt x="0" y="4934585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20" name="Freeform 20"/>
            <p:cNvSpPr/>
            <p:nvPr/>
          </p:nvSpPr>
          <p:spPr>
            <a:xfrm>
              <a:off x="0" y="0"/>
              <a:ext cx="6317996" cy="5085334"/>
            </a:xfrm>
            <a:custGeom>
              <a:avLst/>
              <a:gdLst/>
              <a:ahLst/>
              <a:cxnLst/>
              <a:rect l="l" t="t" r="r" b="b"/>
              <a:pathLst>
                <a:path w="6317996" h="5085334">
                  <a:moveTo>
                    <a:pt x="0" y="144399"/>
                  </a:moveTo>
                  <a:cubicBezTo>
                    <a:pt x="0" y="64643"/>
                    <a:pt x="64643" y="0"/>
                    <a:pt x="144399" y="0"/>
                  </a:cubicBezTo>
                  <a:lnTo>
                    <a:pt x="6173597" y="0"/>
                  </a:lnTo>
                  <a:lnTo>
                    <a:pt x="6173597" y="6350"/>
                  </a:lnTo>
                  <a:lnTo>
                    <a:pt x="6173597" y="0"/>
                  </a:lnTo>
                  <a:cubicBezTo>
                    <a:pt x="6253353" y="0"/>
                    <a:pt x="6317996" y="64643"/>
                    <a:pt x="6317996" y="144399"/>
                  </a:cubicBezTo>
                  <a:lnTo>
                    <a:pt x="6317996" y="4940935"/>
                  </a:lnTo>
                  <a:lnTo>
                    <a:pt x="6311646" y="4940935"/>
                  </a:lnTo>
                  <a:lnTo>
                    <a:pt x="6317996" y="4940935"/>
                  </a:lnTo>
                  <a:cubicBezTo>
                    <a:pt x="6317996" y="5020691"/>
                    <a:pt x="6253353" y="5085334"/>
                    <a:pt x="6173597" y="5085334"/>
                  </a:cubicBezTo>
                  <a:lnTo>
                    <a:pt x="6173597" y="5078984"/>
                  </a:lnTo>
                  <a:lnTo>
                    <a:pt x="6173597" y="5085334"/>
                  </a:lnTo>
                  <a:lnTo>
                    <a:pt x="144399" y="5085334"/>
                  </a:lnTo>
                  <a:lnTo>
                    <a:pt x="144399" y="5078984"/>
                  </a:lnTo>
                  <a:lnTo>
                    <a:pt x="144399" y="5085334"/>
                  </a:lnTo>
                  <a:cubicBezTo>
                    <a:pt x="64643" y="5085334"/>
                    <a:pt x="0" y="5020691"/>
                    <a:pt x="0" y="4940935"/>
                  </a:cubicBezTo>
                  <a:lnTo>
                    <a:pt x="0" y="144399"/>
                  </a:lnTo>
                  <a:lnTo>
                    <a:pt x="6350" y="144399"/>
                  </a:lnTo>
                  <a:lnTo>
                    <a:pt x="0" y="144399"/>
                  </a:lnTo>
                  <a:moveTo>
                    <a:pt x="12700" y="144399"/>
                  </a:moveTo>
                  <a:lnTo>
                    <a:pt x="12700" y="4940935"/>
                  </a:lnTo>
                  <a:lnTo>
                    <a:pt x="6350" y="4940935"/>
                  </a:lnTo>
                  <a:lnTo>
                    <a:pt x="12700" y="4940935"/>
                  </a:lnTo>
                  <a:cubicBezTo>
                    <a:pt x="12700" y="5013706"/>
                    <a:pt x="71628" y="5072634"/>
                    <a:pt x="144399" y="5072634"/>
                  </a:cubicBezTo>
                  <a:lnTo>
                    <a:pt x="6173597" y="5072634"/>
                  </a:lnTo>
                  <a:cubicBezTo>
                    <a:pt x="6246368" y="5072634"/>
                    <a:pt x="6305296" y="5013706"/>
                    <a:pt x="6305296" y="4940935"/>
                  </a:cubicBezTo>
                  <a:lnTo>
                    <a:pt x="6305296" y="144399"/>
                  </a:lnTo>
                  <a:lnTo>
                    <a:pt x="6311646" y="144399"/>
                  </a:lnTo>
                  <a:lnTo>
                    <a:pt x="6305296" y="144399"/>
                  </a:lnTo>
                  <a:cubicBezTo>
                    <a:pt x="6305296" y="71628"/>
                    <a:pt x="6246368" y="12700"/>
                    <a:pt x="6173597" y="12700"/>
                  </a:cubicBezTo>
                  <a:lnTo>
                    <a:pt x="144399" y="12700"/>
                  </a:lnTo>
                  <a:lnTo>
                    <a:pt x="144399" y="6350"/>
                  </a:lnTo>
                  <a:lnTo>
                    <a:pt x="144399" y="12700"/>
                  </a:lnTo>
                  <a:cubicBezTo>
                    <a:pt x="71628" y="12700"/>
                    <a:pt x="12700" y="71628"/>
                    <a:pt x="12700" y="144399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21" name="Group 21"/>
          <p:cNvGrpSpPr/>
          <p:nvPr/>
        </p:nvGrpSpPr>
        <p:grpSpPr>
          <a:xfrm>
            <a:off x="12952214" y="3215431"/>
            <a:ext cx="3875634" cy="499442"/>
            <a:chOff x="0" y="0"/>
            <a:chExt cx="5167512" cy="665922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5167512" cy="665922"/>
            </a:xfrm>
            <a:custGeom>
              <a:avLst/>
              <a:gdLst/>
              <a:ahLst/>
              <a:cxnLst/>
              <a:rect l="l" t="t" r="r" b="b"/>
              <a:pathLst>
                <a:path w="5167512" h="665922">
                  <a:moveTo>
                    <a:pt x="0" y="0"/>
                  </a:moveTo>
                  <a:lnTo>
                    <a:pt x="5167512" y="0"/>
                  </a:lnTo>
                  <a:lnTo>
                    <a:pt x="5167512" y="665922"/>
                  </a:lnTo>
                  <a:lnTo>
                    <a:pt x="0" y="66592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28575"/>
              <a:ext cx="5167512" cy="69449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26"/>
                </a:lnSpc>
              </a:pPr>
              <a:r>
                <a:rPr lang="en-US" sz="2475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Інформаційний вплив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2952214" y="3748236"/>
            <a:ext cx="4217045" cy="2416149"/>
            <a:chOff x="0" y="0"/>
            <a:chExt cx="5622727" cy="3221532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5622727" cy="3221532"/>
            </a:xfrm>
            <a:custGeom>
              <a:avLst/>
              <a:gdLst/>
              <a:ahLst/>
              <a:cxnLst/>
              <a:rect l="l" t="t" r="r" b="b"/>
              <a:pathLst>
                <a:path w="5622727" h="3221532">
                  <a:moveTo>
                    <a:pt x="0" y="0"/>
                  </a:moveTo>
                  <a:lnTo>
                    <a:pt x="5622727" y="0"/>
                  </a:lnTo>
                  <a:lnTo>
                    <a:pt x="5622727" y="3221532"/>
                  </a:lnTo>
                  <a:lnTo>
                    <a:pt x="0" y="322153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85725"/>
              <a:ext cx="5622727" cy="330725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220"/>
                </a:lnSpc>
              </a:pPr>
              <a:r>
                <a:rPr lang="en-US" sz="203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 є цінним джерелом актуальних новин, допомагає людям бути в курсі подій у країні та світі, сприяє розширенню світогляду і формуванню громадської думки.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7715994" y="7005638"/>
            <a:ext cx="9714011" cy="2237035"/>
            <a:chOff x="0" y="0"/>
            <a:chExt cx="12952015" cy="2982713"/>
          </a:xfrm>
        </p:grpSpPr>
        <p:sp>
          <p:nvSpPr>
            <p:cNvPr id="28" name="Freeform 28"/>
            <p:cNvSpPr/>
            <p:nvPr/>
          </p:nvSpPr>
          <p:spPr>
            <a:xfrm>
              <a:off x="6350" y="6350"/>
              <a:ext cx="12939395" cy="2970022"/>
            </a:xfrm>
            <a:custGeom>
              <a:avLst/>
              <a:gdLst/>
              <a:ahLst/>
              <a:cxnLst/>
              <a:rect l="l" t="t" r="r" b="b"/>
              <a:pathLst>
                <a:path w="12939395" h="2970022">
                  <a:moveTo>
                    <a:pt x="0" y="138049"/>
                  </a:moveTo>
                  <a:cubicBezTo>
                    <a:pt x="0" y="61849"/>
                    <a:pt x="61976" y="0"/>
                    <a:pt x="138557" y="0"/>
                  </a:cubicBezTo>
                  <a:lnTo>
                    <a:pt x="12800838" y="0"/>
                  </a:lnTo>
                  <a:cubicBezTo>
                    <a:pt x="12877292" y="0"/>
                    <a:pt x="12939395" y="61849"/>
                    <a:pt x="12939395" y="138049"/>
                  </a:cubicBezTo>
                  <a:lnTo>
                    <a:pt x="12939395" y="2831973"/>
                  </a:lnTo>
                  <a:cubicBezTo>
                    <a:pt x="12939395" y="2908173"/>
                    <a:pt x="12877419" y="2970022"/>
                    <a:pt x="12800838" y="2970022"/>
                  </a:cubicBezTo>
                  <a:lnTo>
                    <a:pt x="138557" y="2970022"/>
                  </a:lnTo>
                  <a:cubicBezTo>
                    <a:pt x="61976" y="2970022"/>
                    <a:pt x="0" y="2908173"/>
                    <a:pt x="0" y="2831973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29" name="Freeform 29"/>
            <p:cNvSpPr/>
            <p:nvPr/>
          </p:nvSpPr>
          <p:spPr>
            <a:xfrm>
              <a:off x="0" y="0"/>
              <a:ext cx="12952095" cy="2982722"/>
            </a:xfrm>
            <a:custGeom>
              <a:avLst/>
              <a:gdLst/>
              <a:ahLst/>
              <a:cxnLst/>
              <a:rect l="l" t="t" r="r" b="b"/>
              <a:pathLst>
                <a:path w="12952095" h="2982722">
                  <a:moveTo>
                    <a:pt x="0" y="144399"/>
                  </a:moveTo>
                  <a:cubicBezTo>
                    <a:pt x="0" y="64643"/>
                    <a:pt x="64897" y="0"/>
                    <a:pt x="144907" y="0"/>
                  </a:cubicBezTo>
                  <a:lnTo>
                    <a:pt x="12807188" y="0"/>
                  </a:lnTo>
                  <a:lnTo>
                    <a:pt x="12807188" y="6350"/>
                  </a:lnTo>
                  <a:lnTo>
                    <a:pt x="12807188" y="0"/>
                  </a:lnTo>
                  <a:cubicBezTo>
                    <a:pt x="12887199" y="0"/>
                    <a:pt x="12952095" y="64643"/>
                    <a:pt x="12952095" y="144399"/>
                  </a:cubicBezTo>
                  <a:lnTo>
                    <a:pt x="12945745" y="144399"/>
                  </a:lnTo>
                  <a:lnTo>
                    <a:pt x="12952095" y="144399"/>
                  </a:lnTo>
                  <a:lnTo>
                    <a:pt x="12952095" y="2838323"/>
                  </a:lnTo>
                  <a:lnTo>
                    <a:pt x="12945745" y="2838323"/>
                  </a:lnTo>
                  <a:lnTo>
                    <a:pt x="12952095" y="2838323"/>
                  </a:lnTo>
                  <a:cubicBezTo>
                    <a:pt x="12952095" y="2918079"/>
                    <a:pt x="12887199" y="2982722"/>
                    <a:pt x="12807188" y="2982722"/>
                  </a:cubicBezTo>
                  <a:lnTo>
                    <a:pt x="12807188" y="2976372"/>
                  </a:lnTo>
                  <a:lnTo>
                    <a:pt x="12807188" y="2982722"/>
                  </a:lnTo>
                  <a:lnTo>
                    <a:pt x="144907" y="2982722"/>
                  </a:lnTo>
                  <a:lnTo>
                    <a:pt x="144907" y="2976372"/>
                  </a:lnTo>
                  <a:lnTo>
                    <a:pt x="144907" y="2982722"/>
                  </a:lnTo>
                  <a:cubicBezTo>
                    <a:pt x="64897" y="2982722"/>
                    <a:pt x="0" y="2918079"/>
                    <a:pt x="0" y="2838323"/>
                  </a:cubicBezTo>
                  <a:lnTo>
                    <a:pt x="0" y="144399"/>
                  </a:lnTo>
                  <a:lnTo>
                    <a:pt x="6350" y="144399"/>
                  </a:lnTo>
                  <a:lnTo>
                    <a:pt x="0" y="144399"/>
                  </a:lnTo>
                  <a:moveTo>
                    <a:pt x="12700" y="144399"/>
                  </a:moveTo>
                  <a:lnTo>
                    <a:pt x="12700" y="2838323"/>
                  </a:lnTo>
                  <a:lnTo>
                    <a:pt x="6350" y="2838323"/>
                  </a:lnTo>
                  <a:lnTo>
                    <a:pt x="12700" y="2838323"/>
                  </a:lnTo>
                  <a:cubicBezTo>
                    <a:pt x="12700" y="2911094"/>
                    <a:pt x="71882" y="2970022"/>
                    <a:pt x="144907" y="2970022"/>
                  </a:cubicBezTo>
                  <a:lnTo>
                    <a:pt x="12807188" y="2970022"/>
                  </a:lnTo>
                  <a:cubicBezTo>
                    <a:pt x="12880213" y="2970022"/>
                    <a:pt x="12939395" y="2911094"/>
                    <a:pt x="12939395" y="2838323"/>
                  </a:cubicBezTo>
                  <a:lnTo>
                    <a:pt x="12939395" y="144399"/>
                  </a:lnTo>
                  <a:cubicBezTo>
                    <a:pt x="12939395" y="71628"/>
                    <a:pt x="12880213" y="12700"/>
                    <a:pt x="12807188" y="12700"/>
                  </a:cubicBezTo>
                  <a:lnTo>
                    <a:pt x="144907" y="12700"/>
                  </a:lnTo>
                  <a:lnTo>
                    <a:pt x="144907" y="6350"/>
                  </a:lnTo>
                  <a:lnTo>
                    <a:pt x="144907" y="12700"/>
                  </a:lnTo>
                  <a:cubicBezTo>
                    <a:pt x="71882" y="12700"/>
                    <a:pt x="12700" y="71628"/>
                    <a:pt x="12700" y="144399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30" name="Group 30"/>
          <p:cNvGrpSpPr/>
          <p:nvPr/>
        </p:nvGrpSpPr>
        <p:grpSpPr>
          <a:xfrm>
            <a:off x="7976741" y="7266385"/>
            <a:ext cx="3971776" cy="499442"/>
            <a:chOff x="0" y="0"/>
            <a:chExt cx="5295702" cy="665922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5295702" cy="665922"/>
            </a:xfrm>
            <a:custGeom>
              <a:avLst/>
              <a:gdLst/>
              <a:ahLst/>
              <a:cxnLst/>
              <a:rect l="l" t="t" r="r" b="b"/>
              <a:pathLst>
                <a:path w="5295702" h="665922">
                  <a:moveTo>
                    <a:pt x="0" y="0"/>
                  </a:moveTo>
                  <a:lnTo>
                    <a:pt x="5295702" y="0"/>
                  </a:lnTo>
                  <a:lnTo>
                    <a:pt x="5295702" y="665922"/>
                  </a:lnTo>
                  <a:lnTo>
                    <a:pt x="0" y="66592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-28575"/>
              <a:ext cx="5295702" cy="69449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26"/>
                </a:lnSpc>
              </a:pPr>
              <a:r>
                <a:rPr lang="en-US" sz="2475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Об'єднання суспільства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7976741" y="7799189"/>
            <a:ext cx="9192517" cy="1215999"/>
            <a:chOff x="0" y="0"/>
            <a:chExt cx="12256690" cy="1621332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12256690" cy="1621332"/>
            </a:xfrm>
            <a:custGeom>
              <a:avLst/>
              <a:gdLst/>
              <a:ahLst/>
              <a:cxnLst/>
              <a:rect l="l" t="t" r="r" b="b"/>
              <a:pathLst>
                <a:path w="12256690" h="1621332">
                  <a:moveTo>
                    <a:pt x="0" y="0"/>
                  </a:moveTo>
                  <a:lnTo>
                    <a:pt x="12256690" y="0"/>
                  </a:lnTo>
                  <a:lnTo>
                    <a:pt x="12256690" y="1621332"/>
                  </a:lnTo>
                  <a:lnTo>
                    <a:pt x="0" y="162133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0" y="-85725"/>
              <a:ext cx="12256690" cy="170705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220"/>
                </a:lnSpc>
              </a:pPr>
              <a:r>
                <a:rPr lang="en-US" sz="203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 має унікальну здатність об'єднувати людей, надаючи їм можливість бути в курсі актуальних подій, поділятися своїми думками, спілкуватися з іншими людьми та створювати спільноти.</a:t>
              </a:r>
            </a:p>
          </p:txBody>
        </p:sp>
      </p:grpSp>
    </p:spTree>
  </p:cSld>
  <p:clrMapOvr>
    <a:masterClrMapping/>
  </p:clrMapOvr>
  <p:transition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1143000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992238" y="1043136"/>
            <a:ext cx="9929450" cy="1140090"/>
            <a:chOff x="0" y="0"/>
            <a:chExt cx="13239267" cy="152012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3239266" cy="1520121"/>
            </a:xfrm>
            <a:custGeom>
              <a:avLst/>
              <a:gdLst/>
              <a:ahLst/>
              <a:cxnLst/>
              <a:rect l="l" t="t" r="r" b="b"/>
              <a:pathLst>
                <a:path w="13239266" h="1520121">
                  <a:moveTo>
                    <a:pt x="0" y="0"/>
                  </a:moveTo>
                  <a:lnTo>
                    <a:pt x="13239266" y="0"/>
                  </a:lnTo>
                  <a:lnTo>
                    <a:pt x="13239266" y="1520121"/>
                  </a:lnTo>
                  <a:lnTo>
                    <a:pt x="0" y="152012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66675"/>
              <a:ext cx="13239267" cy="158679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436"/>
                </a:lnSpc>
              </a:pPr>
              <a:r>
                <a:rPr lang="en-US" sz="5962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Радіо як джерело розваг</a:t>
              </a:r>
            </a:p>
          </p:txBody>
        </p:sp>
      </p:grpSp>
      <p:sp>
        <p:nvSpPr>
          <p:cNvPr id="9" name="Freeform 9" descr="preencoded.png"/>
          <p:cNvSpPr/>
          <p:nvPr/>
        </p:nvSpPr>
        <p:spPr>
          <a:xfrm>
            <a:off x="992238" y="2354312"/>
            <a:ext cx="708720" cy="708720"/>
          </a:xfrm>
          <a:custGeom>
            <a:avLst/>
            <a:gdLst/>
            <a:ahLst/>
            <a:cxnLst/>
            <a:rect l="l" t="t" r="r" b="b"/>
            <a:pathLst>
              <a:path w="708720" h="708720">
                <a:moveTo>
                  <a:pt x="0" y="0"/>
                </a:moveTo>
                <a:lnTo>
                  <a:pt x="708719" y="0"/>
                </a:lnTo>
                <a:lnTo>
                  <a:pt x="708719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92238" y="3346549"/>
            <a:ext cx="2864941" cy="4989910"/>
            <a:chOff x="0" y="0"/>
            <a:chExt cx="3819922" cy="6653213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819922" cy="6653213"/>
            </a:xfrm>
            <a:custGeom>
              <a:avLst/>
              <a:gdLst/>
              <a:ahLst/>
              <a:cxnLst/>
              <a:rect l="l" t="t" r="r" b="b"/>
              <a:pathLst>
                <a:path w="3819922" h="6653213">
                  <a:moveTo>
                    <a:pt x="0" y="0"/>
                  </a:moveTo>
                  <a:lnTo>
                    <a:pt x="3819922" y="0"/>
                  </a:lnTo>
                  <a:lnTo>
                    <a:pt x="3819922" y="6653213"/>
                  </a:lnTo>
                  <a:lnTo>
                    <a:pt x="0" y="665321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85725"/>
              <a:ext cx="3819922" cy="67389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62"/>
                </a:lnSpc>
              </a:pPr>
              <a:r>
                <a:rPr lang="en-US" sz="21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 є важливим джерелом музики, пропонуючи різноманітні музичні жанри та програми, що дозволяють людям слухати свою улюблену музику в будь-який час та будь-де.</a:t>
              </a:r>
            </a:p>
          </p:txBody>
        </p:sp>
      </p:grpSp>
      <p:sp>
        <p:nvSpPr>
          <p:cNvPr id="13" name="Freeform 13" descr="preencoded.png"/>
          <p:cNvSpPr/>
          <p:nvPr/>
        </p:nvSpPr>
        <p:spPr>
          <a:xfrm>
            <a:off x="4282380" y="2354312"/>
            <a:ext cx="708720" cy="708720"/>
          </a:xfrm>
          <a:custGeom>
            <a:avLst/>
            <a:gdLst/>
            <a:ahLst/>
            <a:cxnLst/>
            <a:rect l="l" t="t" r="r" b="b"/>
            <a:pathLst>
              <a:path w="708720" h="708720">
                <a:moveTo>
                  <a:pt x="0" y="0"/>
                </a:moveTo>
                <a:lnTo>
                  <a:pt x="708720" y="0"/>
                </a:lnTo>
                <a:lnTo>
                  <a:pt x="708720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4282380" y="3346549"/>
            <a:ext cx="2865090" cy="5897166"/>
            <a:chOff x="0" y="0"/>
            <a:chExt cx="3820120" cy="7862888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3820120" cy="7862888"/>
            </a:xfrm>
            <a:custGeom>
              <a:avLst/>
              <a:gdLst/>
              <a:ahLst/>
              <a:cxnLst/>
              <a:rect l="l" t="t" r="r" b="b"/>
              <a:pathLst>
                <a:path w="3820120" h="7862888">
                  <a:moveTo>
                    <a:pt x="0" y="0"/>
                  </a:moveTo>
                  <a:lnTo>
                    <a:pt x="3820120" y="0"/>
                  </a:lnTo>
                  <a:lnTo>
                    <a:pt x="3820120" y="7862888"/>
                  </a:lnTo>
                  <a:lnTo>
                    <a:pt x="0" y="786288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85725"/>
              <a:ext cx="3820120" cy="794861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62"/>
                </a:lnSpc>
              </a:pPr>
              <a:r>
                <a:rPr lang="en-US" sz="21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 - це платформа для творчих людей, надає можливість висловити свої думки та таланти, створюючи інтерв'ю, радіопередачі, драматичні постановки, гумористичні шоу та багато іншого.</a:t>
              </a:r>
            </a:p>
          </p:txBody>
        </p:sp>
      </p:grpSp>
      <p:sp>
        <p:nvSpPr>
          <p:cNvPr id="17" name="Freeform 17" descr="preencoded.png"/>
          <p:cNvSpPr/>
          <p:nvPr/>
        </p:nvSpPr>
        <p:spPr>
          <a:xfrm>
            <a:off x="7572672" y="2354312"/>
            <a:ext cx="708720" cy="708720"/>
          </a:xfrm>
          <a:custGeom>
            <a:avLst/>
            <a:gdLst/>
            <a:ahLst/>
            <a:cxnLst/>
            <a:rect l="l" t="t" r="r" b="b"/>
            <a:pathLst>
              <a:path w="708720" h="708720">
                <a:moveTo>
                  <a:pt x="0" y="0"/>
                </a:moveTo>
                <a:lnTo>
                  <a:pt x="708720" y="0"/>
                </a:lnTo>
                <a:lnTo>
                  <a:pt x="708720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grpSp>
        <p:nvGrpSpPr>
          <p:cNvPr id="18" name="Group 18"/>
          <p:cNvGrpSpPr/>
          <p:nvPr/>
        </p:nvGrpSpPr>
        <p:grpSpPr>
          <a:xfrm>
            <a:off x="7572672" y="3346549"/>
            <a:ext cx="2864941" cy="4536281"/>
            <a:chOff x="0" y="0"/>
            <a:chExt cx="3819922" cy="6048375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3819922" cy="6048375"/>
            </a:xfrm>
            <a:custGeom>
              <a:avLst/>
              <a:gdLst/>
              <a:ahLst/>
              <a:cxnLst/>
              <a:rect l="l" t="t" r="r" b="b"/>
              <a:pathLst>
                <a:path w="3819922" h="6048375">
                  <a:moveTo>
                    <a:pt x="0" y="0"/>
                  </a:moveTo>
                  <a:lnTo>
                    <a:pt x="3819922" y="0"/>
                  </a:lnTo>
                  <a:lnTo>
                    <a:pt x="3819922" y="6048375"/>
                  </a:lnTo>
                  <a:lnTo>
                    <a:pt x="0" y="604837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85725"/>
              <a:ext cx="3819922" cy="6134100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62"/>
                </a:lnSpc>
              </a:pPr>
              <a:r>
                <a:rPr lang="en-US" sz="21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 є засобом розширення світогляду, допомагає людям дізнатися про різні культури, історії та події, що відбуваються у різних куточках світу.</a:t>
              </a:r>
            </a:p>
          </p:txBody>
        </p:sp>
      </p:grpSp>
    </p:spTree>
  </p:cSld>
  <p:clrMapOvr>
    <a:masterClrMapping/>
  </p:clrMapOvr>
  <p:transition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992237" y="2494509"/>
            <a:ext cx="12663934" cy="1232820"/>
            <a:chOff x="0" y="0"/>
            <a:chExt cx="16885245" cy="164376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885245" cy="1643760"/>
            </a:xfrm>
            <a:custGeom>
              <a:avLst/>
              <a:gdLst/>
              <a:ahLst/>
              <a:cxnLst/>
              <a:rect l="l" t="t" r="r" b="b"/>
              <a:pathLst>
                <a:path w="16885245" h="1643760">
                  <a:moveTo>
                    <a:pt x="0" y="0"/>
                  </a:moveTo>
                  <a:lnTo>
                    <a:pt x="16885245" y="0"/>
                  </a:lnTo>
                  <a:lnTo>
                    <a:pt x="16885245" y="1643760"/>
                  </a:lnTo>
                  <a:lnTo>
                    <a:pt x="0" y="164376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16885245" cy="171043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8059"/>
                </a:lnSpc>
              </a:pPr>
              <a:r>
                <a:rPr lang="en-US" sz="6462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Радіо в цифрову еру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92237" y="4089201"/>
            <a:ext cx="5623770" cy="662802"/>
            <a:chOff x="0" y="0"/>
            <a:chExt cx="7498360" cy="88373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498359" cy="883737"/>
            </a:xfrm>
            <a:custGeom>
              <a:avLst/>
              <a:gdLst/>
              <a:ahLst/>
              <a:cxnLst/>
              <a:rect l="l" t="t" r="r" b="b"/>
              <a:pathLst>
                <a:path w="7498359" h="883737">
                  <a:moveTo>
                    <a:pt x="0" y="0"/>
                  </a:moveTo>
                  <a:lnTo>
                    <a:pt x="7498359" y="0"/>
                  </a:lnTo>
                  <a:lnTo>
                    <a:pt x="7498359" y="883737"/>
                  </a:lnTo>
                  <a:lnTo>
                    <a:pt x="0" y="88373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7498360" cy="92183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62"/>
                </a:lnSpc>
              </a:pPr>
              <a:r>
                <a:rPr lang="en-US" sz="3249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Виклики для радіо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92238" y="4815631"/>
            <a:ext cx="7805886" cy="3319247"/>
            <a:chOff x="0" y="0"/>
            <a:chExt cx="10407848" cy="442566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07848" cy="4425663"/>
            </a:xfrm>
            <a:custGeom>
              <a:avLst/>
              <a:gdLst/>
              <a:ahLst/>
              <a:cxnLst/>
              <a:rect l="l" t="t" r="r" b="b"/>
              <a:pathLst>
                <a:path w="10407848" h="4425663">
                  <a:moveTo>
                    <a:pt x="0" y="0"/>
                  </a:moveTo>
                  <a:lnTo>
                    <a:pt x="10407848" y="0"/>
                  </a:lnTo>
                  <a:lnTo>
                    <a:pt x="10407848" y="4425663"/>
                  </a:lnTo>
                  <a:lnTo>
                    <a:pt x="0" y="442566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114300"/>
              <a:ext cx="10407848" cy="453996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76"/>
                </a:lnSpc>
              </a:pPr>
              <a:r>
                <a:rPr lang="en-US" sz="26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З появою інтернету та інших цифрових платформ, радіо стикається з новими викликами, зокрема, з конкуренцією з боку цифрових медіа, що пропонують величезний вибір контенту та зручні способи його споживання.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499401" y="4089201"/>
            <a:ext cx="5278411" cy="662802"/>
            <a:chOff x="0" y="0"/>
            <a:chExt cx="7037881" cy="88373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7037881" cy="883737"/>
            </a:xfrm>
            <a:custGeom>
              <a:avLst/>
              <a:gdLst/>
              <a:ahLst/>
              <a:cxnLst/>
              <a:rect l="l" t="t" r="r" b="b"/>
              <a:pathLst>
                <a:path w="7037881" h="883737">
                  <a:moveTo>
                    <a:pt x="0" y="0"/>
                  </a:moveTo>
                  <a:lnTo>
                    <a:pt x="7037881" y="0"/>
                  </a:lnTo>
                  <a:lnTo>
                    <a:pt x="7037881" y="883737"/>
                  </a:lnTo>
                  <a:lnTo>
                    <a:pt x="0" y="88373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7037881" cy="92183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062"/>
                </a:lnSpc>
              </a:pPr>
              <a:r>
                <a:rPr lang="en-US" sz="3249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На шляху до еволюції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9499401" y="4815631"/>
            <a:ext cx="7805886" cy="3871697"/>
            <a:chOff x="0" y="0"/>
            <a:chExt cx="10407848" cy="516226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0407848" cy="5162263"/>
            </a:xfrm>
            <a:custGeom>
              <a:avLst/>
              <a:gdLst/>
              <a:ahLst/>
              <a:cxnLst/>
              <a:rect l="l" t="t" r="r" b="b"/>
              <a:pathLst>
                <a:path w="10407848" h="5162263">
                  <a:moveTo>
                    <a:pt x="0" y="0"/>
                  </a:moveTo>
                  <a:lnTo>
                    <a:pt x="10407848" y="0"/>
                  </a:lnTo>
                  <a:lnTo>
                    <a:pt x="10407848" y="5162263"/>
                  </a:lnTo>
                  <a:lnTo>
                    <a:pt x="0" y="516226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114300"/>
              <a:ext cx="10407848" cy="527656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376"/>
                </a:lnSpc>
              </a:pPr>
              <a:r>
                <a:rPr lang="en-US" sz="26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 продовжує еволюціонувати, адаптуючись до цифрових технологій. Радіостанції транслюються онлайн, створюються радіо-апликції для смартфонів, розвиваються нові формати радіомовлення, що дозволяють радіо залишатися конкурентним у цифровому світі.</a:t>
              </a:r>
            </a:p>
          </p:txBody>
        </p:sp>
      </p:grpSp>
      <p:sp>
        <p:nvSpPr>
          <p:cNvPr id="20" name="Freeform 20"/>
          <p:cNvSpPr/>
          <p:nvPr/>
        </p:nvSpPr>
        <p:spPr>
          <a:xfrm>
            <a:off x="0" y="0"/>
            <a:ext cx="2515890" cy="2427834"/>
          </a:xfrm>
          <a:custGeom>
            <a:avLst/>
            <a:gdLst/>
            <a:ahLst/>
            <a:cxnLst/>
            <a:rect l="l" t="t" r="r" b="b"/>
            <a:pathLst>
              <a:path w="2515890" h="2427834">
                <a:moveTo>
                  <a:pt x="0" y="0"/>
                </a:moveTo>
                <a:lnTo>
                  <a:pt x="2515890" y="0"/>
                </a:lnTo>
                <a:lnTo>
                  <a:pt x="2515890" y="2427834"/>
                </a:lnTo>
                <a:lnTo>
                  <a:pt x="0" y="24278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5731680" y="0"/>
            <a:ext cx="2556320" cy="4114800"/>
          </a:xfrm>
          <a:custGeom>
            <a:avLst/>
            <a:gdLst/>
            <a:ahLst/>
            <a:cxnLst/>
            <a:rect l="l" t="t" r="r" b="b"/>
            <a:pathLst>
              <a:path w="2556320" h="4114800">
                <a:moveTo>
                  <a:pt x="0" y="0"/>
                </a:moveTo>
                <a:lnTo>
                  <a:pt x="2556320" y="0"/>
                </a:lnTo>
                <a:lnTo>
                  <a:pt x="255632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1143000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325200" y="1162646"/>
            <a:ext cx="10672168" cy="1353442"/>
            <a:chOff x="0" y="0"/>
            <a:chExt cx="14229557" cy="180459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4229558" cy="1804590"/>
            </a:xfrm>
            <a:custGeom>
              <a:avLst/>
              <a:gdLst/>
              <a:ahLst/>
              <a:cxnLst/>
              <a:rect l="l" t="t" r="r" b="b"/>
              <a:pathLst>
                <a:path w="14229558" h="1804590">
                  <a:moveTo>
                    <a:pt x="0" y="0"/>
                  </a:moveTo>
                  <a:lnTo>
                    <a:pt x="14229558" y="0"/>
                  </a:lnTo>
                  <a:lnTo>
                    <a:pt x="14229558" y="1804590"/>
                  </a:lnTo>
                  <a:lnTo>
                    <a:pt x="0" y="180459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14229557" cy="185221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5937"/>
                </a:lnSpc>
              </a:pPr>
              <a:r>
                <a:rPr lang="en-US" sz="4749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Важливість радіо в сучасному світі</a:t>
              </a:r>
            </a:p>
          </p:txBody>
        </p:sp>
      </p:grpSp>
      <p:sp>
        <p:nvSpPr>
          <p:cNvPr id="9" name="Freeform 9" descr="preencoded.png"/>
          <p:cNvSpPr/>
          <p:nvPr/>
        </p:nvSpPr>
        <p:spPr>
          <a:xfrm>
            <a:off x="757832" y="2620864"/>
            <a:ext cx="1082725" cy="1594247"/>
          </a:xfrm>
          <a:custGeom>
            <a:avLst/>
            <a:gdLst/>
            <a:ahLst/>
            <a:cxnLst/>
            <a:rect l="l" t="t" r="r" b="b"/>
            <a:pathLst>
              <a:path w="1082725" h="1594247">
                <a:moveTo>
                  <a:pt x="0" y="0"/>
                </a:moveTo>
                <a:lnTo>
                  <a:pt x="1082725" y="0"/>
                </a:lnTo>
                <a:lnTo>
                  <a:pt x="1082725" y="1594247"/>
                </a:lnTo>
                <a:lnTo>
                  <a:pt x="0" y="159424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56" r="-256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2165300" y="2837409"/>
            <a:ext cx="2706886" cy="510577"/>
            <a:chOff x="0" y="0"/>
            <a:chExt cx="3609182" cy="68076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609182" cy="680769"/>
            </a:xfrm>
            <a:custGeom>
              <a:avLst/>
              <a:gdLst/>
              <a:ahLst/>
              <a:cxnLst/>
              <a:rect l="l" t="t" r="r" b="b"/>
              <a:pathLst>
                <a:path w="3609182" h="680769">
                  <a:moveTo>
                    <a:pt x="0" y="0"/>
                  </a:moveTo>
                  <a:lnTo>
                    <a:pt x="3609182" y="0"/>
                  </a:lnTo>
                  <a:lnTo>
                    <a:pt x="3609182" y="680769"/>
                  </a:lnTo>
                  <a:lnTo>
                    <a:pt x="0" y="68076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0" y="-28575"/>
              <a:ext cx="3609182" cy="70934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19"/>
                </a:lnSpc>
              </a:pPr>
              <a:r>
                <a:rPr lang="en-US" sz="2524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Доступність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2165300" y="3305621"/>
            <a:ext cx="8506866" cy="1154818"/>
            <a:chOff x="0" y="0"/>
            <a:chExt cx="11342488" cy="1539758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1342488" cy="1539758"/>
            </a:xfrm>
            <a:custGeom>
              <a:avLst/>
              <a:gdLst/>
              <a:ahLst/>
              <a:cxnLst/>
              <a:rect l="l" t="t" r="r" b="b"/>
              <a:pathLst>
                <a:path w="11342488" h="1539758">
                  <a:moveTo>
                    <a:pt x="0" y="0"/>
                  </a:moveTo>
                  <a:lnTo>
                    <a:pt x="11342488" y="0"/>
                  </a:lnTo>
                  <a:lnTo>
                    <a:pt x="11342488" y="1539758"/>
                  </a:lnTo>
                  <a:lnTo>
                    <a:pt x="0" y="153975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76200"/>
              <a:ext cx="11342488" cy="161595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006"/>
                </a:lnSpc>
              </a:pPr>
              <a:r>
                <a:rPr lang="en-US" sz="18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Слухати радіо можна будь-де, навіть без інтернету, що робить його доступним для всіх, незалежно від місця знаходження та матеріального становища.</a:t>
              </a:r>
            </a:p>
          </p:txBody>
        </p:sp>
      </p:grpSp>
      <p:sp>
        <p:nvSpPr>
          <p:cNvPr id="16" name="Freeform 16" descr="preencoded.png"/>
          <p:cNvSpPr/>
          <p:nvPr/>
        </p:nvSpPr>
        <p:spPr>
          <a:xfrm>
            <a:off x="757832" y="4215110"/>
            <a:ext cx="1082725" cy="1940719"/>
          </a:xfrm>
          <a:custGeom>
            <a:avLst/>
            <a:gdLst/>
            <a:ahLst/>
            <a:cxnLst/>
            <a:rect l="l" t="t" r="r" b="b"/>
            <a:pathLst>
              <a:path w="1082725" h="1940719">
                <a:moveTo>
                  <a:pt x="0" y="0"/>
                </a:moveTo>
                <a:lnTo>
                  <a:pt x="1082725" y="0"/>
                </a:lnTo>
                <a:lnTo>
                  <a:pt x="1082725" y="1940719"/>
                </a:lnTo>
                <a:lnTo>
                  <a:pt x="0" y="19407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2" r="-82"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2165300" y="4431655"/>
            <a:ext cx="2706886" cy="510577"/>
            <a:chOff x="0" y="0"/>
            <a:chExt cx="3609182" cy="680769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609182" cy="680769"/>
            </a:xfrm>
            <a:custGeom>
              <a:avLst/>
              <a:gdLst/>
              <a:ahLst/>
              <a:cxnLst/>
              <a:rect l="l" t="t" r="r" b="b"/>
              <a:pathLst>
                <a:path w="3609182" h="680769">
                  <a:moveTo>
                    <a:pt x="0" y="0"/>
                  </a:moveTo>
                  <a:lnTo>
                    <a:pt x="3609182" y="0"/>
                  </a:lnTo>
                  <a:lnTo>
                    <a:pt x="3609182" y="680769"/>
                  </a:lnTo>
                  <a:lnTo>
                    <a:pt x="0" y="68076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28575"/>
              <a:ext cx="3609182" cy="70934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19"/>
                </a:lnSpc>
              </a:pPr>
              <a:r>
                <a:rPr lang="en-US" sz="2524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Швидкість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165300" y="4899869"/>
            <a:ext cx="8506866" cy="1154818"/>
            <a:chOff x="0" y="0"/>
            <a:chExt cx="11342488" cy="1539758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1342488" cy="1539758"/>
            </a:xfrm>
            <a:custGeom>
              <a:avLst/>
              <a:gdLst/>
              <a:ahLst/>
              <a:cxnLst/>
              <a:rect l="l" t="t" r="r" b="b"/>
              <a:pathLst>
                <a:path w="11342488" h="1539758">
                  <a:moveTo>
                    <a:pt x="0" y="0"/>
                  </a:moveTo>
                  <a:lnTo>
                    <a:pt x="11342488" y="0"/>
                  </a:lnTo>
                  <a:lnTo>
                    <a:pt x="11342488" y="1539758"/>
                  </a:lnTo>
                  <a:lnTo>
                    <a:pt x="0" y="153975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76200"/>
              <a:ext cx="11342488" cy="161595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006"/>
                </a:lnSpc>
              </a:pPr>
              <a:r>
                <a:rPr lang="en-US" sz="18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Новини поширюються миттєво, що особливо важливо під час кризових ситуацій, радіо надає можливість оперативно інформувати населення про важливі події.</a:t>
              </a:r>
            </a:p>
          </p:txBody>
        </p:sp>
      </p:grpSp>
      <p:sp>
        <p:nvSpPr>
          <p:cNvPr id="23" name="Freeform 23" descr="preencoded.png"/>
          <p:cNvSpPr/>
          <p:nvPr/>
        </p:nvSpPr>
        <p:spPr>
          <a:xfrm>
            <a:off x="757832" y="6155829"/>
            <a:ext cx="1082725" cy="1594247"/>
          </a:xfrm>
          <a:custGeom>
            <a:avLst/>
            <a:gdLst/>
            <a:ahLst/>
            <a:cxnLst/>
            <a:rect l="l" t="t" r="r" b="b"/>
            <a:pathLst>
              <a:path w="1082725" h="1594247">
                <a:moveTo>
                  <a:pt x="0" y="0"/>
                </a:moveTo>
                <a:lnTo>
                  <a:pt x="1082725" y="0"/>
                </a:lnTo>
                <a:lnTo>
                  <a:pt x="1082725" y="1594247"/>
                </a:lnTo>
                <a:lnTo>
                  <a:pt x="0" y="159424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256" r="-256"/>
            </a:stretch>
          </a:blipFill>
        </p:spPr>
      </p:sp>
      <p:grpSp>
        <p:nvGrpSpPr>
          <p:cNvPr id="24" name="Group 24"/>
          <p:cNvGrpSpPr/>
          <p:nvPr/>
        </p:nvGrpSpPr>
        <p:grpSpPr>
          <a:xfrm>
            <a:off x="2165300" y="6372374"/>
            <a:ext cx="2706886" cy="510577"/>
            <a:chOff x="0" y="0"/>
            <a:chExt cx="3609182" cy="680769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3609182" cy="680769"/>
            </a:xfrm>
            <a:custGeom>
              <a:avLst/>
              <a:gdLst/>
              <a:ahLst/>
              <a:cxnLst/>
              <a:rect l="l" t="t" r="r" b="b"/>
              <a:pathLst>
                <a:path w="3609182" h="680769">
                  <a:moveTo>
                    <a:pt x="0" y="0"/>
                  </a:moveTo>
                  <a:lnTo>
                    <a:pt x="3609182" y="0"/>
                  </a:lnTo>
                  <a:lnTo>
                    <a:pt x="3609182" y="680769"/>
                  </a:lnTo>
                  <a:lnTo>
                    <a:pt x="0" y="68076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28575"/>
              <a:ext cx="3609182" cy="70934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19"/>
                </a:lnSpc>
              </a:pPr>
              <a:r>
                <a:rPr lang="en-US" sz="2524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Різноманітність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2165300" y="6840588"/>
            <a:ext cx="8506866" cy="1154818"/>
            <a:chOff x="0" y="0"/>
            <a:chExt cx="11342488" cy="1539758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1342488" cy="1539758"/>
            </a:xfrm>
            <a:custGeom>
              <a:avLst/>
              <a:gdLst/>
              <a:ahLst/>
              <a:cxnLst/>
              <a:rect l="l" t="t" r="r" b="b"/>
              <a:pathLst>
                <a:path w="11342488" h="1539758">
                  <a:moveTo>
                    <a:pt x="0" y="0"/>
                  </a:moveTo>
                  <a:lnTo>
                    <a:pt x="11342488" y="0"/>
                  </a:lnTo>
                  <a:lnTo>
                    <a:pt x="11342488" y="1539758"/>
                  </a:lnTo>
                  <a:lnTo>
                    <a:pt x="0" y="153975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-76200"/>
              <a:ext cx="11342488" cy="161595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006"/>
                </a:lnSpc>
              </a:pPr>
              <a:r>
                <a:rPr lang="en-US" sz="18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Музику, новини, інтерв’ю, гумор і шоу можна слухати будь-коли, радіо пропонує різноманітний контент, що задовольнить різні смаки та інтереси.</a:t>
              </a:r>
            </a:p>
          </p:txBody>
        </p:sp>
      </p:grpSp>
      <p:sp>
        <p:nvSpPr>
          <p:cNvPr id="30" name="Freeform 30" descr="preencoded.png"/>
          <p:cNvSpPr/>
          <p:nvPr/>
        </p:nvSpPr>
        <p:spPr>
          <a:xfrm>
            <a:off x="757832" y="7750076"/>
            <a:ext cx="1082725" cy="1594247"/>
          </a:xfrm>
          <a:custGeom>
            <a:avLst/>
            <a:gdLst/>
            <a:ahLst/>
            <a:cxnLst/>
            <a:rect l="l" t="t" r="r" b="b"/>
            <a:pathLst>
              <a:path w="1082725" h="1594247">
                <a:moveTo>
                  <a:pt x="0" y="0"/>
                </a:moveTo>
                <a:lnTo>
                  <a:pt x="1082725" y="0"/>
                </a:lnTo>
                <a:lnTo>
                  <a:pt x="1082725" y="1594248"/>
                </a:lnTo>
                <a:lnTo>
                  <a:pt x="0" y="159424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256" r="-256"/>
            </a:stretch>
          </a:blipFill>
        </p:spPr>
      </p:sp>
      <p:grpSp>
        <p:nvGrpSpPr>
          <p:cNvPr id="31" name="Group 31"/>
          <p:cNvGrpSpPr/>
          <p:nvPr/>
        </p:nvGrpSpPr>
        <p:grpSpPr>
          <a:xfrm>
            <a:off x="2165300" y="7966621"/>
            <a:ext cx="2706886" cy="510577"/>
            <a:chOff x="0" y="0"/>
            <a:chExt cx="3609182" cy="680769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3609182" cy="680769"/>
            </a:xfrm>
            <a:custGeom>
              <a:avLst/>
              <a:gdLst/>
              <a:ahLst/>
              <a:cxnLst/>
              <a:rect l="l" t="t" r="r" b="b"/>
              <a:pathLst>
                <a:path w="3609182" h="680769">
                  <a:moveTo>
                    <a:pt x="0" y="0"/>
                  </a:moveTo>
                  <a:lnTo>
                    <a:pt x="3609182" y="0"/>
                  </a:lnTo>
                  <a:lnTo>
                    <a:pt x="3609182" y="680769"/>
                  </a:lnTo>
                  <a:lnTo>
                    <a:pt x="0" y="68076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3" name="TextBox 33"/>
            <p:cNvSpPr txBox="1"/>
            <p:nvPr/>
          </p:nvSpPr>
          <p:spPr>
            <a:xfrm>
              <a:off x="0" y="-28575"/>
              <a:ext cx="3609182" cy="70934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119"/>
                </a:lnSpc>
              </a:pPr>
              <a:r>
                <a:rPr lang="en-US" sz="2524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Об'єднання</a:t>
              </a: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2165300" y="8434834"/>
            <a:ext cx="8506866" cy="773818"/>
            <a:chOff x="0" y="0"/>
            <a:chExt cx="11342488" cy="1031758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11342488" cy="1031758"/>
            </a:xfrm>
            <a:custGeom>
              <a:avLst/>
              <a:gdLst/>
              <a:ahLst/>
              <a:cxnLst/>
              <a:rect l="l" t="t" r="r" b="b"/>
              <a:pathLst>
                <a:path w="11342488" h="1031758">
                  <a:moveTo>
                    <a:pt x="0" y="0"/>
                  </a:moveTo>
                  <a:lnTo>
                    <a:pt x="11342488" y="0"/>
                  </a:lnTo>
                  <a:lnTo>
                    <a:pt x="11342488" y="1031758"/>
                  </a:lnTo>
                  <a:lnTo>
                    <a:pt x="0" y="103175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0" y="-76200"/>
              <a:ext cx="11342488" cy="110795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006"/>
                </a:lnSpc>
              </a:pPr>
              <a:r>
                <a:rPr lang="en-US" sz="18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 створює спільноти слухачів і дає можливість бути почутими, об'єднуючи людей загальними інтересами, думками та цінностями.</a:t>
              </a:r>
            </a:p>
          </p:txBody>
        </p:sp>
      </p:grpSp>
    </p:spTree>
  </p:cSld>
  <p:clrMapOvr>
    <a:masterClrMapping/>
  </p:clrMapOvr>
  <p:transition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547670" y="368082"/>
            <a:ext cx="9711630" cy="1957506"/>
            <a:chOff x="0" y="0"/>
            <a:chExt cx="12948840" cy="261000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948840" cy="2610009"/>
            </a:xfrm>
            <a:custGeom>
              <a:avLst/>
              <a:gdLst/>
              <a:ahLst/>
              <a:cxnLst/>
              <a:rect l="l" t="t" r="r" b="b"/>
              <a:pathLst>
                <a:path w="12948840" h="2610009">
                  <a:moveTo>
                    <a:pt x="0" y="0"/>
                  </a:moveTo>
                  <a:lnTo>
                    <a:pt x="12948840" y="0"/>
                  </a:lnTo>
                  <a:lnTo>
                    <a:pt x="12948840" y="2610009"/>
                  </a:lnTo>
                  <a:lnTo>
                    <a:pt x="0" y="261000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57150"/>
              <a:ext cx="12948840" cy="266715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6997"/>
                </a:lnSpc>
              </a:pPr>
              <a:r>
                <a:rPr lang="en-US" sz="5612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Всесвітній день радіо: як відзначити?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712422" y="2573239"/>
            <a:ext cx="193625" cy="1326059"/>
            <a:chOff x="0" y="0"/>
            <a:chExt cx="258167" cy="1768078"/>
          </a:xfrm>
        </p:grpSpPr>
        <p:sp>
          <p:nvSpPr>
            <p:cNvPr id="10" name="Freeform 10"/>
            <p:cNvSpPr/>
            <p:nvPr/>
          </p:nvSpPr>
          <p:spPr>
            <a:xfrm>
              <a:off x="6350" y="6350"/>
              <a:ext cx="245364" cy="1755394"/>
            </a:xfrm>
            <a:custGeom>
              <a:avLst/>
              <a:gdLst/>
              <a:ahLst/>
              <a:cxnLst/>
              <a:rect l="l" t="t" r="r" b="b"/>
              <a:pathLst>
                <a:path w="245364" h="1755394">
                  <a:moveTo>
                    <a:pt x="0" y="128143"/>
                  </a:moveTo>
                  <a:cubicBezTo>
                    <a:pt x="0" y="57404"/>
                    <a:pt x="54991" y="0"/>
                    <a:pt x="122682" y="0"/>
                  </a:cubicBezTo>
                  <a:cubicBezTo>
                    <a:pt x="190373" y="0"/>
                    <a:pt x="245364" y="57404"/>
                    <a:pt x="245364" y="128143"/>
                  </a:cubicBezTo>
                  <a:lnTo>
                    <a:pt x="245364" y="1627251"/>
                  </a:lnTo>
                  <a:cubicBezTo>
                    <a:pt x="245364" y="1697990"/>
                    <a:pt x="190373" y="1755394"/>
                    <a:pt x="122682" y="1755394"/>
                  </a:cubicBezTo>
                  <a:cubicBezTo>
                    <a:pt x="54991" y="1755394"/>
                    <a:pt x="0" y="1697990"/>
                    <a:pt x="0" y="1627251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0" y="0"/>
              <a:ext cx="258191" cy="1768094"/>
            </a:xfrm>
            <a:custGeom>
              <a:avLst/>
              <a:gdLst/>
              <a:ahLst/>
              <a:cxnLst/>
              <a:rect l="l" t="t" r="r" b="b"/>
              <a:pathLst>
                <a:path w="258191" h="1768094">
                  <a:moveTo>
                    <a:pt x="0" y="134493"/>
                  </a:moveTo>
                  <a:cubicBezTo>
                    <a:pt x="0" y="60452"/>
                    <a:pt x="57531" y="0"/>
                    <a:pt x="129032" y="0"/>
                  </a:cubicBezTo>
                  <a:cubicBezTo>
                    <a:pt x="130175" y="0"/>
                    <a:pt x="131445" y="381"/>
                    <a:pt x="132334" y="1016"/>
                  </a:cubicBezTo>
                  <a:lnTo>
                    <a:pt x="129032" y="6350"/>
                  </a:lnTo>
                  <a:lnTo>
                    <a:pt x="129032" y="0"/>
                  </a:lnTo>
                  <a:lnTo>
                    <a:pt x="129032" y="6350"/>
                  </a:lnTo>
                  <a:lnTo>
                    <a:pt x="129032" y="0"/>
                  </a:lnTo>
                  <a:cubicBezTo>
                    <a:pt x="200660" y="0"/>
                    <a:pt x="258191" y="60452"/>
                    <a:pt x="258191" y="134493"/>
                  </a:cubicBezTo>
                  <a:lnTo>
                    <a:pt x="258191" y="1633601"/>
                  </a:lnTo>
                  <a:lnTo>
                    <a:pt x="251841" y="1633601"/>
                  </a:lnTo>
                  <a:lnTo>
                    <a:pt x="258191" y="1633601"/>
                  </a:lnTo>
                  <a:cubicBezTo>
                    <a:pt x="258191" y="1707642"/>
                    <a:pt x="200660" y="1768094"/>
                    <a:pt x="129159" y="1768094"/>
                  </a:cubicBezTo>
                  <a:lnTo>
                    <a:pt x="129159" y="1761744"/>
                  </a:lnTo>
                  <a:lnTo>
                    <a:pt x="129159" y="1755394"/>
                  </a:lnTo>
                  <a:lnTo>
                    <a:pt x="129159" y="1761744"/>
                  </a:lnTo>
                  <a:lnTo>
                    <a:pt x="129159" y="1768094"/>
                  </a:lnTo>
                  <a:cubicBezTo>
                    <a:pt x="57531" y="1768094"/>
                    <a:pt x="0" y="1707642"/>
                    <a:pt x="0" y="1633601"/>
                  </a:cubicBezTo>
                  <a:lnTo>
                    <a:pt x="0" y="134493"/>
                  </a:lnTo>
                  <a:lnTo>
                    <a:pt x="6350" y="134493"/>
                  </a:lnTo>
                  <a:lnTo>
                    <a:pt x="0" y="134493"/>
                  </a:lnTo>
                  <a:moveTo>
                    <a:pt x="12700" y="134493"/>
                  </a:moveTo>
                  <a:lnTo>
                    <a:pt x="12700" y="1633601"/>
                  </a:lnTo>
                  <a:lnTo>
                    <a:pt x="6350" y="1633601"/>
                  </a:lnTo>
                  <a:lnTo>
                    <a:pt x="12700" y="1633601"/>
                  </a:lnTo>
                  <a:cubicBezTo>
                    <a:pt x="12700" y="1701165"/>
                    <a:pt x="65024" y="1755394"/>
                    <a:pt x="129032" y="1755394"/>
                  </a:cubicBezTo>
                  <a:cubicBezTo>
                    <a:pt x="132588" y="1755394"/>
                    <a:pt x="135382" y="1758188"/>
                    <a:pt x="135382" y="1761744"/>
                  </a:cubicBezTo>
                  <a:cubicBezTo>
                    <a:pt x="135382" y="1765300"/>
                    <a:pt x="132588" y="1768094"/>
                    <a:pt x="129032" y="1768094"/>
                  </a:cubicBezTo>
                  <a:cubicBezTo>
                    <a:pt x="125476" y="1768094"/>
                    <a:pt x="122682" y="1765300"/>
                    <a:pt x="122682" y="1761744"/>
                  </a:cubicBezTo>
                  <a:cubicBezTo>
                    <a:pt x="122682" y="1758188"/>
                    <a:pt x="125476" y="1755394"/>
                    <a:pt x="129032" y="1755394"/>
                  </a:cubicBezTo>
                  <a:cubicBezTo>
                    <a:pt x="193040" y="1755394"/>
                    <a:pt x="245364" y="1701165"/>
                    <a:pt x="245364" y="1633601"/>
                  </a:cubicBezTo>
                  <a:lnTo>
                    <a:pt x="245364" y="134493"/>
                  </a:lnTo>
                  <a:lnTo>
                    <a:pt x="251714" y="134493"/>
                  </a:lnTo>
                  <a:lnTo>
                    <a:pt x="245364" y="134493"/>
                  </a:lnTo>
                  <a:cubicBezTo>
                    <a:pt x="245491" y="66929"/>
                    <a:pt x="193167" y="12700"/>
                    <a:pt x="129032" y="12700"/>
                  </a:cubicBezTo>
                  <a:cubicBezTo>
                    <a:pt x="127889" y="12700"/>
                    <a:pt x="126746" y="12319"/>
                    <a:pt x="125730" y="11684"/>
                  </a:cubicBezTo>
                  <a:lnTo>
                    <a:pt x="129032" y="6350"/>
                  </a:lnTo>
                  <a:lnTo>
                    <a:pt x="129032" y="12700"/>
                  </a:lnTo>
                  <a:cubicBezTo>
                    <a:pt x="65024" y="12700"/>
                    <a:pt x="12700" y="66929"/>
                    <a:pt x="12700" y="134493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8269486" y="2578001"/>
            <a:ext cx="5620118" cy="560268"/>
            <a:chOff x="0" y="0"/>
            <a:chExt cx="7493490" cy="74702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7493490" cy="747025"/>
            </a:xfrm>
            <a:custGeom>
              <a:avLst/>
              <a:gdLst/>
              <a:ahLst/>
              <a:cxnLst/>
              <a:rect l="l" t="t" r="r" b="b"/>
              <a:pathLst>
                <a:path w="7493490" h="747025">
                  <a:moveTo>
                    <a:pt x="0" y="0"/>
                  </a:moveTo>
                  <a:lnTo>
                    <a:pt x="7493490" y="0"/>
                  </a:lnTo>
                  <a:lnTo>
                    <a:pt x="7493490" y="747025"/>
                  </a:lnTo>
                  <a:lnTo>
                    <a:pt x="0" y="74702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7493490" cy="78512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05"/>
                </a:lnSpc>
              </a:pPr>
              <a:r>
                <a:rPr lang="en-US" sz="2774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Спеціальні радіопрограми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8269486" y="3108722"/>
            <a:ext cx="9159329" cy="859506"/>
            <a:chOff x="0" y="0"/>
            <a:chExt cx="12212438" cy="1146008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2212438" cy="1146008"/>
            </a:xfrm>
            <a:custGeom>
              <a:avLst/>
              <a:gdLst/>
              <a:ahLst/>
              <a:cxnLst/>
              <a:rect l="l" t="t" r="r" b="b"/>
              <a:pathLst>
                <a:path w="12212438" h="1146008">
                  <a:moveTo>
                    <a:pt x="0" y="0"/>
                  </a:moveTo>
                  <a:lnTo>
                    <a:pt x="12212438" y="0"/>
                  </a:lnTo>
                  <a:lnTo>
                    <a:pt x="12212438" y="1146008"/>
                  </a:lnTo>
                  <a:lnTo>
                    <a:pt x="0" y="114600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76200"/>
              <a:ext cx="12212438" cy="122220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389"/>
                </a:lnSpc>
              </a:pPr>
              <a:r>
                <a:rPr lang="en-US" sz="2074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Радіостанції проводять тематичні ефіри, запрошують цікавих гостей, щодо історії радіо, його значення та впливу на суспільство.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8080622" y="4135190"/>
            <a:ext cx="193625" cy="1326059"/>
            <a:chOff x="0" y="0"/>
            <a:chExt cx="258167" cy="1768078"/>
          </a:xfrm>
        </p:grpSpPr>
        <p:sp>
          <p:nvSpPr>
            <p:cNvPr id="19" name="Freeform 19"/>
            <p:cNvSpPr/>
            <p:nvPr/>
          </p:nvSpPr>
          <p:spPr>
            <a:xfrm>
              <a:off x="6350" y="6350"/>
              <a:ext cx="245364" cy="1755394"/>
            </a:xfrm>
            <a:custGeom>
              <a:avLst/>
              <a:gdLst/>
              <a:ahLst/>
              <a:cxnLst/>
              <a:rect l="l" t="t" r="r" b="b"/>
              <a:pathLst>
                <a:path w="245364" h="1755394">
                  <a:moveTo>
                    <a:pt x="0" y="128143"/>
                  </a:moveTo>
                  <a:cubicBezTo>
                    <a:pt x="0" y="57404"/>
                    <a:pt x="54991" y="0"/>
                    <a:pt x="122682" y="0"/>
                  </a:cubicBezTo>
                  <a:cubicBezTo>
                    <a:pt x="190373" y="0"/>
                    <a:pt x="245364" y="57404"/>
                    <a:pt x="245364" y="128143"/>
                  </a:cubicBezTo>
                  <a:lnTo>
                    <a:pt x="245364" y="1627251"/>
                  </a:lnTo>
                  <a:cubicBezTo>
                    <a:pt x="245364" y="1697990"/>
                    <a:pt x="190373" y="1755394"/>
                    <a:pt x="122682" y="1755394"/>
                  </a:cubicBezTo>
                  <a:cubicBezTo>
                    <a:pt x="54991" y="1755394"/>
                    <a:pt x="0" y="1697990"/>
                    <a:pt x="0" y="1627251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20" name="Freeform 20"/>
            <p:cNvSpPr/>
            <p:nvPr/>
          </p:nvSpPr>
          <p:spPr>
            <a:xfrm>
              <a:off x="0" y="0"/>
              <a:ext cx="258191" cy="1768094"/>
            </a:xfrm>
            <a:custGeom>
              <a:avLst/>
              <a:gdLst/>
              <a:ahLst/>
              <a:cxnLst/>
              <a:rect l="l" t="t" r="r" b="b"/>
              <a:pathLst>
                <a:path w="258191" h="1768094">
                  <a:moveTo>
                    <a:pt x="0" y="134493"/>
                  </a:moveTo>
                  <a:cubicBezTo>
                    <a:pt x="0" y="60452"/>
                    <a:pt x="57531" y="0"/>
                    <a:pt x="129032" y="0"/>
                  </a:cubicBezTo>
                  <a:cubicBezTo>
                    <a:pt x="130175" y="0"/>
                    <a:pt x="131445" y="381"/>
                    <a:pt x="132334" y="1016"/>
                  </a:cubicBezTo>
                  <a:lnTo>
                    <a:pt x="129032" y="6350"/>
                  </a:lnTo>
                  <a:lnTo>
                    <a:pt x="129032" y="0"/>
                  </a:lnTo>
                  <a:lnTo>
                    <a:pt x="129032" y="6350"/>
                  </a:lnTo>
                  <a:lnTo>
                    <a:pt x="129032" y="0"/>
                  </a:lnTo>
                  <a:cubicBezTo>
                    <a:pt x="200660" y="0"/>
                    <a:pt x="258191" y="60452"/>
                    <a:pt x="258191" y="134493"/>
                  </a:cubicBezTo>
                  <a:lnTo>
                    <a:pt x="258191" y="1633601"/>
                  </a:lnTo>
                  <a:lnTo>
                    <a:pt x="251841" y="1633601"/>
                  </a:lnTo>
                  <a:lnTo>
                    <a:pt x="258191" y="1633601"/>
                  </a:lnTo>
                  <a:cubicBezTo>
                    <a:pt x="258191" y="1707642"/>
                    <a:pt x="200660" y="1768094"/>
                    <a:pt x="129159" y="1768094"/>
                  </a:cubicBezTo>
                  <a:lnTo>
                    <a:pt x="129159" y="1761744"/>
                  </a:lnTo>
                  <a:lnTo>
                    <a:pt x="129159" y="1755394"/>
                  </a:lnTo>
                  <a:lnTo>
                    <a:pt x="129159" y="1761744"/>
                  </a:lnTo>
                  <a:lnTo>
                    <a:pt x="129159" y="1768094"/>
                  </a:lnTo>
                  <a:cubicBezTo>
                    <a:pt x="57531" y="1768094"/>
                    <a:pt x="0" y="1707642"/>
                    <a:pt x="0" y="1633601"/>
                  </a:cubicBezTo>
                  <a:lnTo>
                    <a:pt x="0" y="134493"/>
                  </a:lnTo>
                  <a:lnTo>
                    <a:pt x="6350" y="134493"/>
                  </a:lnTo>
                  <a:lnTo>
                    <a:pt x="0" y="134493"/>
                  </a:lnTo>
                  <a:moveTo>
                    <a:pt x="12700" y="134493"/>
                  </a:moveTo>
                  <a:lnTo>
                    <a:pt x="12700" y="1633601"/>
                  </a:lnTo>
                  <a:lnTo>
                    <a:pt x="6350" y="1633601"/>
                  </a:lnTo>
                  <a:lnTo>
                    <a:pt x="12700" y="1633601"/>
                  </a:lnTo>
                  <a:cubicBezTo>
                    <a:pt x="12700" y="1701165"/>
                    <a:pt x="65024" y="1755394"/>
                    <a:pt x="129032" y="1755394"/>
                  </a:cubicBezTo>
                  <a:cubicBezTo>
                    <a:pt x="132588" y="1755394"/>
                    <a:pt x="135382" y="1758188"/>
                    <a:pt x="135382" y="1761744"/>
                  </a:cubicBezTo>
                  <a:cubicBezTo>
                    <a:pt x="135382" y="1765300"/>
                    <a:pt x="132588" y="1768094"/>
                    <a:pt x="129032" y="1768094"/>
                  </a:cubicBezTo>
                  <a:cubicBezTo>
                    <a:pt x="125476" y="1768094"/>
                    <a:pt x="122682" y="1765300"/>
                    <a:pt x="122682" y="1761744"/>
                  </a:cubicBezTo>
                  <a:cubicBezTo>
                    <a:pt x="122682" y="1758188"/>
                    <a:pt x="125476" y="1755394"/>
                    <a:pt x="129032" y="1755394"/>
                  </a:cubicBezTo>
                  <a:cubicBezTo>
                    <a:pt x="193040" y="1755394"/>
                    <a:pt x="245364" y="1701165"/>
                    <a:pt x="245364" y="1633601"/>
                  </a:cubicBezTo>
                  <a:lnTo>
                    <a:pt x="245364" y="134493"/>
                  </a:lnTo>
                  <a:lnTo>
                    <a:pt x="251714" y="134493"/>
                  </a:lnTo>
                  <a:lnTo>
                    <a:pt x="245364" y="134493"/>
                  </a:lnTo>
                  <a:cubicBezTo>
                    <a:pt x="245491" y="66929"/>
                    <a:pt x="193167" y="12700"/>
                    <a:pt x="129032" y="12700"/>
                  </a:cubicBezTo>
                  <a:cubicBezTo>
                    <a:pt x="127889" y="12700"/>
                    <a:pt x="126746" y="12319"/>
                    <a:pt x="125730" y="11684"/>
                  </a:cubicBezTo>
                  <a:lnTo>
                    <a:pt x="129032" y="6350"/>
                  </a:lnTo>
                  <a:lnTo>
                    <a:pt x="129032" y="12700"/>
                  </a:lnTo>
                  <a:cubicBezTo>
                    <a:pt x="65024" y="12700"/>
                    <a:pt x="12700" y="66929"/>
                    <a:pt x="12700" y="134493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21" name="Group 21"/>
          <p:cNvGrpSpPr/>
          <p:nvPr/>
        </p:nvGrpSpPr>
        <p:grpSpPr>
          <a:xfrm>
            <a:off x="8637686" y="4139952"/>
            <a:ext cx="4961454" cy="560268"/>
            <a:chOff x="0" y="0"/>
            <a:chExt cx="6615272" cy="747025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6615272" cy="747025"/>
            </a:xfrm>
            <a:custGeom>
              <a:avLst/>
              <a:gdLst/>
              <a:ahLst/>
              <a:cxnLst/>
              <a:rect l="l" t="t" r="r" b="b"/>
              <a:pathLst>
                <a:path w="6615272" h="747025">
                  <a:moveTo>
                    <a:pt x="0" y="0"/>
                  </a:moveTo>
                  <a:lnTo>
                    <a:pt x="6615272" y="0"/>
                  </a:lnTo>
                  <a:lnTo>
                    <a:pt x="6615272" y="747025"/>
                  </a:lnTo>
                  <a:lnTo>
                    <a:pt x="0" y="74702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6615272" cy="78512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05"/>
                </a:lnSpc>
              </a:pPr>
              <a:r>
                <a:rPr lang="en-US" sz="2774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Конкурси для слухачів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8637686" y="4670672"/>
            <a:ext cx="8791129" cy="859506"/>
            <a:chOff x="0" y="0"/>
            <a:chExt cx="11721505" cy="1146008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11721505" cy="1146008"/>
            </a:xfrm>
            <a:custGeom>
              <a:avLst/>
              <a:gdLst/>
              <a:ahLst/>
              <a:cxnLst/>
              <a:rect l="l" t="t" r="r" b="b"/>
              <a:pathLst>
                <a:path w="11721505" h="1146008">
                  <a:moveTo>
                    <a:pt x="0" y="0"/>
                  </a:moveTo>
                  <a:lnTo>
                    <a:pt x="11721505" y="0"/>
                  </a:lnTo>
                  <a:lnTo>
                    <a:pt x="11721505" y="1146008"/>
                  </a:lnTo>
                  <a:lnTo>
                    <a:pt x="0" y="114600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76200"/>
              <a:ext cx="11721505" cy="122220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389"/>
                </a:lnSpc>
              </a:pPr>
              <a:r>
                <a:rPr lang="en-US" sz="2074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Вікторини, розіграші, інтерактивні шоу, що дозволяють слухачам продемонструвати свої знання про радіо та отримати цінні призи.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8448824" y="5697141"/>
            <a:ext cx="193625" cy="1718965"/>
            <a:chOff x="0" y="0"/>
            <a:chExt cx="258167" cy="2291953"/>
          </a:xfrm>
        </p:grpSpPr>
        <p:sp>
          <p:nvSpPr>
            <p:cNvPr id="28" name="Freeform 28"/>
            <p:cNvSpPr/>
            <p:nvPr/>
          </p:nvSpPr>
          <p:spPr>
            <a:xfrm>
              <a:off x="6350" y="6350"/>
              <a:ext cx="245364" cy="2279269"/>
            </a:xfrm>
            <a:custGeom>
              <a:avLst/>
              <a:gdLst/>
              <a:ahLst/>
              <a:cxnLst/>
              <a:rect l="l" t="t" r="r" b="b"/>
              <a:pathLst>
                <a:path w="245364" h="2279269">
                  <a:moveTo>
                    <a:pt x="0" y="128397"/>
                  </a:moveTo>
                  <a:cubicBezTo>
                    <a:pt x="0" y="57531"/>
                    <a:pt x="54991" y="0"/>
                    <a:pt x="122682" y="0"/>
                  </a:cubicBezTo>
                  <a:cubicBezTo>
                    <a:pt x="190373" y="0"/>
                    <a:pt x="245364" y="57531"/>
                    <a:pt x="245364" y="128397"/>
                  </a:cubicBezTo>
                  <a:lnTo>
                    <a:pt x="245364" y="2150872"/>
                  </a:lnTo>
                  <a:cubicBezTo>
                    <a:pt x="245364" y="2221738"/>
                    <a:pt x="190373" y="2279269"/>
                    <a:pt x="122682" y="2279269"/>
                  </a:cubicBezTo>
                  <a:cubicBezTo>
                    <a:pt x="54991" y="2279269"/>
                    <a:pt x="0" y="2221738"/>
                    <a:pt x="0" y="2150872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29" name="Freeform 29"/>
            <p:cNvSpPr/>
            <p:nvPr/>
          </p:nvSpPr>
          <p:spPr>
            <a:xfrm>
              <a:off x="0" y="0"/>
              <a:ext cx="258191" cy="2291969"/>
            </a:xfrm>
            <a:custGeom>
              <a:avLst/>
              <a:gdLst/>
              <a:ahLst/>
              <a:cxnLst/>
              <a:rect l="l" t="t" r="r" b="b"/>
              <a:pathLst>
                <a:path w="258191" h="2291969">
                  <a:moveTo>
                    <a:pt x="0" y="134747"/>
                  </a:moveTo>
                  <a:cubicBezTo>
                    <a:pt x="0" y="60579"/>
                    <a:pt x="57531" y="0"/>
                    <a:pt x="129032" y="0"/>
                  </a:cubicBezTo>
                  <a:cubicBezTo>
                    <a:pt x="130302" y="0"/>
                    <a:pt x="131445" y="381"/>
                    <a:pt x="132461" y="1016"/>
                  </a:cubicBezTo>
                  <a:lnTo>
                    <a:pt x="129032" y="6350"/>
                  </a:lnTo>
                  <a:lnTo>
                    <a:pt x="129032" y="0"/>
                  </a:lnTo>
                  <a:lnTo>
                    <a:pt x="129032" y="6350"/>
                  </a:lnTo>
                  <a:lnTo>
                    <a:pt x="129032" y="0"/>
                  </a:lnTo>
                  <a:cubicBezTo>
                    <a:pt x="200660" y="0"/>
                    <a:pt x="258191" y="60579"/>
                    <a:pt x="258191" y="134747"/>
                  </a:cubicBezTo>
                  <a:lnTo>
                    <a:pt x="258191" y="2157222"/>
                  </a:lnTo>
                  <a:lnTo>
                    <a:pt x="251841" y="2157222"/>
                  </a:lnTo>
                  <a:lnTo>
                    <a:pt x="258191" y="2157222"/>
                  </a:lnTo>
                  <a:cubicBezTo>
                    <a:pt x="258191" y="2231390"/>
                    <a:pt x="200660" y="2291969"/>
                    <a:pt x="129159" y="2291969"/>
                  </a:cubicBezTo>
                  <a:lnTo>
                    <a:pt x="129159" y="2285619"/>
                  </a:lnTo>
                  <a:lnTo>
                    <a:pt x="129159" y="2279269"/>
                  </a:lnTo>
                  <a:lnTo>
                    <a:pt x="129159" y="2285619"/>
                  </a:lnTo>
                  <a:lnTo>
                    <a:pt x="129159" y="2291969"/>
                  </a:lnTo>
                  <a:cubicBezTo>
                    <a:pt x="57531" y="2291969"/>
                    <a:pt x="0" y="2231390"/>
                    <a:pt x="0" y="2157222"/>
                  </a:cubicBezTo>
                  <a:lnTo>
                    <a:pt x="0" y="134747"/>
                  </a:lnTo>
                  <a:lnTo>
                    <a:pt x="6350" y="134747"/>
                  </a:lnTo>
                  <a:lnTo>
                    <a:pt x="0" y="134747"/>
                  </a:lnTo>
                  <a:moveTo>
                    <a:pt x="12700" y="134747"/>
                  </a:moveTo>
                  <a:lnTo>
                    <a:pt x="12700" y="2157222"/>
                  </a:lnTo>
                  <a:lnTo>
                    <a:pt x="6350" y="2157222"/>
                  </a:lnTo>
                  <a:lnTo>
                    <a:pt x="12700" y="2157222"/>
                  </a:lnTo>
                  <a:cubicBezTo>
                    <a:pt x="12700" y="2224913"/>
                    <a:pt x="65024" y="2279269"/>
                    <a:pt x="129032" y="2279269"/>
                  </a:cubicBezTo>
                  <a:cubicBezTo>
                    <a:pt x="132588" y="2279269"/>
                    <a:pt x="135382" y="2282063"/>
                    <a:pt x="135382" y="2285619"/>
                  </a:cubicBezTo>
                  <a:cubicBezTo>
                    <a:pt x="135382" y="2289175"/>
                    <a:pt x="132588" y="2291969"/>
                    <a:pt x="129032" y="2291969"/>
                  </a:cubicBezTo>
                  <a:cubicBezTo>
                    <a:pt x="125476" y="2291969"/>
                    <a:pt x="122682" y="2289175"/>
                    <a:pt x="122682" y="2285619"/>
                  </a:cubicBezTo>
                  <a:cubicBezTo>
                    <a:pt x="122682" y="2282063"/>
                    <a:pt x="125476" y="2279269"/>
                    <a:pt x="129032" y="2279269"/>
                  </a:cubicBezTo>
                  <a:cubicBezTo>
                    <a:pt x="193040" y="2279269"/>
                    <a:pt x="245364" y="2224913"/>
                    <a:pt x="245364" y="2157222"/>
                  </a:cubicBezTo>
                  <a:lnTo>
                    <a:pt x="245364" y="134747"/>
                  </a:lnTo>
                  <a:lnTo>
                    <a:pt x="251714" y="134747"/>
                  </a:lnTo>
                  <a:lnTo>
                    <a:pt x="245364" y="134747"/>
                  </a:lnTo>
                  <a:cubicBezTo>
                    <a:pt x="245491" y="67056"/>
                    <a:pt x="193040" y="12700"/>
                    <a:pt x="129032" y="12700"/>
                  </a:cubicBezTo>
                  <a:cubicBezTo>
                    <a:pt x="127762" y="12700"/>
                    <a:pt x="126619" y="12319"/>
                    <a:pt x="125603" y="11684"/>
                  </a:cubicBezTo>
                  <a:lnTo>
                    <a:pt x="129032" y="6350"/>
                  </a:lnTo>
                  <a:lnTo>
                    <a:pt x="129032" y="12700"/>
                  </a:lnTo>
                  <a:cubicBezTo>
                    <a:pt x="65024" y="12700"/>
                    <a:pt x="12700" y="67056"/>
                    <a:pt x="12700" y="134747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30" name="Group 30"/>
          <p:cNvGrpSpPr/>
          <p:nvPr/>
        </p:nvGrpSpPr>
        <p:grpSpPr>
          <a:xfrm>
            <a:off x="9005888" y="5701904"/>
            <a:ext cx="3068687" cy="560268"/>
            <a:chOff x="0" y="0"/>
            <a:chExt cx="4091583" cy="747025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4091583" cy="747025"/>
            </a:xfrm>
            <a:custGeom>
              <a:avLst/>
              <a:gdLst/>
              <a:ahLst/>
              <a:cxnLst/>
              <a:rect l="l" t="t" r="r" b="b"/>
              <a:pathLst>
                <a:path w="4091583" h="747025">
                  <a:moveTo>
                    <a:pt x="0" y="0"/>
                  </a:moveTo>
                  <a:lnTo>
                    <a:pt x="4091583" y="0"/>
                  </a:lnTo>
                  <a:lnTo>
                    <a:pt x="4091583" y="747025"/>
                  </a:lnTo>
                  <a:lnTo>
                    <a:pt x="0" y="74702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4091583" cy="78512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05"/>
                </a:lnSpc>
              </a:pPr>
              <a:r>
                <a:rPr lang="en-US" sz="2774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Уроки в школах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9005887" y="6232624"/>
            <a:ext cx="8422928" cy="1288131"/>
            <a:chOff x="0" y="0"/>
            <a:chExt cx="11230570" cy="1717508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11230570" cy="1717508"/>
            </a:xfrm>
            <a:custGeom>
              <a:avLst/>
              <a:gdLst/>
              <a:ahLst/>
              <a:cxnLst/>
              <a:rect l="l" t="t" r="r" b="b"/>
              <a:pathLst>
                <a:path w="11230570" h="1717508">
                  <a:moveTo>
                    <a:pt x="0" y="0"/>
                  </a:moveTo>
                  <a:lnTo>
                    <a:pt x="11230570" y="0"/>
                  </a:lnTo>
                  <a:lnTo>
                    <a:pt x="11230570" y="1717508"/>
                  </a:lnTo>
                  <a:lnTo>
                    <a:pt x="0" y="171750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0" y="-76200"/>
              <a:ext cx="11230570" cy="179370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389"/>
                </a:lnSpc>
              </a:pPr>
              <a:r>
                <a:rPr lang="en-US" sz="2074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Розповіді про історію та важливість радіо, що допомагають молодшому поколінню ознайомитися з цією унікальною формою комунікації.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8817025" y="7651997"/>
            <a:ext cx="193625" cy="1718965"/>
            <a:chOff x="0" y="0"/>
            <a:chExt cx="258167" cy="2291953"/>
          </a:xfrm>
        </p:grpSpPr>
        <p:sp>
          <p:nvSpPr>
            <p:cNvPr id="37" name="Freeform 37"/>
            <p:cNvSpPr/>
            <p:nvPr/>
          </p:nvSpPr>
          <p:spPr>
            <a:xfrm>
              <a:off x="6350" y="6350"/>
              <a:ext cx="245364" cy="2279269"/>
            </a:xfrm>
            <a:custGeom>
              <a:avLst/>
              <a:gdLst/>
              <a:ahLst/>
              <a:cxnLst/>
              <a:rect l="l" t="t" r="r" b="b"/>
              <a:pathLst>
                <a:path w="245364" h="2279269">
                  <a:moveTo>
                    <a:pt x="0" y="128397"/>
                  </a:moveTo>
                  <a:cubicBezTo>
                    <a:pt x="0" y="57531"/>
                    <a:pt x="54991" y="0"/>
                    <a:pt x="122682" y="0"/>
                  </a:cubicBezTo>
                  <a:cubicBezTo>
                    <a:pt x="190373" y="0"/>
                    <a:pt x="245364" y="57531"/>
                    <a:pt x="245364" y="128397"/>
                  </a:cubicBezTo>
                  <a:lnTo>
                    <a:pt x="245364" y="2150872"/>
                  </a:lnTo>
                  <a:cubicBezTo>
                    <a:pt x="245364" y="2221738"/>
                    <a:pt x="190373" y="2279269"/>
                    <a:pt x="122682" y="2279269"/>
                  </a:cubicBezTo>
                  <a:cubicBezTo>
                    <a:pt x="54991" y="2279269"/>
                    <a:pt x="0" y="2221738"/>
                    <a:pt x="0" y="2150872"/>
                  </a:cubicBezTo>
                  <a:close/>
                </a:path>
              </a:pathLst>
            </a:custGeom>
            <a:solidFill>
              <a:srgbClr val="FFD8CC"/>
            </a:solidFill>
          </p:spPr>
        </p:sp>
        <p:sp>
          <p:nvSpPr>
            <p:cNvPr id="38" name="Freeform 38"/>
            <p:cNvSpPr/>
            <p:nvPr/>
          </p:nvSpPr>
          <p:spPr>
            <a:xfrm>
              <a:off x="0" y="0"/>
              <a:ext cx="258191" cy="2291969"/>
            </a:xfrm>
            <a:custGeom>
              <a:avLst/>
              <a:gdLst/>
              <a:ahLst/>
              <a:cxnLst/>
              <a:rect l="l" t="t" r="r" b="b"/>
              <a:pathLst>
                <a:path w="258191" h="2291969">
                  <a:moveTo>
                    <a:pt x="0" y="134747"/>
                  </a:moveTo>
                  <a:cubicBezTo>
                    <a:pt x="0" y="60579"/>
                    <a:pt x="57531" y="0"/>
                    <a:pt x="129032" y="0"/>
                  </a:cubicBezTo>
                  <a:cubicBezTo>
                    <a:pt x="130302" y="0"/>
                    <a:pt x="131445" y="381"/>
                    <a:pt x="132461" y="1016"/>
                  </a:cubicBezTo>
                  <a:lnTo>
                    <a:pt x="129032" y="6350"/>
                  </a:lnTo>
                  <a:lnTo>
                    <a:pt x="129032" y="0"/>
                  </a:lnTo>
                  <a:lnTo>
                    <a:pt x="129032" y="6350"/>
                  </a:lnTo>
                  <a:lnTo>
                    <a:pt x="129032" y="0"/>
                  </a:lnTo>
                  <a:cubicBezTo>
                    <a:pt x="200660" y="0"/>
                    <a:pt x="258191" y="60579"/>
                    <a:pt x="258191" y="134747"/>
                  </a:cubicBezTo>
                  <a:lnTo>
                    <a:pt x="258191" y="2157222"/>
                  </a:lnTo>
                  <a:lnTo>
                    <a:pt x="251841" y="2157222"/>
                  </a:lnTo>
                  <a:lnTo>
                    <a:pt x="258191" y="2157222"/>
                  </a:lnTo>
                  <a:cubicBezTo>
                    <a:pt x="258191" y="2231390"/>
                    <a:pt x="200660" y="2291969"/>
                    <a:pt x="129159" y="2291969"/>
                  </a:cubicBezTo>
                  <a:lnTo>
                    <a:pt x="129159" y="2285619"/>
                  </a:lnTo>
                  <a:lnTo>
                    <a:pt x="129159" y="2279269"/>
                  </a:lnTo>
                  <a:lnTo>
                    <a:pt x="129159" y="2285619"/>
                  </a:lnTo>
                  <a:lnTo>
                    <a:pt x="129159" y="2291969"/>
                  </a:lnTo>
                  <a:cubicBezTo>
                    <a:pt x="57531" y="2291969"/>
                    <a:pt x="0" y="2231390"/>
                    <a:pt x="0" y="2157222"/>
                  </a:cubicBezTo>
                  <a:lnTo>
                    <a:pt x="0" y="134747"/>
                  </a:lnTo>
                  <a:lnTo>
                    <a:pt x="6350" y="134747"/>
                  </a:lnTo>
                  <a:lnTo>
                    <a:pt x="0" y="134747"/>
                  </a:lnTo>
                  <a:moveTo>
                    <a:pt x="12700" y="134747"/>
                  </a:moveTo>
                  <a:lnTo>
                    <a:pt x="12700" y="2157222"/>
                  </a:lnTo>
                  <a:lnTo>
                    <a:pt x="6350" y="2157222"/>
                  </a:lnTo>
                  <a:lnTo>
                    <a:pt x="12700" y="2157222"/>
                  </a:lnTo>
                  <a:cubicBezTo>
                    <a:pt x="12700" y="2224913"/>
                    <a:pt x="65024" y="2279269"/>
                    <a:pt x="129032" y="2279269"/>
                  </a:cubicBezTo>
                  <a:cubicBezTo>
                    <a:pt x="132588" y="2279269"/>
                    <a:pt x="135382" y="2282063"/>
                    <a:pt x="135382" y="2285619"/>
                  </a:cubicBezTo>
                  <a:cubicBezTo>
                    <a:pt x="135382" y="2289175"/>
                    <a:pt x="132588" y="2291969"/>
                    <a:pt x="129032" y="2291969"/>
                  </a:cubicBezTo>
                  <a:cubicBezTo>
                    <a:pt x="125476" y="2291969"/>
                    <a:pt x="122682" y="2289175"/>
                    <a:pt x="122682" y="2285619"/>
                  </a:cubicBezTo>
                  <a:cubicBezTo>
                    <a:pt x="122682" y="2282063"/>
                    <a:pt x="125476" y="2279269"/>
                    <a:pt x="129032" y="2279269"/>
                  </a:cubicBezTo>
                  <a:cubicBezTo>
                    <a:pt x="193040" y="2279269"/>
                    <a:pt x="245364" y="2224913"/>
                    <a:pt x="245364" y="2157222"/>
                  </a:cubicBezTo>
                  <a:lnTo>
                    <a:pt x="245364" y="134747"/>
                  </a:lnTo>
                  <a:lnTo>
                    <a:pt x="251714" y="134747"/>
                  </a:lnTo>
                  <a:lnTo>
                    <a:pt x="245364" y="134747"/>
                  </a:lnTo>
                  <a:cubicBezTo>
                    <a:pt x="245491" y="67056"/>
                    <a:pt x="193040" y="12700"/>
                    <a:pt x="129032" y="12700"/>
                  </a:cubicBezTo>
                  <a:cubicBezTo>
                    <a:pt x="127762" y="12700"/>
                    <a:pt x="126619" y="12319"/>
                    <a:pt x="125603" y="11684"/>
                  </a:cubicBezTo>
                  <a:lnTo>
                    <a:pt x="129032" y="6350"/>
                  </a:lnTo>
                  <a:lnTo>
                    <a:pt x="129032" y="12700"/>
                  </a:lnTo>
                  <a:cubicBezTo>
                    <a:pt x="65024" y="12700"/>
                    <a:pt x="12700" y="67056"/>
                    <a:pt x="12700" y="134747"/>
                  </a:cubicBezTo>
                  <a:close/>
                </a:path>
              </a:pathLst>
            </a:custGeom>
            <a:solidFill>
              <a:srgbClr val="E5BEB2"/>
            </a:solidFill>
          </p:spPr>
        </p:sp>
      </p:grpSp>
      <p:grpSp>
        <p:nvGrpSpPr>
          <p:cNvPr id="39" name="Group 39"/>
          <p:cNvGrpSpPr/>
          <p:nvPr/>
        </p:nvGrpSpPr>
        <p:grpSpPr>
          <a:xfrm>
            <a:off x="9374089" y="7656760"/>
            <a:ext cx="3843263" cy="560268"/>
            <a:chOff x="0" y="0"/>
            <a:chExt cx="5124350" cy="747025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5124350" cy="747025"/>
            </a:xfrm>
            <a:custGeom>
              <a:avLst/>
              <a:gdLst/>
              <a:ahLst/>
              <a:cxnLst/>
              <a:rect l="l" t="t" r="r" b="b"/>
              <a:pathLst>
                <a:path w="5124350" h="747025">
                  <a:moveTo>
                    <a:pt x="0" y="0"/>
                  </a:moveTo>
                  <a:lnTo>
                    <a:pt x="5124350" y="0"/>
                  </a:lnTo>
                  <a:lnTo>
                    <a:pt x="5124350" y="747025"/>
                  </a:lnTo>
                  <a:lnTo>
                    <a:pt x="0" y="74702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1" name="TextBox 41"/>
            <p:cNvSpPr txBox="1"/>
            <p:nvPr/>
          </p:nvSpPr>
          <p:spPr>
            <a:xfrm>
              <a:off x="0" y="-38100"/>
              <a:ext cx="5124350" cy="78512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505"/>
                </a:lnSpc>
              </a:pPr>
              <a:r>
                <a:rPr lang="en-US" sz="2774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Флешмоби та акції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9374089" y="8187481"/>
            <a:ext cx="8054727" cy="1288131"/>
            <a:chOff x="0" y="0"/>
            <a:chExt cx="10739637" cy="1717508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10739637" cy="1717508"/>
            </a:xfrm>
            <a:custGeom>
              <a:avLst/>
              <a:gdLst/>
              <a:ahLst/>
              <a:cxnLst/>
              <a:rect l="l" t="t" r="r" b="b"/>
              <a:pathLst>
                <a:path w="10739637" h="1717508">
                  <a:moveTo>
                    <a:pt x="0" y="0"/>
                  </a:moveTo>
                  <a:lnTo>
                    <a:pt x="10739637" y="0"/>
                  </a:lnTo>
                  <a:lnTo>
                    <a:pt x="10739637" y="1717508"/>
                  </a:lnTo>
                  <a:lnTo>
                    <a:pt x="0" y="171750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4" name="TextBox 44"/>
            <p:cNvSpPr txBox="1"/>
            <p:nvPr/>
          </p:nvSpPr>
          <p:spPr>
            <a:xfrm>
              <a:off x="0" y="-76200"/>
              <a:ext cx="10739637" cy="179370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389"/>
                </a:lnSpc>
              </a:pPr>
              <a:r>
                <a:rPr lang="en-US" sz="2074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Люди дякують улюбленим радіоведучим у соцмережах, висловлюючи свою подяку за їх творчість та вклад у розвиток радіо.</a:t>
              </a:r>
            </a:p>
          </p:txBody>
        </p:sp>
      </p:grpSp>
    </p:spTree>
  </p:cSld>
  <p:clrMapOvr>
    <a:masterClrMapping/>
  </p:clrMapOvr>
  <p:transition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992237" y="1323231"/>
            <a:ext cx="7088237" cy="1232820"/>
            <a:chOff x="0" y="0"/>
            <a:chExt cx="9450983" cy="164376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450984" cy="1643760"/>
            </a:xfrm>
            <a:custGeom>
              <a:avLst/>
              <a:gdLst/>
              <a:ahLst/>
              <a:cxnLst/>
              <a:rect l="l" t="t" r="r" b="b"/>
              <a:pathLst>
                <a:path w="9450984" h="1643760">
                  <a:moveTo>
                    <a:pt x="0" y="0"/>
                  </a:moveTo>
                  <a:lnTo>
                    <a:pt x="9450984" y="0"/>
                  </a:lnTo>
                  <a:lnTo>
                    <a:pt x="9450984" y="1643760"/>
                  </a:lnTo>
                  <a:lnTo>
                    <a:pt x="0" y="164376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9450983" cy="171043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8059"/>
                </a:lnSpc>
              </a:pPr>
              <a:r>
                <a:rPr lang="en-US" sz="6462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Майбутнє радіо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458682" y="4202609"/>
            <a:ext cx="3544044" cy="554239"/>
            <a:chOff x="0" y="0"/>
            <a:chExt cx="4725392" cy="73898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725392" cy="738985"/>
            </a:xfrm>
            <a:custGeom>
              <a:avLst/>
              <a:gdLst/>
              <a:ahLst/>
              <a:cxnLst/>
              <a:rect l="l" t="t" r="r" b="b"/>
              <a:pathLst>
                <a:path w="4725392" h="738985">
                  <a:moveTo>
                    <a:pt x="0" y="0"/>
                  </a:moveTo>
                  <a:lnTo>
                    <a:pt x="4725392" y="0"/>
                  </a:lnTo>
                  <a:lnTo>
                    <a:pt x="4725392" y="738985"/>
                  </a:lnTo>
                  <a:lnTo>
                    <a:pt x="0" y="73898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4725392" cy="77708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r">
                <a:lnSpc>
                  <a:spcPts val="3437"/>
                </a:lnSpc>
              </a:pPr>
              <a:r>
                <a:rPr lang="en-US" sz="2750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Інновації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79487" y="4756848"/>
            <a:ext cx="4731544" cy="2804221"/>
            <a:chOff x="0" y="0"/>
            <a:chExt cx="6308725" cy="373896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308725" cy="3738961"/>
            </a:xfrm>
            <a:custGeom>
              <a:avLst/>
              <a:gdLst/>
              <a:ahLst/>
              <a:cxnLst/>
              <a:rect l="l" t="t" r="r" b="b"/>
              <a:pathLst>
                <a:path w="6308725" h="3738961">
                  <a:moveTo>
                    <a:pt x="0" y="0"/>
                  </a:moveTo>
                  <a:lnTo>
                    <a:pt x="6308725" y="0"/>
                  </a:lnTo>
                  <a:lnTo>
                    <a:pt x="6308725" y="3738961"/>
                  </a:lnTo>
                  <a:lnTo>
                    <a:pt x="0" y="37389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95250"/>
              <a:ext cx="6308725" cy="383421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725"/>
                </a:lnSpc>
              </a:pPr>
              <a:r>
                <a:rPr lang="en-US" sz="22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 продовжує адаптуватися до нових технологій, використовуючи AI, VR та інші сучасні інструменти для створення нових форматів та досвіду слухання.</a:t>
              </a:r>
            </a:p>
          </p:txBody>
        </p:sp>
      </p:grpSp>
      <p:sp>
        <p:nvSpPr>
          <p:cNvPr id="14" name="Freeform 14" descr="preencoded.png"/>
          <p:cNvSpPr/>
          <p:nvPr/>
        </p:nvSpPr>
        <p:spPr>
          <a:xfrm>
            <a:off x="6290816" y="3016895"/>
            <a:ext cx="5706219" cy="5706219"/>
          </a:xfrm>
          <a:custGeom>
            <a:avLst/>
            <a:gdLst/>
            <a:ahLst/>
            <a:cxnLst/>
            <a:rect l="l" t="t" r="r" b="b"/>
            <a:pathLst>
              <a:path w="5706219" h="5706219">
                <a:moveTo>
                  <a:pt x="0" y="0"/>
                </a:moveTo>
                <a:lnTo>
                  <a:pt x="5706219" y="0"/>
                </a:lnTo>
                <a:lnTo>
                  <a:pt x="5706219" y="5706219"/>
                </a:lnTo>
                <a:lnTo>
                  <a:pt x="0" y="570621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7095084" y="5243066"/>
            <a:ext cx="162371" cy="566886"/>
            <a:chOff x="0" y="0"/>
            <a:chExt cx="216495" cy="755848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16495" cy="755848"/>
            </a:xfrm>
            <a:custGeom>
              <a:avLst/>
              <a:gdLst/>
              <a:ahLst/>
              <a:cxnLst/>
              <a:rect l="l" t="t" r="r" b="b"/>
              <a:pathLst>
                <a:path w="216495" h="755848">
                  <a:moveTo>
                    <a:pt x="0" y="0"/>
                  </a:moveTo>
                  <a:lnTo>
                    <a:pt x="216495" y="0"/>
                  </a:lnTo>
                  <a:lnTo>
                    <a:pt x="216495" y="755848"/>
                  </a:lnTo>
                  <a:lnTo>
                    <a:pt x="0" y="7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133350"/>
              <a:ext cx="216495" cy="88919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37"/>
                </a:lnSpc>
              </a:pPr>
              <a:r>
                <a:rPr lang="en-US" sz="2750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2918964" y="2743348"/>
            <a:ext cx="3544044" cy="554239"/>
            <a:chOff x="0" y="0"/>
            <a:chExt cx="4725392" cy="738985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725392" cy="738985"/>
            </a:xfrm>
            <a:custGeom>
              <a:avLst/>
              <a:gdLst/>
              <a:ahLst/>
              <a:cxnLst/>
              <a:rect l="l" t="t" r="r" b="b"/>
              <a:pathLst>
                <a:path w="4725392" h="738985">
                  <a:moveTo>
                    <a:pt x="0" y="0"/>
                  </a:moveTo>
                  <a:lnTo>
                    <a:pt x="4725392" y="0"/>
                  </a:lnTo>
                  <a:lnTo>
                    <a:pt x="4725392" y="738985"/>
                  </a:lnTo>
                  <a:lnTo>
                    <a:pt x="0" y="73898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4725392" cy="77708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437"/>
                </a:lnSpc>
              </a:pPr>
              <a:r>
                <a:rPr lang="en-US" sz="2750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Креативність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2918964" y="3354738"/>
            <a:ext cx="4873526" cy="2804221"/>
            <a:chOff x="0" y="0"/>
            <a:chExt cx="6498035" cy="3738961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6498035" cy="3738961"/>
            </a:xfrm>
            <a:custGeom>
              <a:avLst/>
              <a:gdLst/>
              <a:ahLst/>
              <a:cxnLst/>
              <a:rect l="l" t="t" r="r" b="b"/>
              <a:pathLst>
                <a:path w="6498035" h="3738961">
                  <a:moveTo>
                    <a:pt x="0" y="0"/>
                  </a:moveTo>
                  <a:lnTo>
                    <a:pt x="6498035" y="0"/>
                  </a:lnTo>
                  <a:lnTo>
                    <a:pt x="6498035" y="3738961"/>
                  </a:lnTo>
                  <a:lnTo>
                    <a:pt x="0" y="37389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95250"/>
              <a:ext cx="6498035" cy="383421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725"/>
                </a:lnSpc>
              </a:pPr>
              <a:r>
                <a:rPr lang="en-US" sz="22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 залишається платформою для творчих ідей, що дозволяє розвивати новий контент, програми та формати, що задовольняють сучасні потреби слухачів.</a:t>
              </a:r>
            </a:p>
          </p:txBody>
        </p:sp>
      </p:grpSp>
      <p:sp>
        <p:nvSpPr>
          <p:cNvPr id="24" name="Freeform 24" descr="preencoded.png"/>
          <p:cNvSpPr/>
          <p:nvPr/>
        </p:nvSpPr>
        <p:spPr>
          <a:xfrm>
            <a:off x="6290816" y="3016895"/>
            <a:ext cx="5706219" cy="5706219"/>
          </a:xfrm>
          <a:custGeom>
            <a:avLst/>
            <a:gdLst/>
            <a:ahLst/>
            <a:cxnLst/>
            <a:rect l="l" t="t" r="r" b="b"/>
            <a:pathLst>
              <a:path w="5706219" h="5706219">
                <a:moveTo>
                  <a:pt x="0" y="0"/>
                </a:moveTo>
                <a:lnTo>
                  <a:pt x="5706219" y="0"/>
                </a:lnTo>
                <a:lnTo>
                  <a:pt x="5706219" y="5706219"/>
                </a:lnTo>
                <a:lnTo>
                  <a:pt x="0" y="570621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25" name="Group 25"/>
          <p:cNvGrpSpPr/>
          <p:nvPr/>
        </p:nvGrpSpPr>
        <p:grpSpPr>
          <a:xfrm>
            <a:off x="10317808" y="4054227"/>
            <a:ext cx="214312" cy="566886"/>
            <a:chOff x="0" y="0"/>
            <a:chExt cx="285750" cy="755848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285750" cy="755848"/>
            </a:xfrm>
            <a:custGeom>
              <a:avLst/>
              <a:gdLst/>
              <a:ahLst/>
              <a:cxnLst/>
              <a:rect l="l" t="t" r="r" b="b"/>
              <a:pathLst>
                <a:path w="285750" h="755848">
                  <a:moveTo>
                    <a:pt x="0" y="0"/>
                  </a:moveTo>
                  <a:lnTo>
                    <a:pt x="285750" y="0"/>
                  </a:lnTo>
                  <a:lnTo>
                    <a:pt x="285750" y="755848"/>
                  </a:lnTo>
                  <a:lnTo>
                    <a:pt x="0" y="7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0" y="-133350"/>
              <a:ext cx="285750" cy="88919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37"/>
                </a:lnSpc>
              </a:pPr>
              <a:r>
                <a:rPr lang="en-US" sz="2750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</a:t>
              </a:r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12918964" y="6593384"/>
            <a:ext cx="3544044" cy="554239"/>
            <a:chOff x="0" y="0"/>
            <a:chExt cx="4725392" cy="738985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4725392" cy="738985"/>
            </a:xfrm>
            <a:custGeom>
              <a:avLst/>
              <a:gdLst/>
              <a:ahLst/>
              <a:cxnLst/>
              <a:rect l="l" t="t" r="r" b="b"/>
              <a:pathLst>
                <a:path w="4725392" h="738985">
                  <a:moveTo>
                    <a:pt x="0" y="0"/>
                  </a:moveTo>
                  <a:lnTo>
                    <a:pt x="4725392" y="0"/>
                  </a:lnTo>
                  <a:lnTo>
                    <a:pt x="4725392" y="738985"/>
                  </a:lnTo>
                  <a:lnTo>
                    <a:pt x="0" y="73898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0" y="-38100"/>
              <a:ext cx="4725392" cy="777085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437"/>
                </a:lnSpc>
              </a:pPr>
              <a:r>
                <a:rPr lang="en-US" sz="2750" b="1" u="sng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Спільнота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12918964" y="7147623"/>
            <a:ext cx="4873526" cy="2337496"/>
            <a:chOff x="0" y="0"/>
            <a:chExt cx="6498035" cy="3116661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6498035" cy="3116661"/>
            </a:xfrm>
            <a:custGeom>
              <a:avLst/>
              <a:gdLst/>
              <a:ahLst/>
              <a:cxnLst/>
              <a:rect l="l" t="t" r="r" b="b"/>
              <a:pathLst>
                <a:path w="6498035" h="3116661">
                  <a:moveTo>
                    <a:pt x="0" y="0"/>
                  </a:moveTo>
                  <a:lnTo>
                    <a:pt x="6498035" y="0"/>
                  </a:lnTo>
                  <a:lnTo>
                    <a:pt x="6498035" y="3116661"/>
                  </a:lnTo>
                  <a:lnTo>
                    <a:pt x="0" y="31166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3" name="TextBox 33"/>
            <p:cNvSpPr txBox="1"/>
            <p:nvPr/>
          </p:nvSpPr>
          <p:spPr>
            <a:xfrm>
              <a:off x="0" y="-95250"/>
              <a:ext cx="6498035" cy="321191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3725"/>
                </a:lnSpc>
              </a:pPr>
              <a:r>
                <a:rPr lang="en-US" sz="228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 продовжує об'єднувати людей, створюючи спільноти за інтересами, сприяючи комунікації та розвитку діалогу між слухачами.</a:t>
              </a:r>
            </a:p>
          </p:txBody>
        </p:sp>
      </p:grpSp>
      <p:sp>
        <p:nvSpPr>
          <p:cNvPr id="34" name="Freeform 34" descr="preencoded.png"/>
          <p:cNvSpPr/>
          <p:nvPr/>
        </p:nvSpPr>
        <p:spPr>
          <a:xfrm>
            <a:off x="6290816" y="3016895"/>
            <a:ext cx="5706219" cy="5706219"/>
          </a:xfrm>
          <a:custGeom>
            <a:avLst/>
            <a:gdLst/>
            <a:ahLst/>
            <a:cxnLst/>
            <a:rect l="l" t="t" r="r" b="b"/>
            <a:pathLst>
              <a:path w="5706219" h="5706219">
                <a:moveTo>
                  <a:pt x="0" y="0"/>
                </a:moveTo>
                <a:lnTo>
                  <a:pt x="5706219" y="0"/>
                </a:lnTo>
                <a:lnTo>
                  <a:pt x="5706219" y="5706219"/>
                </a:lnTo>
                <a:lnTo>
                  <a:pt x="0" y="57062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35" name="Group 35"/>
          <p:cNvGrpSpPr/>
          <p:nvPr/>
        </p:nvGrpSpPr>
        <p:grpSpPr>
          <a:xfrm>
            <a:off x="9729936" y="7461945"/>
            <a:ext cx="200620" cy="566886"/>
            <a:chOff x="0" y="0"/>
            <a:chExt cx="267493" cy="755848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267493" cy="755848"/>
            </a:xfrm>
            <a:custGeom>
              <a:avLst/>
              <a:gdLst/>
              <a:ahLst/>
              <a:cxnLst/>
              <a:rect l="l" t="t" r="r" b="b"/>
              <a:pathLst>
                <a:path w="267493" h="755848">
                  <a:moveTo>
                    <a:pt x="0" y="0"/>
                  </a:moveTo>
                  <a:lnTo>
                    <a:pt x="267493" y="0"/>
                  </a:lnTo>
                  <a:lnTo>
                    <a:pt x="267493" y="755848"/>
                  </a:lnTo>
                  <a:lnTo>
                    <a:pt x="0" y="7558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7" name="TextBox 37"/>
            <p:cNvSpPr txBox="1"/>
            <p:nvPr/>
          </p:nvSpPr>
          <p:spPr>
            <a:xfrm>
              <a:off x="0" y="-133350"/>
              <a:ext cx="267493" cy="88919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437"/>
                </a:lnSpc>
              </a:pPr>
              <a:r>
                <a:rPr lang="en-US" sz="2750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3</a:t>
              </a:r>
            </a:p>
          </p:txBody>
        </p:sp>
      </p:grpSp>
      <p:sp>
        <p:nvSpPr>
          <p:cNvPr id="38" name="Freeform 38"/>
          <p:cNvSpPr/>
          <p:nvPr/>
        </p:nvSpPr>
        <p:spPr>
          <a:xfrm>
            <a:off x="0" y="0"/>
            <a:ext cx="18288000" cy="1323231"/>
          </a:xfrm>
          <a:custGeom>
            <a:avLst/>
            <a:gdLst/>
            <a:ahLst/>
            <a:cxnLst/>
            <a:rect l="l" t="t" r="r" b="b"/>
            <a:pathLst>
              <a:path w="18288000" h="1323231">
                <a:moveTo>
                  <a:pt x="0" y="0"/>
                </a:moveTo>
                <a:lnTo>
                  <a:pt x="18288000" y="0"/>
                </a:lnTo>
                <a:lnTo>
                  <a:pt x="18288000" y="1323231"/>
                </a:lnTo>
                <a:lnTo>
                  <a:pt x="0" y="132323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149436" b="-671368"/>
            </a:stretch>
          </a:blipFill>
        </p:spPr>
      </p:sp>
    </p:spTree>
  </p:cSld>
  <p:clrMapOvr>
    <a:masterClrMapping/>
  </p:clrMapOvr>
  <p:transition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18288000" cy="3138190"/>
          </a:xfrm>
          <a:custGeom>
            <a:avLst/>
            <a:gdLst/>
            <a:ahLst/>
            <a:cxnLst/>
            <a:rect l="l" t="t" r="r" b="b"/>
            <a:pathLst>
              <a:path w="18288000" h="3138190">
                <a:moveTo>
                  <a:pt x="0" y="0"/>
                </a:moveTo>
                <a:lnTo>
                  <a:pt x="18288000" y="0"/>
                </a:lnTo>
                <a:lnTo>
                  <a:pt x="18288000" y="3138190"/>
                </a:lnTo>
                <a:lnTo>
                  <a:pt x="0" y="31381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71" r="-71"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878681" y="4031159"/>
            <a:ext cx="16530637" cy="1985248"/>
            <a:chOff x="0" y="0"/>
            <a:chExt cx="22040850" cy="264699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2040850" cy="2646997"/>
            </a:xfrm>
            <a:custGeom>
              <a:avLst/>
              <a:gdLst/>
              <a:ahLst/>
              <a:cxnLst/>
              <a:rect l="l" t="t" r="r" b="b"/>
              <a:pathLst>
                <a:path w="22040850" h="2646997">
                  <a:moveTo>
                    <a:pt x="0" y="0"/>
                  </a:moveTo>
                  <a:lnTo>
                    <a:pt x="22040850" y="0"/>
                  </a:lnTo>
                  <a:lnTo>
                    <a:pt x="22040850" y="2646997"/>
                  </a:lnTo>
                  <a:lnTo>
                    <a:pt x="0" y="26469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66675"/>
              <a:ext cx="22040850" cy="271367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7117"/>
                </a:lnSpc>
              </a:pPr>
              <a:r>
                <a:rPr lang="en-US" sz="5737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Відзначення Всесвітнього дня радіо: значення для нас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878681" y="5608049"/>
            <a:ext cx="5259140" cy="1322431"/>
            <a:chOff x="0" y="0"/>
            <a:chExt cx="7012187" cy="176324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012187" cy="1763241"/>
            </a:xfrm>
            <a:custGeom>
              <a:avLst/>
              <a:gdLst/>
              <a:ahLst/>
              <a:cxnLst/>
              <a:rect l="l" t="t" r="r" b="b"/>
              <a:pathLst>
                <a:path w="7012187" h="1763241">
                  <a:moveTo>
                    <a:pt x="0" y="0"/>
                  </a:moveTo>
                  <a:lnTo>
                    <a:pt x="7012187" y="0"/>
                  </a:lnTo>
                  <a:lnTo>
                    <a:pt x="7012187" y="1763241"/>
                  </a:lnTo>
                  <a:lnTo>
                    <a:pt x="0" y="176324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85725"/>
              <a:ext cx="7012187" cy="167751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6500"/>
                </a:lnSpc>
              </a:pPr>
              <a:r>
                <a:rPr lang="en-US" sz="6500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1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939230" y="6930480"/>
            <a:ext cx="3138190" cy="612523"/>
            <a:chOff x="0" y="0"/>
            <a:chExt cx="4184253" cy="81669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184254" cy="816697"/>
            </a:xfrm>
            <a:custGeom>
              <a:avLst/>
              <a:gdLst/>
              <a:ahLst/>
              <a:cxnLst/>
              <a:rect l="l" t="t" r="r" b="b"/>
              <a:pathLst>
                <a:path w="4184254" h="816697">
                  <a:moveTo>
                    <a:pt x="0" y="0"/>
                  </a:moveTo>
                  <a:lnTo>
                    <a:pt x="4184254" y="0"/>
                  </a:lnTo>
                  <a:lnTo>
                    <a:pt x="4184254" y="816697"/>
                  </a:lnTo>
                  <a:lnTo>
                    <a:pt x="0" y="8166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4184253" cy="85479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816"/>
                </a:lnSpc>
              </a:pPr>
              <a:r>
                <a:rPr lang="en-US" sz="3037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Увага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874216" y="7543003"/>
            <a:ext cx="5259140" cy="2294238"/>
            <a:chOff x="0" y="0"/>
            <a:chExt cx="7012187" cy="3058984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7012187" cy="3058984"/>
            </a:xfrm>
            <a:custGeom>
              <a:avLst/>
              <a:gdLst/>
              <a:ahLst/>
              <a:cxnLst/>
              <a:rect l="l" t="t" r="r" b="b"/>
              <a:pathLst>
                <a:path w="7012187" h="3058984">
                  <a:moveTo>
                    <a:pt x="0" y="0"/>
                  </a:moveTo>
                  <a:lnTo>
                    <a:pt x="7012187" y="0"/>
                  </a:lnTo>
                  <a:lnTo>
                    <a:pt x="7012187" y="3058984"/>
                  </a:lnTo>
                  <a:lnTo>
                    <a:pt x="0" y="30589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95250"/>
              <a:ext cx="7012187" cy="315423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608"/>
                </a:lnSpc>
              </a:pPr>
              <a:r>
                <a:rPr lang="en-US" sz="223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Відзначаючи Всесвітній день радіо, ми згадуємо важливість цієї унікальної форми комунікації, яка продовжує об'єднувати людей та розширювати світогляд.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6514356" y="5608049"/>
            <a:ext cx="5259140" cy="1322431"/>
            <a:chOff x="0" y="0"/>
            <a:chExt cx="7012187" cy="1763241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7012187" cy="1763241"/>
            </a:xfrm>
            <a:custGeom>
              <a:avLst/>
              <a:gdLst/>
              <a:ahLst/>
              <a:cxnLst/>
              <a:rect l="l" t="t" r="r" b="b"/>
              <a:pathLst>
                <a:path w="7012187" h="1763241">
                  <a:moveTo>
                    <a:pt x="0" y="0"/>
                  </a:moveTo>
                  <a:lnTo>
                    <a:pt x="7012187" y="0"/>
                  </a:lnTo>
                  <a:lnTo>
                    <a:pt x="7012187" y="1763241"/>
                  </a:lnTo>
                  <a:lnTo>
                    <a:pt x="0" y="176324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85725"/>
              <a:ext cx="7012187" cy="167751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6500"/>
                </a:lnSpc>
              </a:pPr>
              <a:r>
                <a:rPr lang="en-US" sz="6500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2</a:t>
              </a:r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7574905" y="6930480"/>
            <a:ext cx="3138190" cy="612523"/>
            <a:chOff x="0" y="0"/>
            <a:chExt cx="4184253" cy="816697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184254" cy="816697"/>
            </a:xfrm>
            <a:custGeom>
              <a:avLst/>
              <a:gdLst/>
              <a:ahLst/>
              <a:cxnLst/>
              <a:rect l="l" t="t" r="r" b="b"/>
              <a:pathLst>
                <a:path w="4184254" h="816697">
                  <a:moveTo>
                    <a:pt x="0" y="0"/>
                  </a:moveTo>
                  <a:lnTo>
                    <a:pt x="4184254" y="0"/>
                  </a:lnTo>
                  <a:lnTo>
                    <a:pt x="4184254" y="816697"/>
                  </a:lnTo>
                  <a:lnTo>
                    <a:pt x="0" y="8166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4184253" cy="85479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816"/>
                </a:lnSpc>
              </a:pPr>
              <a:r>
                <a:rPr lang="en-US" sz="3037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Підтримка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6514356" y="7543003"/>
            <a:ext cx="5259140" cy="1837038"/>
            <a:chOff x="0" y="0"/>
            <a:chExt cx="7012187" cy="2449384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7012187" cy="2449384"/>
            </a:xfrm>
            <a:custGeom>
              <a:avLst/>
              <a:gdLst/>
              <a:ahLst/>
              <a:cxnLst/>
              <a:rect l="l" t="t" r="r" b="b"/>
              <a:pathLst>
                <a:path w="7012187" h="2449384">
                  <a:moveTo>
                    <a:pt x="0" y="0"/>
                  </a:moveTo>
                  <a:lnTo>
                    <a:pt x="7012187" y="0"/>
                  </a:lnTo>
                  <a:lnTo>
                    <a:pt x="7012187" y="2449384"/>
                  </a:lnTo>
                  <a:lnTo>
                    <a:pt x="0" y="24493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95250"/>
              <a:ext cx="7012187" cy="254463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608"/>
                </a:lnSpc>
              </a:pPr>
              <a:r>
                <a:rPr lang="en-US" sz="223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Ми висловлюємо свою подяку тим, хто працює на радіо, створюючи цінний контент та забезпечуючи нам доступ до інформації та розваг.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2150030" y="5608049"/>
            <a:ext cx="5259140" cy="1322431"/>
            <a:chOff x="0" y="0"/>
            <a:chExt cx="7012187" cy="1763241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7012187" cy="1763241"/>
            </a:xfrm>
            <a:custGeom>
              <a:avLst/>
              <a:gdLst/>
              <a:ahLst/>
              <a:cxnLst/>
              <a:rect l="l" t="t" r="r" b="b"/>
              <a:pathLst>
                <a:path w="7012187" h="1763241">
                  <a:moveTo>
                    <a:pt x="0" y="0"/>
                  </a:moveTo>
                  <a:lnTo>
                    <a:pt x="7012187" y="0"/>
                  </a:lnTo>
                  <a:lnTo>
                    <a:pt x="7012187" y="1763241"/>
                  </a:lnTo>
                  <a:lnTo>
                    <a:pt x="0" y="176324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85725"/>
              <a:ext cx="7012187" cy="1677516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6500"/>
                </a:lnSpc>
              </a:pPr>
              <a:r>
                <a:rPr lang="en-US" sz="6500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3</a:t>
              </a: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3210580" y="6930480"/>
            <a:ext cx="3138190" cy="612523"/>
            <a:chOff x="0" y="0"/>
            <a:chExt cx="4184253" cy="816697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4184254" cy="816697"/>
            </a:xfrm>
            <a:custGeom>
              <a:avLst/>
              <a:gdLst/>
              <a:ahLst/>
              <a:cxnLst/>
              <a:rect l="l" t="t" r="r" b="b"/>
              <a:pathLst>
                <a:path w="4184254" h="816697">
                  <a:moveTo>
                    <a:pt x="0" y="0"/>
                  </a:moveTo>
                  <a:lnTo>
                    <a:pt x="4184254" y="0"/>
                  </a:lnTo>
                  <a:lnTo>
                    <a:pt x="4184254" y="816697"/>
                  </a:lnTo>
                  <a:lnTo>
                    <a:pt x="0" y="8166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4184253" cy="85479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816"/>
                </a:lnSpc>
              </a:pPr>
              <a:r>
                <a:rPr lang="en-US" sz="3037" b="1">
                  <a:solidFill>
                    <a:srgbClr val="403C4E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Натхнення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2150030" y="7543003"/>
            <a:ext cx="5259140" cy="1837038"/>
            <a:chOff x="0" y="0"/>
            <a:chExt cx="7012187" cy="2449384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7012187" cy="2449384"/>
            </a:xfrm>
            <a:custGeom>
              <a:avLst/>
              <a:gdLst/>
              <a:ahLst/>
              <a:cxnLst/>
              <a:rect l="l" t="t" r="r" b="b"/>
              <a:pathLst>
                <a:path w="7012187" h="2449384">
                  <a:moveTo>
                    <a:pt x="0" y="0"/>
                  </a:moveTo>
                  <a:lnTo>
                    <a:pt x="7012187" y="0"/>
                  </a:lnTo>
                  <a:lnTo>
                    <a:pt x="7012187" y="2449384"/>
                  </a:lnTo>
                  <a:lnTo>
                    <a:pt x="0" y="24493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0" y="-95250"/>
              <a:ext cx="7012187" cy="254463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ctr">
                <a:lnSpc>
                  <a:spcPts val="3608"/>
                </a:lnSpc>
              </a:pPr>
              <a:r>
                <a:rPr lang="en-US" sz="2237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Ми знаходимо натхнення в історії радіо та його здатності переборювати перешкоди і змінювати світ на краще.</a:t>
              </a:r>
            </a:p>
          </p:txBody>
        </p:sp>
      </p:grpSp>
    </p:spTree>
  </p:cSld>
  <p:clrMapOvr>
    <a:masterClrMapping/>
  </p:clrMapOvr>
  <p:transition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reencoded.png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5" name="Freeform 5" descr="preencoded.png"/>
          <p:cNvSpPr/>
          <p:nvPr/>
        </p:nvSpPr>
        <p:spPr>
          <a:xfrm>
            <a:off x="0" y="0"/>
            <a:ext cx="6858000" cy="10287000"/>
          </a:xfrm>
          <a:custGeom>
            <a:avLst/>
            <a:gdLst/>
            <a:ahLst/>
            <a:cxnLst/>
            <a:rect l="l" t="t" r="r" b="b"/>
            <a:pathLst>
              <a:path w="6858000" h="10287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7813774" y="1437605"/>
            <a:ext cx="9445526" cy="3331626"/>
            <a:chOff x="0" y="0"/>
            <a:chExt cx="12594035" cy="44421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594035" cy="4442167"/>
            </a:xfrm>
            <a:custGeom>
              <a:avLst/>
              <a:gdLst/>
              <a:ahLst/>
              <a:cxnLst/>
              <a:rect l="l" t="t" r="r" b="b"/>
              <a:pathLst>
                <a:path w="12594035" h="4442167">
                  <a:moveTo>
                    <a:pt x="0" y="0"/>
                  </a:moveTo>
                  <a:lnTo>
                    <a:pt x="12594035" y="0"/>
                  </a:lnTo>
                  <a:lnTo>
                    <a:pt x="12594035" y="4442167"/>
                  </a:lnTo>
                  <a:lnTo>
                    <a:pt x="0" y="444216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66675"/>
              <a:ext cx="12594035" cy="450884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8184"/>
                </a:lnSpc>
              </a:pPr>
              <a:r>
                <a:rPr lang="en-US" sz="6562">
                  <a:solidFill>
                    <a:srgbClr val="403C4E"/>
                  </a:solidFill>
                  <a:latin typeface="Bubblebody Neue Inline"/>
                  <a:ea typeface="Bubblebody Neue Inline"/>
                  <a:cs typeface="Bubblebody Neue Inline"/>
                  <a:sym typeface="Bubblebody Neue Inline"/>
                </a:rPr>
                <a:t>Всесвітній день радіо - це нагадування про цінність радіо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850237" y="5546229"/>
            <a:ext cx="9445526" cy="3204778"/>
            <a:chOff x="0" y="0"/>
            <a:chExt cx="12594035" cy="427303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594035" cy="4273038"/>
            </a:xfrm>
            <a:custGeom>
              <a:avLst/>
              <a:gdLst/>
              <a:ahLst/>
              <a:cxnLst/>
              <a:rect l="l" t="t" r="r" b="b"/>
              <a:pathLst>
                <a:path w="12594035" h="4273038">
                  <a:moveTo>
                    <a:pt x="0" y="0"/>
                  </a:moveTo>
                  <a:lnTo>
                    <a:pt x="12594035" y="0"/>
                  </a:lnTo>
                  <a:lnTo>
                    <a:pt x="12594035" y="4273038"/>
                  </a:lnTo>
                  <a:lnTo>
                    <a:pt x="0" y="42730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114300"/>
              <a:ext cx="12594035" cy="438733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algn="l">
                <a:lnSpc>
                  <a:spcPts val="4213"/>
                </a:lnSpc>
              </a:pP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Всесвітній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день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-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це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не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просто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свято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,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це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нагадування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про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цінність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.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Це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засіб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,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що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дозволяє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нам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об'єднуватися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,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дізнаватися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,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розважатися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та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відчувати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себе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частиною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чогось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більшого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.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Навіть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у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цифрову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еру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,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радіо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продовжує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бути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джерелом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знань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,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розваг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та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587" dirty="0" err="1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комунікації</a:t>
              </a:r>
              <a:r>
                <a:rPr lang="en-US" sz="2587" dirty="0">
                  <a:solidFill>
                    <a:srgbClr val="403C4E"/>
                  </a:solidFill>
                  <a:latin typeface="Open Sans"/>
                  <a:ea typeface="Open Sans"/>
                  <a:cs typeface="Open Sans"/>
                  <a:sym typeface="Open Sans"/>
                </a:rPr>
                <a:t>! </a:t>
              </a:r>
              <a:r>
                <a:rPr lang="en-US" sz="2587" dirty="0">
                  <a:solidFill>
                    <a:srgbClr val="000000"/>
                  </a:solidFill>
                  <a:latin typeface="Open Sans"/>
                  <a:ea typeface="Open Sans"/>
                  <a:cs typeface="Open Sans"/>
                  <a:sym typeface="Open Sans"/>
                </a:rPr>
                <a:t>🎶🌍</a:t>
              </a:r>
            </a:p>
          </p:txBody>
        </p:sp>
      </p:grpSp>
    </p:spTree>
  </p:cSld>
  <p:clrMapOvr>
    <a:masterClrMapping/>
  </p:clrMapOvr>
  <p:transition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1048</Words>
  <Application>Microsoft Office PowerPoint</Application>
  <PresentationFormat>Произвольный</PresentationFormat>
  <Paragraphs>126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Arimo Bold</vt:lpstr>
      <vt:lpstr>Arial</vt:lpstr>
      <vt:lpstr>Azbuka03_D</vt:lpstr>
      <vt:lpstr>Calibri</vt:lpstr>
      <vt:lpstr>Open Sans</vt:lpstr>
      <vt:lpstr>Bubblebody Neue Inline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Всесвітній день радіо</dc:title>
  <cp:lastModifiedBy>user-hanka</cp:lastModifiedBy>
  <cp:revision>2</cp:revision>
  <dcterms:created xsi:type="dcterms:W3CDTF">2006-08-16T00:00:00Z</dcterms:created>
  <dcterms:modified xsi:type="dcterms:W3CDTF">2025-02-12T13:39:49Z</dcterms:modified>
  <dc:identifier>DAGebnq-NAU</dc:identifier>
</cp:coreProperties>
</file>