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8288000" cy="10287000"/>
  <p:notesSz cx="6858000" cy="9144000"/>
  <p:embeddedFontLst>
    <p:embeddedFont>
      <p:font typeface="Balsamiq Sans" panose="020B0604020202020204" charset="-52"/>
      <p:regular r:id="rId13"/>
    </p:embeddedFont>
    <p:embeddedFont>
      <p:font typeface="Balsamiq Sans Bold" panose="020B0604020202020204" charset="-5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y Grotesk Key Bold" panose="020B0604020202020204" charset="-52"/>
      <p:regular r:id="rId19"/>
    </p:embeddedFont>
    <p:embeddedFont>
      <p:font typeface="Poppins" panose="00000500000000000000" pitchFamily="2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svg"/><Relationship Id="rId7" Type="http://schemas.openxmlformats.org/officeDocument/2006/relationships/image" Target="../media/image1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1.svg"/><Relationship Id="rId5" Type="http://schemas.openxmlformats.org/officeDocument/2006/relationships/image" Target="../media/image17.sv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svg"/><Relationship Id="rId3" Type="http://schemas.openxmlformats.org/officeDocument/2006/relationships/image" Target="../media/image3.svg"/><Relationship Id="rId7" Type="http://schemas.openxmlformats.org/officeDocument/2006/relationships/image" Target="../media/image25.svg"/><Relationship Id="rId12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15.svg"/><Relationship Id="rId5" Type="http://schemas.openxmlformats.org/officeDocument/2006/relationships/image" Target="../media/image23.svg"/><Relationship Id="rId15" Type="http://schemas.openxmlformats.org/officeDocument/2006/relationships/image" Target="../media/image13.svg"/><Relationship Id="rId10" Type="http://schemas.openxmlformats.org/officeDocument/2006/relationships/image" Target="../media/image14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svg"/><Relationship Id="rId7" Type="http://schemas.openxmlformats.org/officeDocument/2006/relationships/image" Target="../media/image31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svg"/><Relationship Id="rId7" Type="http://schemas.openxmlformats.org/officeDocument/2006/relationships/image" Target="../media/image3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15.svg"/><Relationship Id="rId5" Type="http://schemas.openxmlformats.org/officeDocument/2006/relationships/image" Target="../media/image17.svg"/><Relationship Id="rId10" Type="http://schemas.openxmlformats.org/officeDocument/2006/relationships/image" Target="../media/image14.png"/><Relationship Id="rId4" Type="http://schemas.openxmlformats.org/officeDocument/2006/relationships/image" Target="../media/image16.png"/><Relationship Id="rId9" Type="http://schemas.openxmlformats.org/officeDocument/2006/relationships/image" Target="../media/image3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svg"/><Relationship Id="rId7" Type="http://schemas.openxmlformats.org/officeDocument/2006/relationships/image" Target="../media/image3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svg"/><Relationship Id="rId5" Type="http://schemas.openxmlformats.org/officeDocument/2006/relationships/image" Target="../media/image5.svg"/><Relationship Id="rId10" Type="http://schemas.openxmlformats.org/officeDocument/2006/relationships/image" Target="../media/image40.png"/><Relationship Id="rId4" Type="http://schemas.openxmlformats.org/officeDocument/2006/relationships/image" Target="../media/image4.png"/><Relationship Id="rId9" Type="http://schemas.openxmlformats.org/officeDocument/2006/relationships/image" Target="../media/image3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35.svg"/><Relationship Id="rId3" Type="http://schemas.openxmlformats.org/officeDocument/2006/relationships/image" Target="../media/image3.svg"/><Relationship Id="rId7" Type="http://schemas.openxmlformats.org/officeDocument/2006/relationships/image" Target="../media/image11.svg"/><Relationship Id="rId12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svg"/><Relationship Id="rId5" Type="http://schemas.openxmlformats.org/officeDocument/2006/relationships/image" Target="../media/image17.svg"/><Relationship Id="rId15" Type="http://schemas.openxmlformats.org/officeDocument/2006/relationships/image" Target="../media/image44.jpeg"/><Relationship Id="rId10" Type="http://schemas.openxmlformats.org/officeDocument/2006/relationships/image" Target="../media/image14.png"/><Relationship Id="rId4" Type="http://schemas.openxmlformats.org/officeDocument/2006/relationships/image" Target="../media/image16.png"/><Relationship Id="rId9" Type="http://schemas.openxmlformats.org/officeDocument/2006/relationships/image" Target="../media/image43.svg"/><Relationship Id="rId14" Type="http://schemas.openxmlformats.org/officeDocument/2006/relationships/hyperlink" Target="https://www.youtube.com/watch?v=vTU22lJ0W3w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3.svg"/><Relationship Id="rId3" Type="http://schemas.openxmlformats.org/officeDocument/2006/relationships/image" Target="../media/image3.svg"/><Relationship Id="rId7" Type="http://schemas.openxmlformats.org/officeDocument/2006/relationships/image" Target="../media/image46.svg"/><Relationship Id="rId12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11.svg"/><Relationship Id="rId5" Type="http://schemas.openxmlformats.org/officeDocument/2006/relationships/image" Target="../media/image23.svg"/><Relationship Id="rId15" Type="http://schemas.openxmlformats.org/officeDocument/2006/relationships/hyperlink" Target="https://www.youtube.com/watch?v=vTU22lJ0W3w" TargetMode="External"/><Relationship Id="rId10" Type="http://schemas.openxmlformats.org/officeDocument/2006/relationships/image" Target="../media/image10.png"/><Relationship Id="rId4" Type="http://schemas.openxmlformats.org/officeDocument/2006/relationships/image" Target="../media/image22.png"/><Relationship Id="rId9" Type="http://schemas.openxmlformats.org/officeDocument/2006/relationships/image" Target="../media/image13.svg"/><Relationship Id="rId14" Type="http://schemas.openxmlformats.org/officeDocument/2006/relationships/hyperlink" Target="https://t.me/+9SJszE6ers9kNGYy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+9SJszE6ers9kNGYy" TargetMode="External"/><Relationship Id="rId13" Type="http://schemas.openxmlformats.org/officeDocument/2006/relationships/image" Target="../media/image49.jpeg"/><Relationship Id="rId3" Type="http://schemas.openxmlformats.org/officeDocument/2006/relationships/image" Target="../media/image3.svg"/><Relationship Id="rId7" Type="http://schemas.openxmlformats.org/officeDocument/2006/relationships/image" Target="../media/image48.svg"/><Relationship Id="rId12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8.png"/><Relationship Id="rId5" Type="http://schemas.openxmlformats.org/officeDocument/2006/relationships/image" Target="../media/image17.svg"/><Relationship Id="rId10" Type="http://schemas.openxmlformats.org/officeDocument/2006/relationships/image" Target="../media/image15.svg"/><Relationship Id="rId4" Type="http://schemas.openxmlformats.org/officeDocument/2006/relationships/image" Target="../media/image16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svg"/><Relationship Id="rId3" Type="http://schemas.openxmlformats.org/officeDocument/2006/relationships/image" Target="../media/image3.svg"/><Relationship Id="rId7" Type="http://schemas.openxmlformats.org/officeDocument/2006/relationships/image" Target="../media/image51.svg"/><Relationship Id="rId12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svg"/><Relationship Id="rId5" Type="http://schemas.openxmlformats.org/officeDocument/2006/relationships/image" Target="../media/image5.svg"/><Relationship Id="rId15" Type="http://schemas.openxmlformats.org/officeDocument/2006/relationships/image" Target="../media/image59.svg"/><Relationship Id="rId10" Type="http://schemas.openxmlformats.org/officeDocument/2006/relationships/image" Target="../media/image54.png"/><Relationship Id="rId4" Type="http://schemas.openxmlformats.org/officeDocument/2006/relationships/image" Target="../media/image4.png"/><Relationship Id="rId9" Type="http://schemas.openxmlformats.org/officeDocument/2006/relationships/image" Target="../media/image53.svg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27CC42-353D-4067-8647-3B471C577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-342900"/>
            <a:ext cx="17983200" cy="1053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65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085093" y="-2971800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1" y="0"/>
                </a:lnTo>
                <a:lnTo>
                  <a:pt x="20588731" y="20588731"/>
                </a:lnTo>
                <a:lnTo>
                  <a:pt x="0" y="205887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159663">
            <a:off x="11637402" y="-1773846"/>
            <a:ext cx="5163532" cy="8873031"/>
          </a:xfrm>
          <a:custGeom>
            <a:avLst/>
            <a:gdLst/>
            <a:ahLst/>
            <a:cxnLst/>
            <a:rect l="l" t="t" r="r" b="b"/>
            <a:pathLst>
              <a:path w="5163532" h="8873031">
                <a:moveTo>
                  <a:pt x="0" y="0"/>
                </a:moveTo>
                <a:lnTo>
                  <a:pt x="5163531" y="0"/>
                </a:lnTo>
                <a:lnTo>
                  <a:pt x="5163531" y="8873031"/>
                </a:lnTo>
                <a:lnTo>
                  <a:pt x="0" y="88730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159663">
            <a:off x="939166" y="3592353"/>
            <a:ext cx="5163532" cy="8873031"/>
          </a:xfrm>
          <a:custGeom>
            <a:avLst/>
            <a:gdLst/>
            <a:ahLst/>
            <a:cxnLst/>
            <a:rect l="l" t="t" r="r" b="b"/>
            <a:pathLst>
              <a:path w="5163532" h="8873031">
                <a:moveTo>
                  <a:pt x="0" y="0"/>
                </a:moveTo>
                <a:lnTo>
                  <a:pt x="5163532" y="0"/>
                </a:lnTo>
                <a:lnTo>
                  <a:pt x="5163532" y="8873031"/>
                </a:lnTo>
                <a:lnTo>
                  <a:pt x="0" y="88730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613142" y="552466"/>
            <a:ext cx="7646158" cy="9182067"/>
          </a:xfrm>
          <a:custGeom>
            <a:avLst/>
            <a:gdLst/>
            <a:ahLst/>
            <a:cxnLst/>
            <a:rect l="l" t="t" r="r" b="b"/>
            <a:pathLst>
              <a:path w="7646158" h="9182067">
                <a:moveTo>
                  <a:pt x="0" y="0"/>
                </a:moveTo>
                <a:lnTo>
                  <a:pt x="7646158" y="0"/>
                </a:lnTo>
                <a:lnTo>
                  <a:pt x="7646158" y="9182068"/>
                </a:lnTo>
                <a:lnTo>
                  <a:pt x="0" y="91820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3350565"/>
            <a:ext cx="5991808" cy="2412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83"/>
              </a:lnSpc>
            </a:pPr>
            <a:r>
              <a:rPr lang="en-US" sz="5765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Експрес-урок з фінансової грамотності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21145" y="6319720"/>
            <a:ext cx="9203140" cy="673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23"/>
              </a:lnSpc>
            </a:pPr>
            <a:r>
              <a:rPr lang="en-US" sz="5237">
                <a:solidFill>
                  <a:srgbClr val="FCF3EB"/>
                </a:solidFill>
                <a:latin typeface="Balsamiq Sans"/>
                <a:ea typeface="Balsamiq Sans"/>
                <a:cs typeface="Balsamiq Sans"/>
                <a:sym typeface="Balsamiq Sans"/>
              </a:rPr>
              <a:t>від Світлани ТІТОВОЇ</a:t>
            </a:r>
          </a:p>
        </p:txBody>
      </p:sp>
      <p:sp>
        <p:nvSpPr>
          <p:cNvPr id="8" name="Freeform 8"/>
          <p:cNvSpPr/>
          <p:nvPr/>
        </p:nvSpPr>
        <p:spPr>
          <a:xfrm rot="854765">
            <a:off x="2919829" y="8235011"/>
            <a:ext cx="8594709" cy="9435310"/>
          </a:xfrm>
          <a:custGeom>
            <a:avLst/>
            <a:gdLst/>
            <a:ahLst/>
            <a:cxnLst/>
            <a:rect l="l" t="t" r="r" b="b"/>
            <a:pathLst>
              <a:path w="8594709" h="9435310">
                <a:moveTo>
                  <a:pt x="0" y="0"/>
                </a:moveTo>
                <a:lnTo>
                  <a:pt x="8594709" y="0"/>
                </a:lnTo>
                <a:lnTo>
                  <a:pt x="8594709" y="9435309"/>
                </a:lnTo>
                <a:lnTo>
                  <a:pt x="0" y="943530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706684" y="1140809"/>
            <a:ext cx="2617601" cy="3043722"/>
          </a:xfrm>
          <a:custGeom>
            <a:avLst/>
            <a:gdLst/>
            <a:ahLst/>
            <a:cxnLst/>
            <a:rect l="l" t="t" r="r" b="b"/>
            <a:pathLst>
              <a:path w="2617601" h="3043722">
                <a:moveTo>
                  <a:pt x="0" y="0"/>
                </a:moveTo>
                <a:lnTo>
                  <a:pt x="2617601" y="0"/>
                </a:lnTo>
                <a:lnTo>
                  <a:pt x="2617601" y="3043722"/>
                </a:lnTo>
                <a:lnTo>
                  <a:pt x="0" y="30437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>
            <a:off x="1873449" y="-647680"/>
            <a:ext cx="4481406" cy="3576977"/>
          </a:xfrm>
          <a:custGeom>
            <a:avLst/>
            <a:gdLst/>
            <a:ahLst/>
            <a:cxnLst/>
            <a:rect l="l" t="t" r="r" b="b"/>
            <a:pathLst>
              <a:path w="4481406" h="3576977">
                <a:moveTo>
                  <a:pt x="0" y="0"/>
                </a:moveTo>
                <a:lnTo>
                  <a:pt x="4481406" y="0"/>
                </a:lnTo>
                <a:lnTo>
                  <a:pt x="4481406" y="3576977"/>
                </a:lnTo>
                <a:lnTo>
                  <a:pt x="0" y="35769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332095" y="7355535"/>
            <a:ext cx="5222931" cy="4833586"/>
          </a:xfrm>
          <a:custGeom>
            <a:avLst/>
            <a:gdLst/>
            <a:ahLst/>
            <a:cxnLst/>
            <a:rect l="l" t="t" r="r" b="b"/>
            <a:pathLst>
              <a:path w="5222931" h="4833586">
                <a:moveTo>
                  <a:pt x="0" y="0"/>
                </a:moveTo>
                <a:lnTo>
                  <a:pt x="5222931" y="0"/>
                </a:lnTo>
                <a:lnTo>
                  <a:pt x="5222931" y="4833585"/>
                </a:lnTo>
                <a:lnTo>
                  <a:pt x="0" y="483358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237187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B6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307929">
            <a:off x="11396404" y="3428263"/>
            <a:ext cx="5679976" cy="9760492"/>
          </a:xfrm>
          <a:custGeom>
            <a:avLst/>
            <a:gdLst/>
            <a:ahLst/>
            <a:cxnLst/>
            <a:rect l="l" t="t" r="r" b="b"/>
            <a:pathLst>
              <a:path w="5679976" h="9760492">
                <a:moveTo>
                  <a:pt x="0" y="0"/>
                </a:moveTo>
                <a:lnTo>
                  <a:pt x="5679977" y="0"/>
                </a:lnTo>
                <a:lnTo>
                  <a:pt x="5679977" y="9760491"/>
                </a:lnTo>
                <a:lnTo>
                  <a:pt x="0" y="97604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159663">
            <a:off x="645330" y="-1358004"/>
            <a:ext cx="4580506" cy="7871158"/>
          </a:xfrm>
          <a:custGeom>
            <a:avLst/>
            <a:gdLst/>
            <a:ahLst/>
            <a:cxnLst/>
            <a:rect l="l" t="t" r="r" b="b"/>
            <a:pathLst>
              <a:path w="4580506" h="7871158">
                <a:moveTo>
                  <a:pt x="0" y="0"/>
                </a:moveTo>
                <a:lnTo>
                  <a:pt x="4580506" y="0"/>
                </a:lnTo>
                <a:lnTo>
                  <a:pt x="4580506" y="7871158"/>
                </a:lnTo>
                <a:lnTo>
                  <a:pt x="0" y="78711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196213" y="1028700"/>
            <a:ext cx="8747961" cy="9603550"/>
          </a:xfrm>
          <a:custGeom>
            <a:avLst/>
            <a:gdLst/>
            <a:ahLst/>
            <a:cxnLst/>
            <a:rect l="l" t="t" r="r" b="b"/>
            <a:pathLst>
              <a:path w="8747961" h="9603550">
                <a:moveTo>
                  <a:pt x="0" y="0"/>
                </a:moveTo>
                <a:lnTo>
                  <a:pt x="8747961" y="0"/>
                </a:lnTo>
                <a:lnTo>
                  <a:pt x="8747961" y="9603550"/>
                </a:lnTo>
                <a:lnTo>
                  <a:pt x="0" y="96035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60583" y="2909562"/>
            <a:ext cx="11015304" cy="3972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14"/>
              </a:lnSpc>
            </a:pPr>
            <a:r>
              <a:rPr lang="en-US" sz="716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Твоя </a:t>
            </a:r>
          </a:p>
          <a:p>
            <a:pPr algn="l">
              <a:lnSpc>
                <a:spcPts val="7814"/>
              </a:lnSpc>
            </a:pPr>
            <a:r>
              <a:rPr lang="en-US" sz="716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фінансова безпека починається</a:t>
            </a:r>
          </a:p>
          <a:p>
            <a:pPr marL="0" lvl="0" indent="0" algn="l">
              <a:lnSpc>
                <a:spcPts val="7814"/>
              </a:lnSpc>
              <a:spcBef>
                <a:spcPct val="0"/>
              </a:spcBef>
            </a:pPr>
            <a:r>
              <a:rPr lang="en-US" sz="716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ТУТ</a:t>
            </a:r>
          </a:p>
        </p:txBody>
      </p:sp>
      <p:sp>
        <p:nvSpPr>
          <p:cNvPr id="7" name="Freeform 7"/>
          <p:cNvSpPr/>
          <p:nvPr/>
        </p:nvSpPr>
        <p:spPr>
          <a:xfrm>
            <a:off x="4765311" y="-2398793"/>
            <a:ext cx="5222931" cy="4833586"/>
          </a:xfrm>
          <a:custGeom>
            <a:avLst/>
            <a:gdLst/>
            <a:ahLst/>
            <a:cxnLst/>
            <a:rect l="l" t="t" r="r" b="b"/>
            <a:pathLst>
              <a:path w="5222931" h="4833586">
                <a:moveTo>
                  <a:pt x="0" y="0"/>
                </a:moveTo>
                <a:lnTo>
                  <a:pt x="5222932" y="0"/>
                </a:lnTo>
                <a:lnTo>
                  <a:pt x="5222932" y="4833585"/>
                </a:lnTo>
                <a:lnTo>
                  <a:pt x="0" y="48335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88003" y="8061758"/>
            <a:ext cx="3482969" cy="2780042"/>
          </a:xfrm>
          <a:custGeom>
            <a:avLst/>
            <a:gdLst/>
            <a:ahLst/>
            <a:cxnLst/>
            <a:rect l="l" t="t" r="r" b="b"/>
            <a:pathLst>
              <a:path w="3482969" h="2780042">
                <a:moveTo>
                  <a:pt x="0" y="0"/>
                </a:moveTo>
                <a:lnTo>
                  <a:pt x="3482969" y="0"/>
                </a:lnTo>
                <a:lnTo>
                  <a:pt x="3482969" y="2780042"/>
                </a:lnTo>
                <a:lnTo>
                  <a:pt x="0" y="27800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3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276270">
            <a:off x="13345292" y="-1818553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5" y="0"/>
                </a:lnTo>
                <a:lnTo>
                  <a:pt x="4875045" y="8377294"/>
                </a:lnTo>
                <a:lnTo>
                  <a:pt x="0" y="83772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276270">
            <a:off x="-385205" y="5069653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4"/>
                </a:lnTo>
                <a:lnTo>
                  <a:pt x="0" y="83772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810503" y="730185"/>
            <a:ext cx="7526708" cy="8826630"/>
          </a:xfrm>
          <a:custGeom>
            <a:avLst/>
            <a:gdLst/>
            <a:ahLst/>
            <a:cxnLst/>
            <a:rect l="l" t="t" r="r" b="b"/>
            <a:pathLst>
              <a:path w="7526708" h="8826630">
                <a:moveTo>
                  <a:pt x="0" y="0"/>
                </a:moveTo>
                <a:lnTo>
                  <a:pt x="7526708" y="0"/>
                </a:lnTo>
                <a:lnTo>
                  <a:pt x="7526708" y="8826630"/>
                </a:lnTo>
                <a:lnTo>
                  <a:pt x="0" y="88266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020891" y="-514350"/>
            <a:ext cx="3789611" cy="3589796"/>
          </a:xfrm>
          <a:custGeom>
            <a:avLst/>
            <a:gdLst/>
            <a:ahLst/>
            <a:cxnLst/>
            <a:rect l="l" t="t" r="r" b="b"/>
            <a:pathLst>
              <a:path w="3789611" h="3589796">
                <a:moveTo>
                  <a:pt x="0" y="0"/>
                </a:moveTo>
                <a:lnTo>
                  <a:pt x="3789612" y="0"/>
                </a:lnTo>
                <a:lnTo>
                  <a:pt x="3789612" y="3589796"/>
                </a:lnTo>
                <a:lnTo>
                  <a:pt x="0" y="35897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530751" y="6959564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530751" y="2644383"/>
            <a:ext cx="1917374" cy="1931421"/>
          </a:xfrm>
          <a:custGeom>
            <a:avLst/>
            <a:gdLst/>
            <a:ahLst/>
            <a:cxnLst/>
            <a:rect l="l" t="t" r="r" b="b"/>
            <a:pathLst>
              <a:path w="1917374" h="1931421">
                <a:moveTo>
                  <a:pt x="0" y="0"/>
                </a:moveTo>
                <a:lnTo>
                  <a:pt x="1917374" y="0"/>
                </a:lnTo>
                <a:lnTo>
                  <a:pt x="1917374" y="1931421"/>
                </a:lnTo>
                <a:lnTo>
                  <a:pt x="0" y="1931421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723400" y="7522888"/>
            <a:ext cx="2994137" cy="2389866"/>
          </a:xfrm>
          <a:custGeom>
            <a:avLst/>
            <a:gdLst/>
            <a:ahLst/>
            <a:cxnLst/>
            <a:rect l="l" t="t" r="r" b="b"/>
            <a:pathLst>
              <a:path w="2994137" h="2389866">
                <a:moveTo>
                  <a:pt x="0" y="0"/>
                </a:moveTo>
                <a:lnTo>
                  <a:pt x="2994137" y="0"/>
                </a:lnTo>
                <a:lnTo>
                  <a:pt x="2994137" y="2389866"/>
                </a:lnTo>
                <a:lnTo>
                  <a:pt x="0" y="238986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28700" y="3971296"/>
            <a:ext cx="10685854" cy="1623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307"/>
              </a:lnSpc>
            </a:pPr>
            <a:r>
              <a:rPr lang="en-US" sz="9505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РОЗМИНКА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785770">
            <a:off x="13625222" y="5434597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2" y="0"/>
                </a:lnTo>
                <a:lnTo>
                  <a:pt x="3671102" y="6308434"/>
                </a:lnTo>
                <a:lnTo>
                  <a:pt x="0" y="63084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494602" y="2032665"/>
            <a:ext cx="7327449" cy="6221670"/>
          </a:xfrm>
          <a:custGeom>
            <a:avLst/>
            <a:gdLst/>
            <a:ahLst/>
            <a:cxnLst/>
            <a:rect l="l" t="t" r="r" b="b"/>
            <a:pathLst>
              <a:path w="7327449" h="6221670">
                <a:moveTo>
                  <a:pt x="0" y="0"/>
                </a:moveTo>
                <a:lnTo>
                  <a:pt x="7327449" y="0"/>
                </a:lnTo>
                <a:lnTo>
                  <a:pt x="7327449" y="6221670"/>
                </a:lnTo>
                <a:lnTo>
                  <a:pt x="0" y="62216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90957" y="2547597"/>
            <a:ext cx="11833195" cy="6513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16"/>
              </a:lnSpc>
            </a:pPr>
            <a:r>
              <a:rPr lang="en-US" sz="615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Фінансова грамотність -</a:t>
            </a:r>
          </a:p>
          <a:p>
            <a:pPr algn="l">
              <a:lnSpc>
                <a:spcPts val="5004"/>
              </a:lnSpc>
            </a:pPr>
            <a:r>
              <a:rPr lang="en-US" sz="357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це набір знань та навичок, що допомагають ефективно керувати своїми коштами. </a:t>
            </a:r>
          </a:p>
          <a:p>
            <a:pPr algn="l">
              <a:lnSpc>
                <a:spcPts val="5004"/>
              </a:lnSpc>
            </a:pPr>
            <a:r>
              <a:rPr lang="en-US" sz="357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 </a:t>
            </a:r>
          </a:p>
          <a:p>
            <a:pPr algn="l">
              <a:lnSpc>
                <a:spcPts val="5004"/>
              </a:lnSpc>
            </a:pPr>
            <a:r>
              <a:rPr lang="en-US" sz="357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Завдяки фінансовій грамотності </a:t>
            </a:r>
          </a:p>
          <a:p>
            <a:pPr algn="l">
              <a:lnSpc>
                <a:spcPts val="5004"/>
              </a:lnSpc>
            </a:pPr>
            <a:r>
              <a:rPr lang="en-US" sz="357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людина може грамотно розпоряджатися</a:t>
            </a:r>
          </a:p>
          <a:p>
            <a:pPr algn="l">
              <a:lnSpc>
                <a:spcPts val="5004"/>
              </a:lnSpc>
            </a:pPr>
            <a:r>
              <a:rPr lang="en-US" sz="3574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фінансами, накопичувати та вигідно інвестувати їх.</a:t>
            </a:r>
          </a:p>
          <a:p>
            <a:pPr algn="l">
              <a:lnSpc>
                <a:spcPts val="8616"/>
              </a:lnSpc>
            </a:pPr>
            <a:endParaRPr lang="en-US" sz="3574" b="1">
              <a:solidFill>
                <a:srgbClr val="000000"/>
              </a:solidFill>
              <a:latin typeface="Cy Grotesk Key Bold"/>
              <a:ea typeface="Cy Grotesk Key Bold"/>
              <a:cs typeface="Cy Grotesk Key Bold"/>
              <a:sym typeface="Cy Grotesk Key Bold"/>
            </a:endParaRPr>
          </a:p>
        </p:txBody>
      </p:sp>
      <p:sp>
        <p:nvSpPr>
          <p:cNvPr id="6" name="Freeform 6"/>
          <p:cNvSpPr/>
          <p:nvPr/>
        </p:nvSpPr>
        <p:spPr>
          <a:xfrm rot="-5159663">
            <a:off x="288816" y="-1456031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2" y="0"/>
                </a:lnTo>
                <a:lnTo>
                  <a:pt x="3671102" y="6308434"/>
                </a:lnTo>
                <a:lnTo>
                  <a:pt x="0" y="63084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845519">
            <a:off x="4296717" y="-2950467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821385">
            <a:off x="2659317" y="7336087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2845519">
            <a:off x="4449117" y="-2798067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B6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133670">
            <a:off x="199760" y="4655710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4"/>
                </a:lnTo>
                <a:lnTo>
                  <a:pt x="0" y="83772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4307929">
            <a:off x="14322328" y="-1398018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3"/>
                </a:lnTo>
                <a:lnTo>
                  <a:pt x="0" y="83772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-833276"/>
            <a:ext cx="4231763" cy="3723951"/>
          </a:xfrm>
          <a:custGeom>
            <a:avLst/>
            <a:gdLst/>
            <a:ahLst/>
            <a:cxnLst/>
            <a:rect l="l" t="t" r="r" b="b"/>
            <a:pathLst>
              <a:path w="4231763" h="3723951">
                <a:moveTo>
                  <a:pt x="0" y="0"/>
                </a:moveTo>
                <a:lnTo>
                  <a:pt x="4231763" y="0"/>
                </a:lnTo>
                <a:lnTo>
                  <a:pt x="4231763" y="3723952"/>
                </a:lnTo>
                <a:lnTo>
                  <a:pt x="0" y="37239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161415" y="6970397"/>
            <a:ext cx="3618909" cy="4393818"/>
          </a:xfrm>
          <a:custGeom>
            <a:avLst/>
            <a:gdLst/>
            <a:ahLst/>
            <a:cxnLst/>
            <a:rect l="l" t="t" r="r" b="b"/>
            <a:pathLst>
              <a:path w="3618909" h="4393818">
                <a:moveTo>
                  <a:pt x="0" y="0"/>
                </a:moveTo>
                <a:lnTo>
                  <a:pt x="3618908" y="0"/>
                </a:lnTo>
                <a:lnTo>
                  <a:pt x="3618908" y="4393818"/>
                </a:lnTo>
                <a:lnTo>
                  <a:pt x="0" y="439381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AutoShape 7"/>
          <p:cNvSpPr/>
          <p:nvPr/>
        </p:nvSpPr>
        <p:spPr>
          <a:xfrm flipV="1">
            <a:off x="4693888" y="4457321"/>
            <a:ext cx="8679892" cy="19042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8" name="Group 8"/>
          <p:cNvGrpSpPr/>
          <p:nvPr/>
        </p:nvGrpSpPr>
        <p:grpSpPr>
          <a:xfrm>
            <a:off x="2605528" y="4045114"/>
            <a:ext cx="3042115" cy="843457"/>
            <a:chOff x="0" y="0"/>
            <a:chExt cx="801216" cy="22214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01215" cy="222145"/>
            </a:xfrm>
            <a:custGeom>
              <a:avLst/>
              <a:gdLst/>
              <a:ahLst/>
              <a:cxnLst/>
              <a:rect l="l" t="t" r="r" b="b"/>
              <a:pathLst>
                <a:path w="801215" h="222145">
                  <a:moveTo>
                    <a:pt x="111073" y="0"/>
                  </a:moveTo>
                  <a:lnTo>
                    <a:pt x="690143" y="0"/>
                  </a:lnTo>
                  <a:cubicBezTo>
                    <a:pt x="751487" y="0"/>
                    <a:pt x="801215" y="49729"/>
                    <a:pt x="801215" y="111073"/>
                  </a:cubicBezTo>
                  <a:lnTo>
                    <a:pt x="801215" y="111073"/>
                  </a:lnTo>
                  <a:cubicBezTo>
                    <a:pt x="801215" y="140531"/>
                    <a:pt x="789513" y="168783"/>
                    <a:pt x="768683" y="189613"/>
                  </a:cubicBezTo>
                  <a:cubicBezTo>
                    <a:pt x="747853" y="210443"/>
                    <a:pt x="719601" y="222145"/>
                    <a:pt x="690143" y="222145"/>
                  </a:cubicBezTo>
                  <a:lnTo>
                    <a:pt x="111073" y="222145"/>
                  </a:lnTo>
                  <a:cubicBezTo>
                    <a:pt x="81614" y="222145"/>
                    <a:pt x="53363" y="210443"/>
                    <a:pt x="32532" y="189613"/>
                  </a:cubicBezTo>
                  <a:cubicBezTo>
                    <a:pt x="11702" y="168783"/>
                    <a:pt x="0" y="140531"/>
                    <a:pt x="0" y="111073"/>
                  </a:cubicBezTo>
                  <a:lnTo>
                    <a:pt x="0" y="111073"/>
                  </a:lnTo>
                  <a:cubicBezTo>
                    <a:pt x="0" y="81614"/>
                    <a:pt x="11702" y="53363"/>
                    <a:pt x="32532" y="32532"/>
                  </a:cubicBezTo>
                  <a:cubicBezTo>
                    <a:pt x="53363" y="11702"/>
                    <a:pt x="81614" y="0"/>
                    <a:pt x="111073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801216" cy="2792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2637282" y="1349349"/>
            <a:ext cx="13045190" cy="1227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03"/>
              </a:lnSpc>
            </a:pPr>
            <a:r>
              <a:rPr lang="en-US" sz="7145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Гроші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984602" y="5057775"/>
            <a:ext cx="4283967" cy="762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ЗАСІБ ОБМІНУ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444170" y="4162042"/>
            <a:ext cx="1575186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200"/>
              </a:lnSpc>
              <a:spcBef>
                <a:spcPct val="0"/>
              </a:spcBef>
            </a:pPr>
            <a:r>
              <a:rPr lang="en-US" sz="3000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002016" y="5057775"/>
            <a:ext cx="4283967" cy="721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5879"/>
              </a:lnSpc>
              <a:spcBef>
                <a:spcPct val="0"/>
              </a:spcBef>
            </a:pPr>
            <a:r>
              <a:rPr lang="en-US" sz="4199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МІРА ВАРТОСТІ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7622942" y="4045114"/>
            <a:ext cx="3042115" cy="843457"/>
            <a:chOff x="0" y="0"/>
            <a:chExt cx="801216" cy="22214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01215" cy="222145"/>
            </a:xfrm>
            <a:custGeom>
              <a:avLst/>
              <a:gdLst/>
              <a:ahLst/>
              <a:cxnLst/>
              <a:rect l="l" t="t" r="r" b="b"/>
              <a:pathLst>
                <a:path w="801215" h="222145">
                  <a:moveTo>
                    <a:pt x="111073" y="0"/>
                  </a:moveTo>
                  <a:lnTo>
                    <a:pt x="690143" y="0"/>
                  </a:lnTo>
                  <a:cubicBezTo>
                    <a:pt x="751487" y="0"/>
                    <a:pt x="801215" y="49729"/>
                    <a:pt x="801215" y="111073"/>
                  </a:cubicBezTo>
                  <a:lnTo>
                    <a:pt x="801215" y="111073"/>
                  </a:lnTo>
                  <a:cubicBezTo>
                    <a:pt x="801215" y="140531"/>
                    <a:pt x="789513" y="168783"/>
                    <a:pt x="768683" y="189613"/>
                  </a:cubicBezTo>
                  <a:cubicBezTo>
                    <a:pt x="747853" y="210443"/>
                    <a:pt x="719601" y="222145"/>
                    <a:pt x="690143" y="222145"/>
                  </a:cubicBezTo>
                  <a:lnTo>
                    <a:pt x="111073" y="222145"/>
                  </a:lnTo>
                  <a:cubicBezTo>
                    <a:pt x="81614" y="222145"/>
                    <a:pt x="53363" y="210443"/>
                    <a:pt x="32532" y="189613"/>
                  </a:cubicBezTo>
                  <a:cubicBezTo>
                    <a:pt x="11702" y="168783"/>
                    <a:pt x="0" y="140531"/>
                    <a:pt x="0" y="111073"/>
                  </a:cubicBezTo>
                  <a:lnTo>
                    <a:pt x="0" y="111073"/>
                  </a:lnTo>
                  <a:cubicBezTo>
                    <a:pt x="0" y="81614"/>
                    <a:pt x="11702" y="53363"/>
                    <a:pt x="32532" y="32532"/>
                  </a:cubicBezTo>
                  <a:cubicBezTo>
                    <a:pt x="53363" y="11702"/>
                    <a:pt x="81614" y="0"/>
                    <a:pt x="111073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57150"/>
              <a:ext cx="801216" cy="2792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356407" y="4162042"/>
            <a:ext cx="1575186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200"/>
              </a:lnSpc>
              <a:spcBef>
                <a:spcPct val="0"/>
              </a:spcBef>
            </a:pPr>
            <a:r>
              <a:rPr lang="en-US" sz="3000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019431" y="5057775"/>
            <a:ext cx="4283967" cy="1464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just">
              <a:lnSpc>
                <a:spcPts val="5879"/>
              </a:lnSpc>
              <a:spcBef>
                <a:spcPct val="0"/>
              </a:spcBef>
            </a:pPr>
            <a:r>
              <a:rPr lang="en-US" sz="4199" u="none" strike="noStrike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ІНСТРУМЕТ ЗАОЩАДЖЕННЯ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2640357" y="4045114"/>
            <a:ext cx="3042115" cy="843457"/>
            <a:chOff x="0" y="0"/>
            <a:chExt cx="801216" cy="22214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01215" cy="222145"/>
            </a:xfrm>
            <a:custGeom>
              <a:avLst/>
              <a:gdLst/>
              <a:ahLst/>
              <a:cxnLst/>
              <a:rect l="l" t="t" r="r" b="b"/>
              <a:pathLst>
                <a:path w="801215" h="222145">
                  <a:moveTo>
                    <a:pt x="111073" y="0"/>
                  </a:moveTo>
                  <a:lnTo>
                    <a:pt x="690143" y="0"/>
                  </a:lnTo>
                  <a:cubicBezTo>
                    <a:pt x="751487" y="0"/>
                    <a:pt x="801215" y="49729"/>
                    <a:pt x="801215" y="111073"/>
                  </a:cubicBezTo>
                  <a:lnTo>
                    <a:pt x="801215" y="111073"/>
                  </a:lnTo>
                  <a:cubicBezTo>
                    <a:pt x="801215" y="140531"/>
                    <a:pt x="789513" y="168783"/>
                    <a:pt x="768683" y="189613"/>
                  </a:cubicBezTo>
                  <a:cubicBezTo>
                    <a:pt x="747853" y="210443"/>
                    <a:pt x="719601" y="222145"/>
                    <a:pt x="690143" y="222145"/>
                  </a:cubicBezTo>
                  <a:lnTo>
                    <a:pt x="111073" y="222145"/>
                  </a:lnTo>
                  <a:cubicBezTo>
                    <a:pt x="81614" y="222145"/>
                    <a:pt x="53363" y="210443"/>
                    <a:pt x="32532" y="189613"/>
                  </a:cubicBezTo>
                  <a:cubicBezTo>
                    <a:pt x="11702" y="168783"/>
                    <a:pt x="0" y="140531"/>
                    <a:pt x="0" y="111073"/>
                  </a:cubicBezTo>
                  <a:lnTo>
                    <a:pt x="0" y="111073"/>
                  </a:lnTo>
                  <a:cubicBezTo>
                    <a:pt x="0" y="81614"/>
                    <a:pt x="11702" y="53363"/>
                    <a:pt x="32532" y="32532"/>
                  </a:cubicBezTo>
                  <a:cubicBezTo>
                    <a:pt x="53363" y="11702"/>
                    <a:pt x="81614" y="0"/>
                    <a:pt x="111073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801216" cy="2792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3373822" y="4162042"/>
            <a:ext cx="1575186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1" indent="0" algn="ctr">
              <a:lnSpc>
                <a:spcPts val="4200"/>
              </a:lnSpc>
              <a:spcBef>
                <a:spcPct val="0"/>
              </a:spcBef>
            </a:pPr>
            <a:r>
              <a:rPr lang="en-US" sz="3000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3</a:t>
            </a:r>
          </a:p>
        </p:txBody>
      </p:sp>
      <p:sp>
        <p:nvSpPr>
          <p:cNvPr id="24" name="Freeform 24"/>
          <p:cNvSpPr/>
          <p:nvPr/>
        </p:nvSpPr>
        <p:spPr>
          <a:xfrm>
            <a:off x="2903474" y="1535438"/>
            <a:ext cx="2115881" cy="1861976"/>
          </a:xfrm>
          <a:custGeom>
            <a:avLst/>
            <a:gdLst/>
            <a:ahLst/>
            <a:cxnLst/>
            <a:rect l="l" t="t" r="r" b="b"/>
            <a:pathLst>
              <a:path w="2115881" h="1861976">
                <a:moveTo>
                  <a:pt x="0" y="0"/>
                </a:moveTo>
                <a:lnTo>
                  <a:pt x="2115882" y="0"/>
                </a:lnTo>
                <a:lnTo>
                  <a:pt x="2115882" y="1861976"/>
                </a:lnTo>
                <a:lnTo>
                  <a:pt x="0" y="18619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-821385">
            <a:off x="3783725" y="6410182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984470" y="1028700"/>
            <a:ext cx="8319060" cy="75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49"/>
              </a:lnSpc>
            </a:pPr>
            <a:r>
              <a:rPr lang="en-US" sz="499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ФОРМУЛИ ГРОШЕЙ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2423290" y="3139323"/>
            <a:ext cx="4658347" cy="829545"/>
            <a:chOff x="0" y="0"/>
            <a:chExt cx="1226890" cy="21848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26890" cy="218481"/>
            </a:xfrm>
            <a:custGeom>
              <a:avLst/>
              <a:gdLst/>
              <a:ahLst/>
              <a:cxnLst/>
              <a:rect l="l" t="t" r="r" b="b"/>
              <a:pathLst>
                <a:path w="1226890" h="218481">
                  <a:moveTo>
                    <a:pt x="84759" y="0"/>
                  </a:moveTo>
                  <a:lnTo>
                    <a:pt x="1142131" y="0"/>
                  </a:lnTo>
                  <a:cubicBezTo>
                    <a:pt x="1188942" y="0"/>
                    <a:pt x="1226890" y="37948"/>
                    <a:pt x="1226890" y="84759"/>
                  </a:cubicBezTo>
                  <a:lnTo>
                    <a:pt x="1226890" y="133722"/>
                  </a:lnTo>
                  <a:cubicBezTo>
                    <a:pt x="1226890" y="180533"/>
                    <a:pt x="1188942" y="218481"/>
                    <a:pt x="1142131" y="218481"/>
                  </a:cubicBezTo>
                  <a:lnTo>
                    <a:pt x="84759" y="218481"/>
                  </a:lnTo>
                  <a:cubicBezTo>
                    <a:pt x="37948" y="218481"/>
                    <a:pt x="0" y="180533"/>
                    <a:pt x="0" y="133722"/>
                  </a:cubicBezTo>
                  <a:lnTo>
                    <a:pt x="0" y="84759"/>
                  </a:lnTo>
                  <a:cubicBezTo>
                    <a:pt x="0" y="37948"/>
                    <a:pt x="37948" y="0"/>
                    <a:pt x="84759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226890" cy="2756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3124524" y="3249295"/>
            <a:ext cx="3429563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 algn="ctr">
              <a:lnSpc>
                <a:spcPts val="4200"/>
              </a:lnSpc>
              <a:buAutoNum type="arabicPeriod"/>
            </a:pPr>
            <a:r>
              <a:rPr lang="en-US" sz="3000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БАНКРУТСТВА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2400024" y="6372546"/>
            <a:ext cx="4658347" cy="829545"/>
            <a:chOff x="0" y="0"/>
            <a:chExt cx="1226890" cy="21848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226890" cy="218481"/>
            </a:xfrm>
            <a:custGeom>
              <a:avLst/>
              <a:gdLst/>
              <a:ahLst/>
              <a:cxnLst/>
              <a:rect l="l" t="t" r="r" b="b"/>
              <a:pathLst>
                <a:path w="1226890" h="218481">
                  <a:moveTo>
                    <a:pt x="84759" y="0"/>
                  </a:moveTo>
                  <a:lnTo>
                    <a:pt x="1142131" y="0"/>
                  </a:lnTo>
                  <a:cubicBezTo>
                    <a:pt x="1188942" y="0"/>
                    <a:pt x="1226890" y="37948"/>
                    <a:pt x="1226890" y="84759"/>
                  </a:cubicBezTo>
                  <a:lnTo>
                    <a:pt x="1226890" y="133722"/>
                  </a:lnTo>
                  <a:cubicBezTo>
                    <a:pt x="1226890" y="180533"/>
                    <a:pt x="1188942" y="218481"/>
                    <a:pt x="1142131" y="218481"/>
                  </a:cubicBezTo>
                  <a:lnTo>
                    <a:pt x="84759" y="218481"/>
                  </a:lnTo>
                  <a:cubicBezTo>
                    <a:pt x="37948" y="218481"/>
                    <a:pt x="0" y="180533"/>
                    <a:pt x="0" y="133722"/>
                  </a:cubicBezTo>
                  <a:lnTo>
                    <a:pt x="0" y="84759"/>
                  </a:lnTo>
                  <a:cubicBezTo>
                    <a:pt x="0" y="37948"/>
                    <a:pt x="37948" y="0"/>
                    <a:pt x="84759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226890" cy="2756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018150" y="3139323"/>
            <a:ext cx="4658347" cy="829545"/>
            <a:chOff x="0" y="0"/>
            <a:chExt cx="1226890" cy="21848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26890" cy="218481"/>
            </a:xfrm>
            <a:custGeom>
              <a:avLst/>
              <a:gdLst/>
              <a:ahLst/>
              <a:cxnLst/>
              <a:rect l="l" t="t" r="r" b="b"/>
              <a:pathLst>
                <a:path w="1226890" h="218481">
                  <a:moveTo>
                    <a:pt x="84759" y="0"/>
                  </a:moveTo>
                  <a:lnTo>
                    <a:pt x="1142131" y="0"/>
                  </a:lnTo>
                  <a:cubicBezTo>
                    <a:pt x="1188942" y="0"/>
                    <a:pt x="1226890" y="37948"/>
                    <a:pt x="1226890" y="84759"/>
                  </a:cubicBezTo>
                  <a:lnTo>
                    <a:pt x="1226890" y="133722"/>
                  </a:lnTo>
                  <a:cubicBezTo>
                    <a:pt x="1226890" y="180533"/>
                    <a:pt x="1188942" y="218481"/>
                    <a:pt x="1142131" y="218481"/>
                  </a:cubicBezTo>
                  <a:lnTo>
                    <a:pt x="84759" y="218481"/>
                  </a:lnTo>
                  <a:cubicBezTo>
                    <a:pt x="37948" y="218481"/>
                    <a:pt x="0" y="180533"/>
                    <a:pt x="0" y="133722"/>
                  </a:cubicBezTo>
                  <a:lnTo>
                    <a:pt x="0" y="84759"/>
                  </a:lnTo>
                  <a:cubicBezTo>
                    <a:pt x="0" y="37948"/>
                    <a:pt x="37948" y="0"/>
                    <a:pt x="84759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1226890" cy="2756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994884" y="6372546"/>
            <a:ext cx="4658347" cy="829545"/>
            <a:chOff x="0" y="0"/>
            <a:chExt cx="1226890" cy="21848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26890" cy="218481"/>
            </a:xfrm>
            <a:custGeom>
              <a:avLst/>
              <a:gdLst/>
              <a:ahLst/>
              <a:cxnLst/>
              <a:rect l="l" t="t" r="r" b="b"/>
              <a:pathLst>
                <a:path w="1226890" h="218481">
                  <a:moveTo>
                    <a:pt x="84759" y="0"/>
                  </a:moveTo>
                  <a:lnTo>
                    <a:pt x="1142131" y="0"/>
                  </a:lnTo>
                  <a:cubicBezTo>
                    <a:pt x="1188942" y="0"/>
                    <a:pt x="1226890" y="37948"/>
                    <a:pt x="1226890" y="84759"/>
                  </a:cubicBezTo>
                  <a:lnTo>
                    <a:pt x="1226890" y="133722"/>
                  </a:lnTo>
                  <a:cubicBezTo>
                    <a:pt x="1226890" y="180533"/>
                    <a:pt x="1188942" y="218481"/>
                    <a:pt x="1142131" y="218481"/>
                  </a:cubicBezTo>
                  <a:lnTo>
                    <a:pt x="84759" y="218481"/>
                  </a:lnTo>
                  <a:cubicBezTo>
                    <a:pt x="37948" y="218481"/>
                    <a:pt x="0" y="180533"/>
                    <a:pt x="0" y="133722"/>
                  </a:cubicBezTo>
                  <a:lnTo>
                    <a:pt x="0" y="84759"/>
                  </a:lnTo>
                  <a:cubicBezTo>
                    <a:pt x="0" y="37948"/>
                    <a:pt x="37948" y="0"/>
                    <a:pt x="84759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57150"/>
              <a:ext cx="1226890" cy="2756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 rot="-3785770">
            <a:off x="-2002658" y="-2125517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2" y="0"/>
                </a:lnTo>
                <a:lnTo>
                  <a:pt x="3671102" y="6308434"/>
                </a:lnTo>
                <a:lnTo>
                  <a:pt x="0" y="63084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3785770">
            <a:off x="15883154" y="6282479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2" y="0"/>
                </a:lnTo>
                <a:lnTo>
                  <a:pt x="3671102" y="6308434"/>
                </a:lnTo>
                <a:lnTo>
                  <a:pt x="0" y="63084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5104793" y="320639"/>
            <a:ext cx="3956922" cy="4515160"/>
          </a:xfrm>
          <a:custGeom>
            <a:avLst/>
            <a:gdLst/>
            <a:ahLst/>
            <a:cxnLst/>
            <a:rect l="l" t="t" r="r" b="b"/>
            <a:pathLst>
              <a:path w="3956922" h="4515160">
                <a:moveTo>
                  <a:pt x="0" y="0"/>
                </a:moveTo>
                <a:lnTo>
                  <a:pt x="3956923" y="0"/>
                </a:lnTo>
                <a:lnTo>
                  <a:pt x="3956923" y="4515160"/>
                </a:lnTo>
                <a:lnTo>
                  <a:pt x="0" y="45151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3751965" y="716367"/>
            <a:ext cx="2705658" cy="2203881"/>
          </a:xfrm>
          <a:custGeom>
            <a:avLst/>
            <a:gdLst/>
            <a:ahLst/>
            <a:cxnLst/>
            <a:rect l="l" t="t" r="r" b="b"/>
            <a:pathLst>
              <a:path w="2705658" h="2203881">
                <a:moveTo>
                  <a:pt x="0" y="0"/>
                </a:moveTo>
                <a:lnTo>
                  <a:pt x="2705657" y="0"/>
                </a:lnTo>
                <a:lnTo>
                  <a:pt x="2705657" y="2203881"/>
                </a:lnTo>
                <a:lnTo>
                  <a:pt x="0" y="220388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-427240">
            <a:off x="-947490" y="7311198"/>
            <a:ext cx="2894540" cy="3453355"/>
          </a:xfrm>
          <a:custGeom>
            <a:avLst/>
            <a:gdLst/>
            <a:ahLst/>
            <a:cxnLst/>
            <a:rect l="l" t="t" r="r" b="b"/>
            <a:pathLst>
              <a:path w="2894540" h="3453355">
                <a:moveTo>
                  <a:pt x="0" y="0"/>
                </a:moveTo>
                <a:lnTo>
                  <a:pt x="2894540" y="0"/>
                </a:lnTo>
                <a:lnTo>
                  <a:pt x="2894540" y="3453356"/>
                </a:lnTo>
                <a:lnTo>
                  <a:pt x="0" y="34533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2904309" y="6492841"/>
            <a:ext cx="3649778" cy="52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99"/>
              </a:lnSpc>
              <a:spcBef>
                <a:spcPct val="0"/>
              </a:spcBef>
            </a:pPr>
            <a:r>
              <a:rPr lang="en-US" sz="2999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3. БІДНОСТІ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994884" y="3249295"/>
            <a:ext cx="4704879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2. БІДНОСТІ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994884" y="6492841"/>
            <a:ext cx="4658347" cy="522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99"/>
              </a:lnSpc>
              <a:spcBef>
                <a:spcPct val="0"/>
              </a:spcBef>
            </a:pPr>
            <a:r>
              <a:rPr lang="en-US" sz="2999" b="1">
                <a:solidFill>
                  <a:srgbClr val="FCF3EB"/>
                </a:solidFill>
                <a:latin typeface="Balsamiq Sans Bold"/>
                <a:ea typeface="Balsamiq Sans Bold"/>
                <a:cs typeface="Balsamiq Sans Bold"/>
                <a:sym typeface="Balsamiq Sans Bold"/>
              </a:rPr>
              <a:t>4. БАГАТСТВА</a:t>
            </a:r>
          </a:p>
        </p:txBody>
      </p:sp>
      <p:sp>
        <p:nvSpPr>
          <p:cNvPr id="25" name="Freeform 25"/>
          <p:cNvSpPr/>
          <p:nvPr/>
        </p:nvSpPr>
        <p:spPr>
          <a:xfrm>
            <a:off x="-1150366" y="-6740271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B6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4307929">
            <a:off x="13780367" y="4563447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3"/>
                </a:lnTo>
                <a:lnTo>
                  <a:pt x="0" y="83772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55989" y="2681199"/>
            <a:ext cx="8588011" cy="1749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499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ПЕРШИЙ ЗАКОН ГРОШЕЙ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55989" y="4659224"/>
            <a:ext cx="9201435" cy="3591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107"/>
              </a:lnSpc>
              <a:spcBef>
                <a:spcPct val="0"/>
              </a:spcBef>
            </a:pPr>
            <a:r>
              <a:rPr lang="en-US" sz="2934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П</a:t>
            </a:r>
            <a:r>
              <a:rPr lang="en-US" sz="2934" u="none" strike="noStrike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ОЧНІТЬ НАПОВНЮВАТИ СВІЙ ГАМАНЕЦЬ</a:t>
            </a:r>
          </a:p>
          <a:p>
            <a:pPr algn="just">
              <a:lnSpc>
                <a:spcPts val="4107"/>
              </a:lnSpc>
              <a:spcBef>
                <a:spcPct val="0"/>
              </a:spcBef>
            </a:pPr>
            <a:endParaRPr lang="en-US" sz="2934" u="none" strike="noStrike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1" indent="0" algn="just">
              <a:lnSpc>
                <a:spcPts val="4107"/>
              </a:lnSpc>
              <a:spcBef>
                <a:spcPct val="0"/>
              </a:spcBef>
            </a:pPr>
            <a:r>
              <a:rPr lang="en-US" sz="2934" u="none" strike="noStrike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Відкладайте щонайменше десятину (10%) від свого доходу. Якщо вам під силу заощаджувати більше, то це взагалі чудово. Можливо, ви скажете, що й так живете у скруті, але самі здивуєтеся, що економія цих 10% ніяк не вплине на ваш рівень життя.</a:t>
            </a:r>
          </a:p>
        </p:txBody>
      </p:sp>
      <p:sp>
        <p:nvSpPr>
          <p:cNvPr id="6" name="Freeform 6"/>
          <p:cNvSpPr/>
          <p:nvPr/>
        </p:nvSpPr>
        <p:spPr>
          <a:xfrm rot="-4307929">
            <a:off x="1152553" y="-2669051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5" y="0"/>
                </a:lnTo>
                <a:lnTo>
                  <a:pt x="4875045" y="8377293"/>
                </a:lnTo>
                <a:lnTo>
                  <a:pt x="0" y="83772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034773" y="1028700"/>
            <a:ext cx="2218455" cy="2579599"/>
          </a:xfrm>
          <a:custGeom>
            <a:avLst/>
            <a:gdLst/>
            <a:ahLst/>
            <a:cxnLst/>
            <a:rect l="l" t="t" r="r" b="b"/>
            <a:pathLst>
              <a:path w="2218455" h="2579599">
                <a:moveTo>
                  <a:pt x="0" y="0"/>
                </a:moveTo>
                <a:lnTo>
                  <a:pt x="2218454" y="0"/>
                </a:lnTo>
                <a:lnTo>
                  <a:pt x="2218454" y="2579599"/>
                </a:lnTo>
                <a:lnTo>
                  <a:pt x="0" y="25795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 rot="-944413">
            <a:off x="15476343" y="7313429"/>
            <a:ext cx="2510600" cy="2566599"/>
          </a:xfrm>
          <a:custGeom>
            <a:avLst/>
            <a:gdLst/>
            <a:ahLst/>
            <a:cxnLst/>
            <a:rect l="l" t="t" r="r" b="b"/>
            <a:pathLst>
              <a:path w="2510600" h="2566599">
                <a:moveTo>
                  <a:pt x="0" y="0"/>
                </a:moveTo>
                <a:lnTo>
                  <a:pt x="2510600" y="0"/>
                </a:lnTo>
                <a:lnTo>
                  <a:pt x="2510600" y="2566599"/>
                </a:lnTo>
                <a:lnTo>
                  <a:pt x="0" y="256659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-1690592"/>
            <a:ext cx="4522040" cy="4184942"/>
          </a:xfrm>
          <a:custGeom>
            <a:avLst/>
            <a:gdLst/>
            <a:ahLst/>
            <a:cxnLst/>
            <a:rect l="l" t="t" r="r" b="b"/>
            <a:pathLst>
              <a:path w="4522040" h="4184942">
                <a:moveTo>
                  <a:pt x="0" y="0"/>
                </a:moveTo>
                <a:lnTo>
                  <a:pt x="4522040" y="0"/>
                </a:lnTo>
                <a:lnTo>
                  <a:pt x="4522040" y="4184943"/>
                </a:lnTo>
                <a:lnTo>
                  <a:pt x="0" y="41849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40564">
            <a:off x="409146" y="7937759"/>
            <a:ext cx="3091326" cy="3753266"/>
          </a:xfrm>
          <a:custGeom>
            <a:avLst/>
            <a:gdLst/>
            <a:ahLst/>
            <a:cxnLst/>
            <a:rect l="l" t="t" r="r" b="b"/>
            <a:pathLst>
              <a:path w="3091326" h="3753266">
                <a:moveTo>
                  <a:pt x="0" y="0"/>
                </a:moveTo>
                <a:lnTo>
                  <a:pt x="3091326" y="0"/>
                </a:lnTo>
                <a:lnTo>
                  <a:pt x="3091326" y="3753266"/>
                </a:lnTo>
                <a:lnTo>
                  <a:pt x="0" y="375326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>
            <a:hlinkClick r:id="rId14"/>
          </p:cNvPr>
          <p:cNvSpPr/>
          <p:nvPr/>
        </p:nvSpPr>
        <p:spPr>
          <a:xfrm>
            <a:off x="10253227" y="1042867"/>
            <a:ext cx="5648098" cy="8321324"/>
          </a:xfrm>
          <a:custGeom>
            <a:avLst/>
            <a:gdLst/>
            <a:ahLst/>
            <a:cxnLst/>
            <a:rect l="l" t="t" r="r" b="b"/>
            <a:pathLst>
              <a:path w="5648098" h="8321324">
                <a:moveTo>
                  <a:pt x="0" y="0"/>
                </a:moveTo>
                <a:lnTo>
                  <a:pt x="5648099" y="0"/>
                </a:lnTo>
                <a:lnTo>
                  <a:pt x="5648099" y="8321324"/>
                </a:lnTo>
                <a:lnTo>
                  <a:pt x="0" y="832132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3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285507">
            <a:off x="272053" y="4878253"/>
            <a:ext cx="4144906" cy="7122621"/>
          </a:xfrm>
          <a:custGeom>
            <a:avLst/>
            <a:gdLst/>
            <a:ahLst/>
            <a:cxnLst/>
            <a:rect l="l" t="t" r="r" b="b"/>
            <a:pathLst>
              <a:path w="4144906" h="7122621">
                <a:moveTo>
                  <a:pt x="0" y="0"/>
                </a:moveTo>
                <a:lnTo>
                  <a:pt x="4144907" y="0"/>
                </a:lnTo>
                <a:lnTo>
                  <a:pt x="4144907" y="7122621"/>
                </a:lnTo>
                <a:lnTo>
                  <a:pt x="0" y="71226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969285"/>
            <a:ext cx="7472934" cy="7904064"/>
          </a:xfrm>
          <a:custGeom>
            <a:avLst/>
            <a:gdLst/>
            <a:ahLst/>
            <a:cxnLst/>
            <a:rect l="l" t="t" r="r" b="b"/>
            <a:pathLst>
              <a:path w="7472934" h="7904064">
                <a:moveTo>
                  <a:pt x="0" y="0"/>
                </a:moveTo>
                <a:lnTo>
                  <a:pt x="7472934" y="0"/>
                </a:lnTo>
                <a:lnTo>
                  <a:pt x="7472934" y="7904064"/>
                </a:lnTo>
                <a:lnTo>
                  <a:pt x="0" y="79040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9144000" y="2884876"/>
            <a:ext cx="8207389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4999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ДОМАШНЄ ЗАВДАННЯ</a:t>
            </a:r>
          </a:p>
        </p:txBody>
      </p:sp>
      <p:sp>
        <p:nvSpPr>
          <p:cNvPr id="6" name="Freeform 6"/>
          <p:cNvSpPr/>
          <p:nvPr/>
        </p:nvSpPr>
        <p:spPr>
          <a:xfrm rot="-4024389">
            <a:off x="14141742" y="-1729185"/>
            <a:ext cx="4144906" cy="7122621"/>
          </a:xfrm>
          <a:custGeom>
            <a:avLst/>
            <a:gdLst/>
            <a:ahLst/>
            <a:cxnLst/>
            <a:rect l="l" t="t" r="r" b="b"/>
            <a:pathLst>
              <a:path w="4144906" h="7122621">
                <a:moveTo>
                  <a:pt x="0" y="0"/>
                </a:moveTo>
                <a:lnTo>
                  <a:pt x="4144906" y="0"/>
                </a:lnTo>
                <a:lnTo>
                  <a:pt x="4144906" y="7122622"/>
                </a:lnTo>
                <a:lnTo>
                  <a:pt x="0" y="71226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8700" y="6868434"/>
            <a:ext cx="2994137" cy="2389866"/>
          </a:xfrm>
          <a:custGeom>
            <a:avLst/>
            <a:gdLst/>
            <a:ahLst/>
            <a:cxnLst/>
            <a:rect l="l" t="t" r="r" b="b"/>
            <a:pathLst>
              <a:path w="2994137" h="2389866">
                <a:moveTo>
                  <a:pt x="0" y="0"/>
                </a:moveTo>
                <a:lnTo>
                  <a:pt x="2994137" y="0"/>
                </a:lnTo>
                <a:lnTo>
                  <a:pt x="2994137" y="2389866"/>
                </a:lnTo>
                <a:lnTo>
                  <a:pt x="0" y="23898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330890" y="7117246"/>
            <a:ext cx="3020499" cy="3512208"/>
          </a:xfrm>
          <a:custGeom>
            <a:avLst/>
            <a:gdLst/>
            <a:ahLst/>
            <a:cxnLst/>
            <a:rect l="l" t="t" r="r" b="b"/>
            <a:pathLst>
              <a:path w="3020499" h="3512208">
                <a:moveTo>
                  <a:pt x="0" y="0"/>
                </a:moveTo>
                <a:lnTo>
                  <a:pt x="3020499" y="0"/>
                </a:lnTo>
                <a:lnTo>
                  <a:pt x="3020499" y="3512207"/>
                </a:lnTo>
                <a:lnTo>
                  <a:pt x="0" y="351220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8501634" y="-392103"/>
            <a:ext cx="2527533" cy="2224229"/>
          </a:xfrm>
          <a:custGeom>
            <a:avLst/>
            <a:gdLst/>
            <a:ahLst/>
            <a:cxnLst/>
            <a:rect l="l" t="t" r="r" b="b"/>
            <a:pathLst>
              <a:path w="2527533" h="2224229">
                <a:moveTo>
                  <a:pt x="0" y="0"/>
                </a:moveTo>
                <a:lnTo>
                  <a:pt x="2527532" y="0"/>
                </a:lnTo>
                <a:lnTo>
                  <a:pt x="2527532" y="2224229"/>
                </a:lnTo>
                <a:lnTo>
                  <a:pt x="0" y="222422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8501634" y="4243776"/>
            <a:ext cx="13246237" cy="3212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192" lvl="1" indent="-323596" algn="just">
              <a:lnSpc>
                <a:spcPts val="4196"/>
              </a:lnSpc>
              <a:buAutoNum type="arabicPeriod"/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Пройти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 21-денний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Марафон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 2.0 </a:t>
            </a:r>
          </a:p>
          <a:p>
            <a:pPr algn="just">
              <a:lnSpc>
                <a:spcPts val="4196"/>
              </a:lnSpc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      “ЗАПЛАТИ СОБІ”</a:t>
            </a:r>
          </a:p>
          <a:p>
            <a:pPr algn="just">
              <a:lnSpc>
                <a:spcPts val="4196"/>
              </a:lnSpc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4"/>
              </a:rPr>
              <a:t>    </a:t>
            </a:r>
            <a:endParaRPr lang="en-US" sz="2997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algn="just">
              <a:lnSpc>
                <a:spcPts val="4196"/>
              </a:lnSpc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    </a:t>
            </a:r>
            <a:r>
              <a:rPr lang="uk-UA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</a:rPr>
              <a:t>2. 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Прочитати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/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прослухати</a:t>
            </a:r>
            <a:endParaRPr lang="en-US" sz="2997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  <a:hlinkClick r:id="rId15"/>
            </a:endParaRPr>
          </a:p>
          <a:p>
            <a:pPr algn="just">
              <a:lnSpc>
                <a:spcPts val="4196"/>
              </a:lnSpc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      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книгу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Джорджа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Клейсона</a:t>
            </a:r>
            <a:endParaRPr lang="en-US" sz="2997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  <a:hlinkClick r:id="rId15"/>
            </a:endParaRPr>
          </a:p>
          <a:p>
            <a:pPr algn="just">
              <a:lnSpc>
                <a:spcPts val="4196"/>
              </a:lnSpc>
              <a:spcBef>
                <a:spcPct val="0"/>
              </a:spcBef>
            </a:pP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      “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Найбагатший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</a:t>
            </a:r>
            <a:r>
              <a:rPr lang="en-US" sz="2997" dirty="0" err="1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чоловік</a:t>
            </a:r>
            <a:r>
              <a:rPr lang="en-US" sz="2997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15"/>
              </a:rPr>
              <a:t> у ВАВИЛОНІ”</a:t>
            </a:r>
            <a:endParaRPr lang="en-US" sz="2997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0188429" y="720011"/>
            <a:ext cx="1938453" cy="1705839"/>
          </a:xfrm>
          <a:custGeom>
            <a:avLst/>
            <a:gdLst/>
            <a:ahLst/>
            <a:cxnLst/>
            <a:rect l="l" t="t" r="r" b="b"/>
            <a:pathLst>
              <a:path w="1938453" h="1705839">
                <a:moveTo>
                  <a:pt x="0" y="0"/>
                </a:moveTo>
                <a:lnTo>
                  <a:pt x="1938453" y="0"/>
                </a:lnTo>
                <a:lnTo>
                  <a:pt x="1938453" y="1705839"/>
                </a:lnTo>
                <a:lnTo>
                  <a:pt x="0" y="170583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B6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133670">
            <a:off x="-1408822" y="4739898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4"/>
                </a:lnTo>
                <a:lnTo>
                  <a:pt x="0" y="83772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133670">
            <a:off x="13400386" y="-2650887"/>
            <a:ext cx="4875044" cy="8377294"/>
          </a:xfrm>
          <a:custGeom>
            <a:avLst/>
            <a:gdLst/>
            <a:ahLst/>
            <a:cxnLst/>
            <a:rect l="l" t="t" r="r" b="b"/>
            <a:pathLst>
              <a:path w="4875044" h="8377294">
                <a:moveTo>
                  <a:pt x="0" y="0"/>
                </a:moveTo>
                <a:lnTo>
                  <a:pt x="4875044" y="0"/>
                </a:lnTo>
                <a:lnTo>
                  <a:pt x="4875044" y="8377293"/>
                </a:lnTo>
                <a:lnTo>
                  <a:pt x="0" y="83772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5808143" y="2203071"/>
            <a:ext cx="6941834" cy="1939410"/>
            <a:chOff x="0" y="0"/>
            <a:chExt cx="1828302" cy="51079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28302" cy="510791"/>
            </a:xfrm>
            <a:custGeom>
              <a:avLst/>
              <a:gdLst/>
              <a:ahLst/>
              <a:cxnLst/>
              <a:rect l="l" t="t" r="r" b="b"/>
              <a:pathLst>
                <a:path w="1828302" h="510791">
                  <a:moveTo>
                    <a:pt x="56878" y="0"/>
                  </a:moveTo>
                  <a:lnTo>
                    <a:pt x="1771424" y="0"/>
                  </a:lnTo>
                  <a:cubicBezTo>
                    <a:pt x="1802837" y="0"/>
                    <a:pt x="1828302" y="25465"/>
                    <a:pt x="1828302" y="56878"/>
                  </a:cubicBezTo>
                  <a:lnTo>
                    <a:pt x="1828302" y="453913"/>
                  </a:lnTo>
                  <a:cubicBezTo>
                    <a:pt x="1828302" y="468998"/>
                    <a:pt x="1822310" y="483465"/>
                    <a:pt x="1811643" y="494132"/>
                  </a:cubicBezTo>
                  <a:cubicBezTo>
                    <a:pt x="1800976" y="504799"/>
                    <a:pt x="1786509" y="510791"/>
                    <a:pt x="1771424" y="510791"/>
                  </a:cubicBezTo>
                  <a:lnTo>
                    <a:pt x="56878" y="510791"/>
                  </a:lnTo>
                  <a:cubicBezTo>
                    <a:pt x="25465" y="510791"/>
                    <a:pt x="0" y="485326"/>
                    <a:pt x="0" y="453913"/>
                  </a:cubicBezTo>
                  <a:lnTo>
                    <a:pt x="0" y="56878"/>
                  </a:lnTo>
                  <a:cubicBezTo>
                    <a:pt x="0" y="25465"/>
                    <a:pt x="25465" y="0"/>
                    <a:pt x="56878" y="0"/>
                  </a:cubicBezTo>
                  <a:close/>
                </a:path>
              </a:pathLst>
            </a:custGeom>
            <a:solidFill>
              <a:srgbClr val="F8599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71450"/>
              <a:ext cx="1828302" cy="6822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8399"/>
                </a:lnSpc>
              </a:pPr>
              <a:r>
                <a:rPr lang="en-US" sz="5999">
                  <a:solidFill>
                    <a:srgbClr val="000000"/>
                  </a:solidFill>
                  <a:latin typeface="Poppins"/>
                  <a:ea typeface="Poppins"/>
                  <a:cs typeface="Poppins"/>
                  <a:sym typeface="Poppins"/>
                </a:rPr>
                <a:t>Telegram-канал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0" y="5707058"/>
            <a:ext cx="4046637" cy="4046637"/>
          </a:xfrm>
          <a:custGeom>
            <a:avLst/>
            <a:gdLst/>
            <a:ahLst/>
            <a:cxnLst/>
            <a:rect l="l" t="t" r="r" b="b"/>
            <a:pathLst>
              <a:path w="4046637" h="4046637">
                <a:moveTo>
                  <a:pt x="0" y="0"/>
                </a:moveTo>
                <a:lnTo>
                  <a:pt x="4046637" y="0"/>
                </a:lnTo>
                <a:lnTo>
                  <a:pt x="4046637" y="4046637"/>
                </a:lnTo>
                <a:lnTo>
                  <a:pt x="0" y="4046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427319" y="5573708"/>
            <a:ext cx="14091709" cy="71905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431"/>
              </a:lnSpc>
            </a:pPr>
            <a:r>
              <a:rPr lang="en-US" sz="6736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8"/>
              </a:rPr>
              <a:t>“ФІНАНСОВА МОЗАЇКА”</a:t>
            </a: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algn="just">
              <a:lnSpc>
                <a:spcPts val="9431"/>
              </a:lnSpc>
            </a:pPr>
            <a:r>
              <a:rPr lang="en-US" sz="6736" dirty="0">
                <a:solidFill>
                  <a:srgbClr val="000000"/>
                </a:solidFill>
                <a:latin typeface="Balsamiq Sans"/>
                <a:ea typeface="Balsamiq Sans"/>
                <a:cs typeface="Balsamiq Sans"/>
                <a:sym typeface="Balsamiq Sans"/>
                <a:hlinkClick r:id="rId8"/>
              </a:rPr>
              <a:t>https://t.me/+9SJszE6ers9kNGYy</a:t>
            </a: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algn="just">
              <a:lnSpc>
                <a:spcPts val="9431"/>
              </a:lnSpc>
            </a:pP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algn="just">
              <a:lnSpc>
                <a:spcPts val="9431"/>
              </a:lnSpc>
            </a:pP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algn="just">
              <a:lnSpc>
                <a:spcPts val="9431"/>
              </a:lnSpc>
            </a:pP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1" indent="0" algn="just">
              <a:lnSpc>
                <a:spcPts val="9431"/>
              </a:lnSpc>
              <a:spcBef>
                <a:spcPct val="0"/>
              </a:spcBef>
            </a:pPr>
            <a:endParaRPr lang="en-US" sz="6736" dirty="0">
              <a:solidFill>
                <a:srgbClr val="000000"/>
              </a:solidFill>
              <a:latin typeface="Balsamiq Sans"/>
              <a:ea typeface="Balsamiq Sans"/>
              <a:cs typeface="Balsamiq Sans"/>
              <a:sym typeface="Balsamiq Sans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0" y="-1216630"/>
            <a:ext cx="5612919" cy="5194501"/>
          </a:xfrm>
          <a:custGeom>
            <a:avLst/>
            <a:gdLst/>
            <a:ahLst/>
            <a:cxnLst/>
            <a:rect l="l" t="t" r="r" b="b"/>
            <a:pathLst>
              <a:path w="5612919" h="5194501">
                <a:moveTo>
                  <a:pt x="0" y="0"/>
                </a:moveTo>
                <a:lnTo>
                  <a:pt x="5612919" y="0"/>
                </a:lnTo>
                <a:lnTo>
                  <a:pt x="5612919" y="5194501"/>
                </a:lnTo>
                <a:lnTo>
                  <a:pt x="0" y="519450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520619">
            <a:off x="9397279" y="8171965"/>
            <a:ext cx="8594709" cy="9435310"/>
          </a:xfrm>
          <a:custGeom>
            <a:avLst/>
            <a:gdLst/>
            <a:ahLst/>
            <a:cxnLst/>
            <a:rect l="l" t="t" r="r" b="b"/>
            <a:pathLst>
              <a:path w="8594709" h="9435310">
                <a:moveTo>
                  <a:pt x="0" y="0"/>
                </a:moveTo>
                <a:lnTo>
                  <a:pt x="8594709" y="0"/>
                </a:lnTo>
                <a:lnTo>
                  <a:pt x="8594709" y="9435310"/>
                </a:lnTo>
                <a:lnTo>
                  <a:pt x="0" y="9435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694634" y="232847"/>
            <a:ext cx="4156497" cy="4156497"/>
          </a:xfrm>
          <a:custGeom>
            <a:avLst/>
            <a:gdLst/>
            <a:ahLst/>
            <a:cxnLst/>
            <a:rect l="l" t="t" r="r" b="b"/>
            <a:pathLst>
              <a:path w="4156497" h="4156497">
                <a:moveTo>
                  <a:pt x="0" y="0"/>
                </a:moveTo>
                <a:lnTo>
                  <a:pt x="4156497" y="0"/>
                </a:lnTo>
                <a:lnTo>
                  <a:pt x="4156497" y="4156497"/>
                </a:lnTo>
                <a:lnTo>
                  <a:pt x="0" y="415649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A1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50366" y="-5150866"/>
            <a:ext cx="20588731" cy="20588731"/>
          </a:xfrm>
          <a:custGeom>
            <a:avLst/>
            <a:gdLst/>
            <a:ahLst/>
            <a:cxnLst/>
            <a:rect l="l" t="t" r="r" b="b"/>
            <a:pathLst>
              <a:path w="20588731" h="20588731">
                <a:moveTo>
                  <a:pt x="0" y="0"/>
                </a:moveTo>
                <a:lnTo>
                  <a:pt x="20588732" y="0"/>
                </a:lnTo>
                <a:lnTo>
                  <a:pt x="20588732" y="20588732"/>
                </a:lnTo>
                <a:lnTo>
                  <a:pt x="0" y="20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616897" y="3647383"/>
            <a:ext cx="9458933" cy="2195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956"/>
              </a:lnSpc>
            </a:pPr>
            <a:r>
              <a:rPr lang="en-US" sz="12825" b="1">
                <a:solidFill>
                  <a:srgbClr val="000000"/>
                </a:solidFill>
                <a:latin typeface="Cy Grotesk Key Bold"/>
                <a:ea typeface="Cy Grotesk Key Bold"/>
                <a:cs typeface="Cy Grotesk Key Bold"/>
                <a:sym typeface="Cy Grotesk Key Bold"/>
              </a:rPr>
              <a:t>ДЯКУЮ!!!</a:t>
            </a:r>
          </a:p>
        </p:txBody>
      </p:sp>
      <p:sp>
        <p:nvSpPr>
          <p:cNvPr id="4" name="Freeform 4"/>
          <p:cNvSpPr/>
          <p:nvPr/>
        </p:nvSpPr>
        <p:spPr>
          <a:xfrm rot="-3785770">
            <a:off x="739284" y="-1074867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1" y="0"/>
                </a:lnTo>
                <a:lnTo>
                  <a:pt x="3671101" y="6308435"/>
                </a:lnTo>
                <a:lnTo>
                  <a:pt x="0" y="63084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785770">
            <a:off x="13959411" y="5569126"/>
            <a:ext cx="3671102" cy="6308434"/>
          </a:xfrm>
          <a:custGeom>
            <a:avLst/>
            <a:gdLst/>
            <a:ahLst/>
            <a:cxnLst/>
            <a:rect l="l" t="t" r="r" b="b"/>
            <a:pathLst>
              <a:path w="3671102" h="6308434">
                <a:moveTo>
                  <a:pt x="0" y="0"/>
                </a:moveTo>
                <a:lnTo>
                  <a:pt x="3671102" y="0"/>
                </a:lnTo>
                <a:lnTo>
                  <a:pt x="3671102" y="6308434"/>
                </a:lnTo>
                <a:lnTo>
                  <a:pt x="0" y="63084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467079" y="-1353137"/>
            <a:ext cx="4871215" cy="5074182"/>
          </a:xfrm>
          <a:custGeom>
            <a:avLst/>
            <a:gdLst/>
            <a:ahLst/>
            <a:cxnLst/>
            <a:rect l="l" t="t" r="r" b="b"/>
            <a:pathLst>
              <a:path w="4871215" h="5074182">
                <a:moveTo>
                  <a:pt x="0" y="0"/>
                </a:moveTo>
                <a:lnTo>
                  <a:pt x="4871214" y="0"/>
                </a:lnTo>
                <a:lnTo>
                  <a:pt x="4871214" y="5074181"/>
                </a:lnTo>
                <a:lnTo>
                  <a:pt x="0" y="50741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431175">
            <a:off x="14444170" y="2297223"/>
            <a:ext cx="1528079" cy="2133105"/>
          </a:xfrm>
          <a:custGeom>
            <a:avLst/>
            <a:gdLst/>
            <a:ahLst/>
            <a:cxnLst/>
            <a:rect l="l" t="t" r="r" b="b"/>
            <a:pathLst>
              <a:path w="1528079" h="2133105">
                <a:moveTo>
                  <a:pt x="0" y="0"/>
                </a:moveTo>
                <a:lnTo>
                  <a:pt x="1528079" y="0"/>
                </a:lnTo>
                <a:lnTo>
                  <a:pt x="1528079" y="2133105"/>
                </a:lnTo>
                <a:lnTo>
                  <a:pt x="0" y="21331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67618" y="6391967"/>
            <a:ext cx="2414433" cy="2510281"/>
          </a:xfrm>
          <a:custGeom>
            <a:avLst/>
            <a:gdLst/>
            <a:ahLst/>
            <a:cxnLst/>
            <a:rect l="l" t="t" r="r" b="b"/>
            <a:pathLst>
              <a:path w="2414433" h="2510281">
                <a:moveTo>
                  <a:pt x="0" y="0"/>
                </a:moveTo>
                <a:lnTo>
                  <a:pt x="2414433" y="0"/>
                </a:lnTo>
                <a:lnTo>
                  <a:pt x="2414433" y="2510281"/>
                </a:lnTo>
                <a:lnTo>
                  <a:pt x="0" y="251028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346363" y="6391967"/>
            <a:ext cx="5861847" cy="5851189"/>
          </a:xfrm>
          <a:custGeom>
            <a:avLst/>
            <a:gdLst/>
            <a:ahLst/>
            <a:cxnLst/>
            <a:rect l="l" t="t" r="r" b="b"/>
            <a:pathLst>
              <a:path w="5861847" h="5851189">
                <a:moveTo>
                  <a:pt x="0" y="0"/>
                </a:moveTo>
                <a:lnTo>
                  <a:pt x="5861847" y="0"/>
                </a:lnTo>
                <a:lnTo>
                  <a:pt x="5861847" y="5851189"/>
                </a:lnTo>
                <a:lnTo>
                  <a:pt x="0" y="585118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090895" y="-1527125"/>
            <a:ext cx="5723967" cy="5422158"/>
          </a:xfrm>
          <a:custGeom>
            <a:avLst/>
            <a:gdLst/>
            <a:ahLst/>
            <a:cxnLst/>
            <a:rect l="l" t="t" r="r" b="b"/>
            <a:pathLst>
              <a:path w="5723967" h="5422158">
                <a:moveTo>
                  <a:pt x="0" y="0"/>
                </a:moveTo>
                <a:lnTo>
                  <a:pt x="5723967" y="0"/>
                </a:lnTo>
                <a:lnTo>
                  <a:pt x="5723967" y="5422158"/>
                </a:lnTo>
                <a:lnTo>
                  <a:pt x="0" y="54221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169</Words>
  <Application>Microsoft Office PowerPoint</Application>
  <PresentationFormat>Довільний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Balsamiq Sans</vt:lpstr>
      <vt:lpstr>Calibri</vt:lpstr>
      <vt:lpstr>Poppins</vt:lpstr>
      <vt:lpstr>Cy Grotesk Key Bold</vt:lpstr>
      <vt:lpstr>Balsamiq Sans Bold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Експрес-урок з фінансової грамотності</dc:title>
  <cp:lastModifiedBy>Administrator</cp:lastModifiedBy>
  <cp:revision>5</cp:revision>
  <dcterms:created xsi:type="dcterms:W3CDTF">2006-08-16T00:00:00Z</dcterms:created>
  <dcterms:modified xsi:type="dcterms:W3CDTF">2025-03-17T09:44:32Z</dcterms:modified>
  <dc:identifier>DAGgRz06gAU</dc:identifier>
</cp:coreProperties>
</file>