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17"/>
  </p:notesMasterIdLst>
  <p:sldIdLst>
    <p:sldId id="256" r:id="rId2"/>
    <p:sldId id="270" r:id="rId3"/>
    <p:sldId id="259" r:id="rId4"/>
    <p:sldId id="258" r:id="rId5"/>
    <p:sldId id="257" r:id="rId6"/>
    <p:sldId id="260" r:id="rId7"/>
    <p:sldId id="268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B3E9DE-C302-47BC-B1AA-CE015F069D40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D80D9-1897-433A-B2A4-A469F6BD7F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328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80D9-1897-433A-B2A4-A469F6BD7FB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3779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4D326-1C40-FA42-8098-FF5541EA1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021FC4-C3E4-EB4B-BFD4-127EAA1856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54F5ED-0303-804C-81E4-C17675B25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65BF9-03CA-4569-AACB-83C662162840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35A8CA-82B1-EE4A-AC41-20776DC0F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1F272A-015D-A843-B33B-DBCBBC7E8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3E90-EA77-4BF4-BFEE-634F9CE6D79F}" type="slidenum">
              <a:rPr lang="en-US" smtClean="0"/>
              <a:t>‹№›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698F9A-8C42-E74B-9F91-549C98BC1E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463469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E0199-4D79-374B-8901-696FEEC3F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57514D-28E4-9D44-A588-A42F10D89C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762D1A-265A-A74D-849F-C894B5ACF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65BF9-03CA-4569-AACB-83C662162840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0C69A1-2BFB-3648-AC43-961F2C23A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E1D7E-8EAB-5341-A1EA-07E6D3FFD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3E90-EA77-4BF4-BFEE-634F9CE6D79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892913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C8B71-D80A-CA4C-8928-06FBF5B5D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716596-1B4E-474A-B3C3-D15D55858F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E8217-2930-FF4C-9E5E-2C5FC5D70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65BF9-03CA-4569-AACB-83C662162840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AD463E-7821-0A4E-B025-802F336F1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D08DE0-6382-1440-BC2D-47DB6A204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3E90-EA77-4BF4-BFEE-634F9CE6D79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33651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427E7-599E-0B4A-BAAF-BE029E92F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40C7D-01F3-F545-8224-8D6A25C585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CB68AF-283D-554A-9269-12575D2187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E939C3-7F2A-C44D-AC39-61EA70DA3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65BF9-03CA-4569-AACB-83C662162840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AA2782-E9E9-7C47-A779-CFBF61167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284098-0B69-1847-9830-1903CB7C3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3E90-EA77-4BF4-BFEE-634F9CE6D79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939913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D7810E-D5E9-7243-8A4D-2949140AA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6A2A85-8B0C-FB47-B1B5-FAB880744F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965159-0904-1444-ADA9-DC8D03870B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2E9D5D-3AC5-7B41-83E9-B626527AB1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AB4346-FB69-5043-9244-D3F7776699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5FD3B4-2DC4-424C-AE2A-904B25930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65BF9-03CA-4569-AACB-83C662162840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1CA081F-61D7-C544-9E73-720087AF8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E90146-52E5-834E-87FA-D2C8A8137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3E90-EA77-4BF4-BFEE-634F9CE6D79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7652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72332-D21C-C04D-BD6F-F1A36839B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666398-7B67-8541-B545-4D8DED3A9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65BF9-03CA-4569-AACB-83C662162840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DCF337-8C3C-1240-9A93-65BF3A078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17BA14-FAD1-4B43-90CF-11AB024A4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3E90-EA77-4BF4-BFEE-634F9CE6D79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275769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12F2E3-A88C-234E-9965-E9D06114F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65BF9-03CA-4569-AACB-83C662162840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16967A-81F4-EF4F-8C21-FD5E811CF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8BA228-DBA9-6840-84EE-4A034430F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3E90-EA77-4BF4-BFEE-634F9CE6D79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278954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0346A-5710-B942-88B0-EBBA67984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61C36A-6178-B34E-94C1-98B0158410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1B3BE4-4381-3446-A062-B6223E8E99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493B63-AEB7-5441-93AF-F8E731775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65BF9-03CA-4569-AACB-83C662162840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46B11E-8945-724C-B8CD-C975CB07C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178043-357C-0D4F-9DBA-F4C03E182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3E90-EA77-4BF4-BFEE-634F9CE6D79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232744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B0A57-F829-BA4E-8ED0-5469004D7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A1BE7A-CA37-A74F-B0FE-FBBB117B5F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2EDD27-1F45-D242-A760-A7A7A8D511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FFAB2E-6F29-AC4D-AE53-A9665F117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65BF9-03CA-4569-AACB-83C662162840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34AB5D-C491-5342-A1D5-97B4266C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D8BE24-B09E-2640-826F-9CDAFB729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3E90-EA77-4BF4-BFEE-634F9CE6D79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30479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E5F28-F251-FD49-B360-86CF0BDAD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7794E6-AAA2-294D-A3A2-833D8DDFB7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751E8A-77E0-7F44-AF22-0F61DEB77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65BF9-03CA-4569-AACB-83C662162840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436665-4BB2-4844-897E-DA300864B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B5FB04-7E85-BC44-BCF6-E0CE27245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3E90-EA77-4BF4-BFEE-634F9CE6D79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663858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087427-F899-E444-841B-69C76B01C5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D49A95-7F28-3646-95CB-C1BCF3A5E9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3EBA1-38C7-F14E-B0A9-5D92114EC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65BF9-03CA-4569-AACB-83C662162840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44985-4245-6049-B4BE-8BC3CE678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636D22-7740-8E44-9E2A-4E669E1B8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3E90-EA77-4BF4-BFEE-634F9CE6D79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352814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CBFE8A-E71D-A74C-8922-7655206F0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BB6AC7-9992-C04A-B1A3-57DCA0D382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516D80-C50C-DD4F-A956-E25FA88B60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65BF9-03CA-4569-AACB-83C662162840}" type="datetimeFigureOut">
              <a:rPr lang="en-US" smtClean="0"/>
              <a:t>1/23/2023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25902A-FFD8-CB44-8DBD-5553FB0B9F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9111D-3A43-4448-9EAD-797D2D44F9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53E90-EA77-4BF4-BFEE-634F9CE6D79F}" type="slidenum">
              <a:rPr lang="en-US" smtClean="0"/>
              <a:t>‹№›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80C6AA-3615-9F4B-8AE0-57637434BA5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879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learningapps.org/26636929" TargetMode="External"/><Relationship Id="rId1" Type="http://schemas.openxmlformats.org/officeDocument/2006/relationships/slideLayout" Target="../slideLayouts/slideLayout6.xml"/><Relationship Id="rId5" Type="http://schemas.microsoft.com/office/2007/relationships/hdphoto" Target="../media/hdphoto3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TIpzMHgsyuA?feature=oembed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H2F9LbF_pF0?feature=oembed" TargetMode="Externa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2F83C2-FFC2-7F31-7454-E719C8090D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9406" y="2065517"/>
            <a:ext cx="9144000" cy="2387600"/>
          </a:xfrm>
        </p:spPr>
        <p:txBody>
          <a:bodyPr/>
          <a:lstStyle/>
          <a:p>
            <a:r>
              <a:rPr lang="uk-UA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Європейський тиждень спорту</a:t>
            </a:r>
            <a:endParaRPr lang="en-US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1028" name="Picture 4" descr="Футболист Силуэт, бегущий человек, рука, спорт, люди png | PNGWing">
            <a:extLst>
              <a:ext uri="{FF2B5EF4-FFF2-40B4-BE49-F238E27FC236}">
                <a16:creationId xmlns:a16="http://schemas.microsoft.com/office/drawing/2014/main" id="{5240B222-2A2C-6765-4645-4AFA2A9B3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735" b="98399" l="10000" r="90000">
                        <a14:foregroundMark x1="48152" y1="3735" x2="47717" y2="8689"/>
                        <a14:foregroundMark x1="40435" y1="91845" x2="37174" y2="983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1530" y="970961"/>
            <a:ext cx="2085351" cy="297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Футболист, футболист, другие, спортивное оборудование, силуэт png | PNGWing">
            <a:extLst>
              <a:ext uri="{FF2B5EF4-FFF2-40B4-BE49-F238E27FC236}">
                <a16:creationId xmlns:a16="http://schemas.microsoft.com/office/drawing/2014/main" id="{C9AE3A48-BE01-71BB-B7B2-7DAA97E25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75" b="96625" l="10000" r="90000">
                        <a14:foregroundMark x1="48804" y1="4500" x2="48152" y2="8000"/>
                        <a14:foregroundMark x1="70761" y1="91250" x2="75543" y2="96375"/>
                        <a14:foregroundMark x1="75543" y1="96375" x2="76413" y2="96625"/>
                        <a14:foregroundMark x1="80000" y1="80625" x2="80000" y2="81000"/>
                        <a14:foregroundMark x1="76413" y1="80250" x2="76413" y2="83000"/>
                        <a14:foregroundMark x1="81957" y1="80000" x2="77609" y2="84750"/>
                        <a14:foregroundMark x1="81522" y1="85250" x2="81522" y2="85250"/>
                        <a14:foregroundMark x1="81522" y1="85250" x2="79783" y2="85125"/>
                        <a14:foregroundMark x1="47174" y1="375" x2="47174" y2="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8579" y="4138367"/>
            <a:ext cx="2444606" cy="2125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4993072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053649-5426-4D6B-A46D-B5A42B6BF4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883" y="233150"/>
            <a:ext cx="10515600" cy="2104698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Спортивна </a:t>
            </a:r>
            <a:r>
              <a:rPr lang="ru-RU" sz="4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вікторина</a:t>
            </a:r>
            <a:r>
              <a:rPr lang="ru-RU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тему «</a:t>
            </a:r>
            <a:r>
              <a:rPr lang="ru-RU" sz="4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Знавці</a:t>
            </a:r>
            <a:r>
              <a:rPr lang="ru-RU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спорту»</a:t>
            </a:r>
          </a:p>
        </p:txBody>
      </p:sp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310F1812-FC57-43B2-9D1A-4772817D96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479" t="20619" r="19510" b="19725"/>
          <a:stretch/>
        </p:blipFill>
        <p:spPr>
          <a:xfrm>
            <a:off x="3186260" y="2746524"/>
            <a:ext cx="6143134" cy="332434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4342B02-A20C-4D66-93E4-E8B4DA30E4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125" b="96125" l="10000" r="90000">
                        <a14:foregroundMark x1="41630" y1="5625" x2="60217" y2="5500"/>
                        <a14:foregroundMark x1="60217" y1="5500" x2="63478" y2="5500"/>
                        <a14:foregroundMark x1="26739" y1="1250" x2="26739" y2="1250"/>
                        <a14:foregroundMark x1="36522" y1="86375" x2="35978" y2="94125"/>
                        <a14:foregroundMark x1="35978" y1="94125" x2="42609" y2="97500"/>
                        <a14:foregroundMark x1="42609" y1="97500" x2="62283" y2="96125"/>
                        <a14:foregroundMark x1="62283" y1="96125" x2="64348" y2="92000"/>
                        <a14:foregroundMark x1="49239" y1="1125" x2="49239" y2="1125"/>
                        <a14:backgroundMark x1="65326" y1="250" x2="65326" y2="250"/>
                        <a14:backgroundMark x1="61304" y1="0" x2="61304" y2="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28217" y="4864231"/>
            <a:ext cx="2195266" cy="1908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866982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15C9C08-5604-1E56-8B0D-5D99B6135519}"/>
              </a:ext>
            </a:extLst>
          </p:cNvPr>
          <p:cNvSpPr txBox="1"/>
          <p:nvPr/>
        </p:nvSpPr>
        <p:spPr>
          <a:xfrm>
            <a:off x="1690146" y="508577"/>
            <a:ext cx="926419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Масовому залученню громадян до регулярних занять фізкультурою та спортом надають увагу в усіх країнах, адже це зміцнює здоров’я нації, посилює віру людей у власні сили, а також формує звички цивілізованого суспільства — дисципліну, чесну конкуренцію, почуття співпричетності.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2052" name="Picture 4" descr="silhueta de homem e mulher correndo e correndo juntos 6182592 Vetor no  Vecteezy">
            <a:extLst>
              <a:ext uri="{FF2B5EF4-FFF2-40B4-BE49-F238E27FC236}">
                <a16:creationId xmlns:a16="http://schemas.microsoft.com/office/drawing/2014/main" id="{6D2383C0-5402-02BF-1740-3C4A82783D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458" b="92396" l="10000" r="90000">
                        <a14:foregroundMark x1="56354" y1="91146" x2="65156" y2="92396"/>
                        <a14:foregroundMark x1="63906" y1="6458" x2="63906" y2="100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908" y="3195684"/>
            <a:ext cx="3671741" cy="3671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468766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B933778-13F7-1271-6C12-D551D8720751}"/>
              </a:ext>
            </a:extLst>
          </p:cNvPr>
          <p:cNvSpPr txBox="1"/>
          <p:nvPr/>
        </p:nvSpPr>
        <p:spPr>
          <a:xfrm>
            <a:off x="1576632" y="357748"/>
            <a:ext cx="973553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Наша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країна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завжди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славилася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видатними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спортсменами, а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залучати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  до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спортивних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занять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якнайбільше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дітей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та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дорослих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є одним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із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завдань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державної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політики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.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Реалізації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цієї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мети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сприяє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ru-RU" sz="2800" b="1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День </a:t>
            </a:r>
            <a:r>
              <a:rPr lang="ru-RU" sz="2800" b="1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фізичної</a:t>
            </a:r>
            <a:r>
              <a:rPr lang="ru-RU" sz="2800" b="1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1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культури</a:t>
            </a:r>
            <a:r>
              <a:rPr lang="ru-RU" sz="2800" b="1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і спорту </a:t>
            </a:r>
            <a:r>
              <a:rPr lang="ru-RU" sz="2800" b="1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України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який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щороку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відзначається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в другу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суботу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вересня.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3074" name="Picture 2" descr="Флаг Украины с Гербом По Середине 100х60 См — Купить Недорого на Bigl.ua  (1602442357)">
            <a:extLst>
              <a:ext uri="{FF2B5EF4-FFF2-40B4-BE49-F238E27FC236}">
                <a16:creationId xmlns:a16="http://schemas.microsoft.com/office/drawing/2014/main" id="{9018E7FB-D435-7C01-ACCF-D9A766CAC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891" y="3822597"/>
            <a:ext cx="4800748" cy="2951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бег силуэты вектор материал PNG , Бегущий человек клипарт, женщина,  запустить PNG картинки и пнг PSD рисунок для бесплатной загрузки">
            <a:extLst>
              <a:ext uri="{FF2B5EF4-FFF2-40B4-BE49-F238E27FC236}">
                <a16:creationId xmlns:a16="http://schemas.microsoft.com/office/drawing/2014/main" id="{885D0DCB-6D18-B4F2-4A60-4211A4BA6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906" b="90000" l="10000" r="90000">
                        <a14:foregroundMark x1="44063" y1="8906" x2="44219" y2="11563"/>
                        <a14:backgroundMark x1="48906" y1="14375" x2="48906" y2="14375"/>
                        <a14:backgroundMark x1="47188" y1="20000" x2="47188" y2="20000"/>
                        <a14:backgroundMark x1="50156" y1="40938" x2="50156" y2="409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2301" y="4105373"/>
            <a:ext cx="2526384" cy="252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136A36-093C-A203-405D-7B6F4DFB1A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866507" y="4105373"/>
            <a:ext cx="2526384" cy="252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44930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FEA0C7-E088-AAE9-2151-733306D87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5908" y="365125"/>
            <a:ext cx="10515600" cy="1325563"/>
          </a:xfrm>
        </p:spPr>
        <p:txBody>
          <a:bodyPr/>
          <a:lstStyle/>
          <a:p>
            <a:r>
              <a:rPr lang="uk-UA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Європейський тиждень спорту</a:t>
            </a:r>
            <a:endParaRPr lang="en-US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45993A-181C-1A9B-E398-3520500A0C22}"/>
              </a:ext>
            </a:extLst>
          </p:cNvPr>
          <p:cNvSpPr txBox="1"/>
          <p:nvPr/>
        </p:nvSpPr>
        <p:spPr>
          <a:xfrm>
            <a:off x="1595486" y="1690688"/>
            <a:ext cx="9942921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i="0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Ініціатива «Європейський тиждень спорту» (далі – ЄТС)</a:t>
            </a:r>
            <a:r>
              <a:rPr lang="uk-UA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 була започаткована Європейською Комісією у 2015 році, маючи на меті популяризацію спорту та активного способу життя, залучення до фізичної активності кожного, незалежно від віку чи рівня фізичної підготовки.</a:t>
            </a:r>
            <a:endParaRPr lang="en-US" sz="28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9DF45A-EDAA-100A-0963-D62021FCADE5}"/>
              </a:ext>
            </a:extLst>
          </p:cNvPr>
          <p:cNvSpPr txBox="1"/>
          <p:nvPr/>
        </p:nvSpPr>
        <p:spPr>
          <a:xfrm>
            <a:off x="1595486" y="4071148"/>
            <a:ext cx="99429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i="0" dirty="0" err="1">
                <a:solidFill>
                  <a:schemeClr val="bg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Традиційно</a:t>
            </a:r>
            <a:r>
              <a:rPr lang="ru-RU" sz="2800" b="1" i="0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заходи ЄТС </a:t>
            </a:r>
            <a:r>
              <a:rPr lang="ru-RU" sz="2800" b="1" i="0" dirty="0" err="1">
                <a:solidFill>
                  <a:schemeClr val="bg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проводяться</a:t>
            </a:r>
            <a:r>
              <a:rPr lang="ru-RU" sz="2800" b="1" i="0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ru-RU" sz="2800" b="1" i="0" dirty="0" err="1">
                <a:solidFill>
                  <a:schemeClr val="bg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щороку</a:t>
            </a:r>
            <a:r>
              <a:rPr lang="ru-RU" sz="2800" b="1" i="0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з 23 по 30 вересня.</a:t>
            </a:r>
            <a:endParaRPr lang="en-US" sz="28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722986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645050C-AC52-657C-ED08-D897C09C6988}"/>
              </a:ext>
            </a:extLst>
          </p:cNvPr>
          <p:cNvSpPr txBox="1"/>
          <p:nvPr/>
        </p:nvSpPr>
        <p:spPr>
          <a:xfrm>
            <a:off x="1512216" y="546830"/>
            <a:ext cx="987536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Фізичні вправи були важливими для українського народу з давнини, адже життя людей </a:t>
            </a:r>
            <a:r>
              <a:rPr lang="uk-UA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беспосередньо</a:t>
            </a:r>
            <a:r>
              <a:rPr lang="uk-UA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залежало від полювання, землеробства та супротиву войовничим чужинцям. Тіло мало бути сильним і витривалим, в тодішньому суспільстві існував ідеал «богатиря» — фізично та морально досконалого чоловіка.  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6A6DBF8-28AE-7490-EE92-7C64E75551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278" b="97778" l="10000" r="90000">
                        <a14:foregroundMark x1="29111" y1="47778" x2="30889" y2="63056"/>
                        <a14:foregroundMark x1="30889" y1="63056" x2="29556" y2="65278"/>
                        <a14:foregroundMark x1="74222" y1="47222" x2="71778" y2="65278"/>
                        <a14:foregroundMark x1="54667" y1="88056" x2="57778" y2="96111"/>
                        <a14:foregroundMark x1="42000" y1="96667" x2="40667" y2="97778"/>
                        <a14:foregroundMark x1="46000" y1="10000" x2="54444" y2="10000"/>
                        <a14:foregroundMark x1="50889" y1="5278" x2="50889" y2="527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35428" y="3455836"/>
            <a:ext cx="3997063" cy="319765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78C2CD1-7F88-B795-E117-98219E69EA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667" b="93000" l="10000" r="90000">
                        <a14:foregroundMark x1="80667" y1="5667" x2="81000" y2="9667"/>
                        <a14:foregroundMark x1="81000" y1="91000" x2="81000" y2="91000"/>
                        <a14:foregroundMark x1="58333" y1="91667" x2="62667" y2="93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31116" y="3224486"/>
            <a:ext cx="3622053" cy="362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171519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Парк розваг Київська Русь">
            <a:extLst>
              <a:ext uri="{FF2B5EF4-FFF2-40B4-BE49-F238E27FC236}">
                <a16:creationId xmlns:a16="http://schemas.microsoft.com/office/drawing/2014/main" id="{FC0DF59B-4AD8-E1EE-F7B1-57B7B66E6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437" y="0"/>
            <a:ext cx="5444668" cy="3629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День Хрещення Русі. День Святого князя Володимира.">
            <a:extLst>
              <a:ext uri="{FF2B5EF4-FFF2-40B4-BE49-F238E27FC236}">
                <a16:creationId xmlns:a16="http://schemas.microsoft.com/office/drawing/2014/main" id="{ABC97A1E-5297-F1D9-02CD-479152ED1F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5" y="3511026"/>
            <a:ext cx="5020461" cy="334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На полі голяка, щоб земля вродила: інтимні традиції часів Київської Русі -  ЗНАЙ ЮА">
            <a:extLst>
              <a:ext uri="{FF2B5EF4-FFF2-40B4-BE49-F238E27FC236}">
                <a16:creationId xmlns:a16="http://schemas.microsoft.com/office/drawing/2014/main" id="{17D6F6CE-7CBA-6604-9F53-DD9B994CB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691" y="2809188"/>
            <a:ext cx="57150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676229-4B42-3B48-EC29-BD5DFD171620}"/>
              </a:ext>
            </a:extLst>
          </p:cNvPr>
          <p:cNvSpPr txBox="1"/>
          <p:nvPr/>
        </p:nvSpPr>
        <p:spPr>
          <a:xfrm>
            <a:off x="469559" y="1003641"/>
            <a:ext cx="5715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Спортивні змагання наших пращурів</a:t>
            </a:r>
            <a:endParaRPr lang="en-US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031577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ED0FFB5-1E61-30EA-B1F2-95EE4C2B98B1}"/>
              </a:ext>
            </a:extLst>
          </p:cNvPr>
          <p:cNvSpPr txBox="1"/>
          <p:nvPr/>
        </p:nvSpPr>
        <p:spPr>
          <a:xfrm>
            <a:off x="1727986" y="540157"/>
            <a:ext cx="987473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Пізніше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  системою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фізичної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підготовки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прославилося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українське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козацтво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. Козаки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Запорізької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Січі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були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неперевершеними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вершниками, лучниками,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плавцями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та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борцями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, при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цьому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розробили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власне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бойове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мистецтво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, яке не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поступалося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східним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єдиноборствам</a:t>
            </a:r>
            <a:r>
              <a:rPr lang="ru-RU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. 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6146" name="Picture 2" descr="Яким досвідом козацьких пластунів донині користуються наші спецпризначенці  – АрміяInform">
            <a:extLst>
              <a:ext uri="{FF2B5EF4-FFF2-40B4-BE49-F238E27FC236}">
                <a16:creationId xmlns:a16="http://schemas.microsoft.com/office/drawing/2014/main" id="{14994532-B8F6-3906-2589-1C6A0FA0A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268" y="3112716"/>
            <a:ext cx="6186170" cy="37735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8448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113C434-4DC5-6AC0-65B5-C01F41360331}"/>
              </a:ext>
            </a:extLst>
          </p:cNvPr>
          <p:cNvSpPr txBox="1"/>
          <p:nvPr/>
        </p:nvSpPr>
        <p:spPr>
          <a:xfrm>
            <a:off x="1411454" y="298673"/>
            <a:ext cx="1013030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Європейські види спорту почали поширюватися в Україні з середини </a:t>
            </a:r>
            <a:r>
              <a:rPr lang="en-US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XIX </a:t>
            </a:r>
            <a:r>
              <a:rPr lang="uk-UA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століття — в програмі київських гімназій з’явилися гімнастичні заняття, відкрилася в місті й школа з фехтування. Любителями спорту створювалися спортклуби — атлетичний, з кінного та голубиного спорту, з шахів, яхт-клуб. 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7170" name="Picture 2" descr="Художественная гимнастика логотип - фото и картинки abrakadabra.fun">
            <a:extLst>
              <a:ext uri="{FF2B5EF4-FFF2-40B4-BE49-F238E27FC236}">
                <a16:creationId xmlns:a16="http://schemas.microsoft.com/office/drawing/2014/main" id="{4E12F789-8F81-67FF-94D3-2844751C4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713" y="3098249"/>
            <a:ext cx="2448428" cy="363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60052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7E46B06-A24F-EA25-6D47-3AA27C7409AA}"/>
              </a:ext>
            </a:extLst>
          </p:cNvPr>
          <p:cNvSpPr txBox="1"/>
          <p:nvPr/>
        </p:nvSpPr>
        <p:spPr>
          <a:xfrm>
            <a:off x="1092593" y="686137"/>
            <a:ext cx="10006814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1913 року в Києві проходила Перша олімпіада. Для цього в місті спорудили новий стадіон, розрахований на 5 тисяч вболівальників. Програма включала змагання з бігу та стрибків, марафону, футболу, гирьового спорту, фехтування, плавання, кінного спорту, боротьби, гімнастики та велоперегонів за маршрутом від Києва до Чернігова. 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8194" name="Picture 2" descr="Фехтование | 1 Новые грани">
            <a:extLst>
              <a:ext uri="{FF2B5EF4-FFF2-40B4-BE49-F238E27FC236}">
                <a16:creationId xmlns:a16="http://schemas.microsoft.com/office/drawing/2014/main" id="{1DD3DF0D-1369-99CC-BE6A-149FFF9C9D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73" y="4199255"/>
            <a:ext cx="5537651" cy="26122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196" name="Picture 4" descr="Художественная гимнастика чемпионки. Художественная гимнастика - чемпионы">
            <a:extLst>
              <a:ext uri="{FF2B5EF4-FFF2-40B4-BE49-F238E27FC236}">
                <a16:creationId xmlns:a16="http://schemas.microsoft.com/office/drawing/2014/main" id="{8B10D0BE-83E8-C085-8A08-C5BFA4ACD3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480" y="4124959"/>
            <a:ext cx="5795887" cy="2733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756306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F1AC96D-736F-6C7E-6FB3-69A26EA316AB}"/>
              </a:ext>
            </a:extLst>
          </p:cNvPr>
          <p:cNvSpPr txBox="1"/>
          <p:nvPr/>
        </p:nvSpPr>
        <p:spPr>
          <a:xfrm>
            <a:off x="1535982" y="320457"/>
            <a:ext cx="10027134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З командних спортивних ігор українці найбільше полюбляють футбол, а найпопулярнішою командою в країні є київське «Динамо». Довгий час цю команду тренував талановитий наставник Валерій Лобановський, а двох її гравців — Олега Блохіна та Ігоря Бєланова було нагороджено «Золотим </a:t>
            </a:r>
            <a:r>
              <a:rPr lang="uk-UA" sz="28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м’ячем</a:t>
            </a:r>
            <a:r>
              <a:rPr lang="uk-UA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» — надзвичайно престижною футбольною відзнакою. 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9218" name="Picture 2" descr="Динамо (футбольный клуб, Киев) — Википедия">
            <a:extLst>
              <a:ext uri="{FF2B5EF4-FFF2-40B4-BE49-F238E27FC236}">
                <a16:creationId xmlns:a16="http://schemas.microsoft.com/office/drawing/2014/main" id="{D4FDCB00-72B4-E833-AA38-EFE5C8B2B5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880" y="3457280"/>
            <a:ext cx="2065338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46 лет назад динамовец Олег Блохин стал обладателем Золотого мяча - ФK  «Динамо» Киев. Официальный сайт">
            <a:extLst>
              <a:ext uri="{FF2B5EF4-FFF2-40B4-BE49-F238E27FC236}">
                <a16:creationId xmlns:a16="http://schemas.microsoft.com/office/drawing/2014/main" id="{7EA5AD05-453B-0471-0965-D3F624A31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010" y="3815080"/>
            <a:ext cx="2881989" cy="2656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Ігор Бєланов: народився український володар &quot;Золотого м'яча&quot; | Новини на  Gazeta.ua">
            <a:extLst>
              <a:ext uri="{FF2B5EF4-FFF2-40B4-BE49-F238E27FC236}">
                <a16:creationId xmlns:a16="http://schemas.microsoft.com/office/drawing/2014/main" id="{A8355C11-1A9B-37D3-0336-8F9BB4345B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3" r="5024"/>
          <a:stretch/>
        </p:blipFill>
        <p:spPr bwMode="auto">
          <a:xfrm>
            <a:off x="8239760" y="3815080"/>
            <a:ext cx="2976880" cy="2656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79385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07B648D-EB35-90F2-C0ED-7EA96659F6A6}"/>
              </a:ext>
            </a:extLst>
          </p:cNvPr>
          <p:cNvSpPr txBox="1"/>
          <p:nvPr/>
        </p:nvSpPr>
        <p:spPr>
          <a:xfrm>
            <a:off x="1502894" y="623793"/>
            <a:ext cx="999822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В історії незалежної України стали відомими імена Лілії Подкопаєвої, Ганни Безсонової, Руслана Пономарьова, Яни Клочкової, Андрія Шевченка, братів Кличко, Дениса Силантьєва та ще багатьох видатних атлетів, які з гідністю представляли Україну на найважливіших міжнародних змаганнях. 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0242" name="Picture 2" descr="Лілія Подкопаєва - Біографія, інстаграм, особисте життя та останні новини">
            <a:extLst>
              <a:ext uri="{FF2B5EF4-FFF2-40B4-BE49-F238E27FC236}">
                <a16:creationId xmlns:a16="http://schemas.microsoft.com/office/drawing/2014/main" id="{1C749339-191D-52E6-0DC5-84B0F194F8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83" r="22323"/>
          <a:stretch/>
        </p:blipFill>
        <p:spPr bwMode="auto">
          <a:xfrm>
            <a:off x="291863" y="3884562"/>
            <a:ext cx="2198542" cy="297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3CAE01A-8E3C-8D49-435E-C30DB674457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89"/>
          <a:stretch/>
        </p:blipFill>
        <p:spPr>
          <a:xfrm>
            <a:off x="2569796" y="3884562"/>
            <a:ext cx="2024583" cy="2973438"/>
          </a:xfrm>
          <a:prstGeom prst="rect">
            <a:avLst/>
          </a:prstGeom>
        </p:spPr>
      </p:pic>
      <p:pic>
        <p:nvPicPr>
          <p:cNvPr id="10244" name="Picture 4" descr="17 років тому Андрій Шевченко отримав Золотий м'яч | Блоги | Champion.com.ua">
            <a:extLst>
              <a:ext uri="{FF2B5EF4-FFF2-40B4-BE49-F238E27FC236}">
                <a16:creationId xmlns:a16="http://schemas.microsoft.com/office/drawing/2014/main" id="{CBDE0568-AA11-94D8-9D15-309A418D63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55"/>
          <a:stretch/>
        </p:blipFill>
        <p:spPr bwMode="auto">
          <a:xfrm>
            <a:off x="7404583" y="3877731"/>
            <a:ext cx="2275841" cy="2980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Брати Клички — Вікіпедія">
            <a:extLst>
              <a:ext uri="{FF2B5EF4-FFF2-40B4-BE49-F238E27FC236}">
                <a16:creationId xmlns:a16="http://schemas.microsoft.com/office/drawing/2014/main" id="{DD099072-44AB-6F01-7F35-DFBE24A1F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519" y="3884562"/>
            <a:ext cx="2219066" cy="297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Яна Клочкова: фото, видео, биография. Яна Клочкова - последние новости.  Четырехкратная олимпийская чемпионка по плаванию">
            <a:extLst>
              <a:ext uri="{FF2B5EF4-FFF2-40B4-BE49-F238E27FC236}">
                <a16:creationId xmlns:a16="http://schemas.microsoft.com/office/drawing/2014/main" id="{DABF80F5-2F65-7DEE-C68C-35D84FF620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954" y="3884562"/>
            <a:ext cx="2655296" cy="297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2079755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A3D8B7-F12D-D750-5C29-BE32ADFE1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125"/>
            <a:ext cx="10515600" cy="1325563"/>
          </a:xfrm>
        </p:spPr>
        <p:txBody>
          <a:bodyPr/>
          <a:lstStyle/>
          <a:p>
            <a:r>
              <a:rPr lang="uk-UA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Закордонні рекордсмени</a:t>
            </a:r>
            <a:endParaRPr lang="en-US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07A53D-8928-BC61-9954-A515CB75CE6F}"/>
              </a:ext>
            </a:extLst>
          </p:cNvPr>
          <p:cNvSpPr txBox="1"/>
          <p:nvPr/>
        </p:nvSpPr>
        <p:spPr>
          <a:xfrm>
            <a:off x="1137919" y="1274128"/>
            <a:ext cx="1060704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000" b="0" i="0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Дивовижна історія про австралійського 61-річного пастуха на ім’я Кліфф </a:t>
            </a:r>
            <a:r>
              <a:rPr lang="uk-UA" sz="20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Янг</a:t>
            </a:r>
            <a:r>
              <a:rPr lang="uk-UA" sz="2000" b="0" i="0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 (</a:t>
            </a:r>
            <a:r>
              <a:rPr lang="en-US" sz="2000" b="0" i="0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Cliff Young), </a:t>
            </a:r>
            <a:r>
              <a:rPr lang="uk-UA" sz="2000" b="0" i="0" dirty="0">
                <a:solidFill>
                  <a:schemeClr val="bg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який в 1983 році взяв участь в австралійському марафоні на 875 км і виграв його.</a:t>
            </a:r>
          </a:p>
        </p:txBody>
      </p:sp>
      <p:pic>
        <p:nvPicPr>
          <p:cNvPr id="6" name="Мультимедіа з Інтернету 5" title="Дедушка в 61 год выиграл марафон на 875 км и стал национальным героем">
            <a:hlinkClick r:id="" action="ppaction://media"/>
            <a:extLst>
              <a:ext uri="{FF2B5EF4-FFF2-40B4-BE49-F238E27FC236}">
                <a16:creationId xmlns:a16="http://schemas.microsoft.com/office/drawing/2014/main" id="{913FC5AA-3782-C9A2-CA63-1ED8A2DE74B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792246" y="2326088"/>
            <a:ext cx="7936714" cy="4484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9921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FA6E7AAA-3088-7C71-B47E-FD50819AC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125"/>
            <a:ext cx="10515600" cy="1325563"/>
          </a:xfrm>
        </p:spPr>
        <p:txBody>
          <a:bodyPr/>
          <a:lstStyle/>
          <a:p>
            <a:r>
              <a:rPr lang="uk-UA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Закордонні рекордсмени</a:t>
            </a:r>
            <a:endParaRPr lang="en-US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EBEE3E-CA81-D9DF-17A7-2A2CF2BD7ED6}"/>
              </a:ext>
            </a:extLst>
          </p:cNvPr>
          <p:cNvSpPr txBox="1"/>
          <p:nvPr/>
        </p:nvSpPr>
        <p:spPr>
          <a:xfrm>
            <a:off x="1158240" y="1430656"/>
            <a:ext cx="108102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Про </a:t>
            </a:r>
            <a:r>
              <a:rPr lang="ru-RU" sz="20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Террі</a:t>
            </a:r>
            <a:r>
              <a:rPr lang="ru-RU" sz="20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Фокса </a:t>
            </a:r>
            <a:r>
              <a:rPr lang="ru-RU" sz="20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може</a:t>
            </a:r>
            <a:r>
              <a:rPr lang="ru-RU" sz="20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0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розповісти</a:t>
            </a:r>
            <a:r>
              <a:rPr lang="ru-RU" sz="20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sz="20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мабуть</a:t>
            </a:r>
            <a:r>
              <a:rPr lang="ru-RU" sz="20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, будь-</a:t>
            </a:r>
            <a:r>
              <a:rPr lang="ru-RU" sz="20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який</a:t>
            </a:r>
            <a:r>
              <a:rPr lang="ru-RU" sz="20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житель </a:t>
            </a:r>
            <a:r>
              <a:rPr lang="ru-RU" sz="20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Канади</a:t>
            </a:r>
            <a:r>
              <a:rPr lang="ru-RU" sz="20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. </a:t>
            </a:r>
            <a:r>
              <a:rPr lang="ru-RU" sz="20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Він</a:t>
            </a:r>
            <a:r>
              <a:rPr lang="ru-RU" sz="20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- </a:t>
            </a:r>
            <a:r>
              <a:rPr lang="ru-RU" sz="20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справжній</a:t>
            </a:r>
            <a:r>
              <a:rPr lang="ru-RU" sz="20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sz="2000" b="0" i="0" dirty="0" err="1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національний</a:t>
            </a:r>
            <a:r>
              <a:rPr lang="ru-RU" sz="20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 герой.</a:t>
            </a: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9" name="Мультимедіа з Інтернету 8" title="Heritage Minutes: Terry Fox">
            <a:hlinkClick r:id="" action="ppaction://media"/>
            <a:extLst>
              <a:ext uri="{FF2B5EF4-FFF2-40B4-BE49-F238E27FC236}">
                <a16:creationId xmlns:a16="http://schemas.microsoft.com/office/drawing/2014/main" id="{3EA571AC-CB56-4E20-9BC5-EDD9B8C63AB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641600" y="2216264"/>
            <a:ext cx="8010036" cy="452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4662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5C1047-C160-8909-9810-52B4144D7F38}"/>
              </a:ext>
            </a:extLst>
          </p:cNvPr>
          <p:cNvSpPr txBox="1"/>
          <p:nvPr/>
        </p:nvSpPr>
        <p:spPr>
          <a:xfrm>
            <a:off x="3119120" y="3175337"/>
            <a:ext cx="660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Дякую за увагу! </a:t>
            </a:r>
            <a:endParaRPr lang="en-US" sz="60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11266" name="Picture 2" descr="Человечек кланяется для презентации - фото и картинки abrakadabra.fun">
            <a:extLst>
              <a:ext uri="{FF2B5EF4-FFF2-40B4-BE49-F238E27FC236}">
                <a16:creationId xmlns:a16="http://schemas.microsoft.com/office/drawing/2014/main" id="{667E5A51-9B79-8E74-5D06-E67D3E91D2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867" b="96600" l="10000" r="90000">
                        <a14:foregroundMark x1="20533" y1="3867" x2="24233" y2="4733"/>
                        <a14:foregroundMark x1="43033" y1="92133" x2="54167" y2="89433"/>
                        <a14:foregroundMark x1="54167" y1="89433" x2="56067" y2="93467"/>
                        <a14:foregroundMark x1="45400" y1="93467" x2="45400" y2="93467"/>
                        <a14:foregroundMark x1="54133" y1="96600" x2="54133" y2="96600"/>
                        <a14:backgroundMark x1="30433" y1="5200" x2="30433" y2="5200"/>
                        <a14:backgroundMark x1="30433" y1="5633" x2="30433" y2="56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720" y="1513840"/>
            <a:ext cx="3830320" cy="383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37800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powerpointbase.com-1022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powerpointbase.com-1022</Template>
  <TotalTime>151</TotalTime>
  <Words>490</Words>
  <Application>Microsoft Office PowerPoint</Application>
  <PresentationFormat>Широкий екран</PresentationFormat>
  <Paragraphs>20</Paragraphs>
  <Slides>15</Slides>
  <Notes>1</Notes>
  <HiddenSlides>0</HiddenSlides>
  <MMClips>2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Roboto</vt:lpstr>
      <vt:lpstr>Times New Roman</vt:lpstr>
      <vt:lpstr>powerpointbase.com-1022</vt:lpstr>
      <vt:lpstr>Європейський тиждень спорту</vt:lpstr>
      <vt:lpstr>Спортивна вікторина на тему «Знавці спорту»</vt:lpstr>
      <vt:lpstr>Презентація PowerPoint</vt:lpstr>
      <vt:lpstr>Презентація PowerPoint</vt:lpstr>
      <vt:lpstr>Європейський тиждень спорту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Закордонні рекордсмени</vt:lpstr>
      <vt:lpstr>Закордонні рекордсмени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Європейський тиждень спорту</dc:title>
  <dc:creator>Марина Стрельченко</dc:creator>
  <cp:lastModifiedBy>Стрельченко Дмитро Сергійович</cp:lastModifiedBy>
  <cp:revision>5</cp:revision>
  <dcterms:created xsi:type="dcterms:W3CDTF">2022-09-22T18:13:39Z</dcterms:created>
  <dcterms:modified xsi:type="dcterms:W3CDTF">2023-01-23T10:54:20Z</dcterms:modified>
</cp:coreProperties>
</file>