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Anime Ace v3" panose="02050604050505020204" charset="0"/>
      <p:regular r:id="rId15"/>
    </p:embeddedFont>
    <p:embeddedFont>
      <p:font typeface="Arimo Bold" panose="020B0604020202020204" charset="0"/>
      <p:regular r:id="rId16"/>
    </p:embeddedFont>
    <p:embeddedFont>
      <p:font typeface="Azbuka03_D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Inter" panose="020B0604020202020204" charset="0"/>
      <p:regular r:id="rId22"/>
    </p:embeddedFont>
    <p:embeddedFont>
      <p:font typeface="Inter Medium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0" d="100"/>
          <a:sy n="40" d="100"/>
        </p:scale>
        <p:origin x="52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04.02.2025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7" Type="http://schemas.openxmlformats.org/officeDocument/2006/relationships/image" Target="../media/image3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qftg071Irs?si=3hswiUDmAPRiTpaH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287000" cy="10287000"/>
          </a:xfrm>
          <a:custGeom>
            <a:avLst/>
            <a:gdLst/>
            <a:ahLst/>
            <a:cxnLst/>
            <a:rect l="l" t="t" r="r" b="b"/>
            <a:pathLst>
              <a:path w="10287000" h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0" y="0"/>
            <a:ext cx="8001000" cy="8001000"/>
          </a:xfrm>
          <a:custGeom>
            <a:avLst/>
            <a:gdLst/>
            <a:ahLst/>
            <a:cxnLst/>
            <a:rect l="l" t="t" r="r" b="b"/>
            <a:pathLst>
              <a:path w="8001000" h="8001000">
                <a:moveTo>
                  <a:pt x="0" y="0"/>
                </a:moveTo>
                <a:lnTo>
                  <a:pt x="8001000" y="0"/>
                </a:lnTo>
                <a:lnTo>
                  <a:pt x="8001000" y="8001000"/>
                </a:lnTo>
                <a:lnTo>
                  <a:pt x="0" y="8001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13144500" y="5029200"/>
            <a:ext cx="2286000" cy="8229600"/>
          </a:xfrm>
          <a:custGeom>
            <a:avLst/>
            <a:gdLst/>
            <a:ahLst/>
            <a:cxnLst/>
            <a:rect l="l" t="t" r="r" b="b"/>
            <a:pathLst>
              <a:path w="2286000" h="8229600">
                <a:moveTo>
                  <a:pt x="0" y="0"/>
                </a:moveTo>
                <a:lnTo>
                  <a:pt x="2286000" y="0"/>
                </a:lnTo>
                <a:lnTo>
                  <a:pt x="22860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299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0795427" y="2189012"/>
            <a:ext cx="7492573" cy="3896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91"/>
              </a:lnSpc>
            </a:pPr>
            <a:r>
              <a:rPr lang="en-US" sz="7422">
                <a:solidFill>
                  <a:srgbClr val="000000"/>
                </a:solidFill>
                <a:latin typeface="Anime Ace v3"/>
                <a:ea typeface="Anime Ace v3"/>
                <a:cs typeface="Anime Ace v3"/>
                <a:sym typeface="Anime Ace v3"/>
              </a:rPr>
              <a:t>Міжнародний </a:t>
            </a:r>
          </a:p>
          <a:p>
            <a:pPr algn="ctr">
              <a:lnSpc>
                <a:spcPts val="10391"/>
              </a:lnSpc>
            </a:pPr>
            <a:r>
              <a:rPr lang="en-US" sz="7422">
                <a:solidFill>
                  <a:srgbClr val="000000"/>
                </a:solidFill>
                <a:latin typeface="Anime Ace v3"/>
                <a:ea typeface="Anime Ace v3"/>
                <a:cs typeface="Anime Ace v3"/>
                <a:sym typeface="Anime Ace v3"/>
              </a:rPr>
              <a:t>день </a:t>
            </a:r>
          </a:p>
          <a:p>
            <a:pPr algn="ctr">
              <a:lnSpc>
                <a:spcPts val="10391"/>
              </a:lnSpc>
            </a:pPr>
            <a:r>
              <a:rPr lang="en-US" sz="7422">
                <a:solidFill>
                  <a:srgbClr val="000000"/>
                </a:solidFill>
                <a:latin typeface="Anime Ace v3"/>
                <a:ea typeface="Anime Ace v3"/>
                <a:cs typeface="Anime Ace v3"/>
                <a:sym typeface="Anime Ace v3"/>
              </a:rPr>
              <a:t>зебри</a:t>
            </a:r>
          </a:p>
        </p:txBody>
      </p:sp>
      <p:sp>
        <p:nvSpPr>
          <p:cNvPr id="6" name="Freeform 6" descr="preencoded.png"/>
          <p:cNvSpPr/>
          <p:nvPr/>
        </p:nvSpPr>
        <p:spPr>
          <a:xfrm>
            <a:off x="11064450" y="7020417"/>
            <a:ext cx="434579" cy="434579"/>
          </a:xfrm>
          <a:custGeom>
            <a:avLst/>
            <a:gdLst/>
            <a:ahLst/>
            <a:cxnLst/>
            <a:rect l="l" t="t" r="r" b="b"/>
            <a:pathLst>
              <a:path w="434579" h="434579">
                <a:moveTo>
                  <a:pt x="0" y="0"/>
                </a:moveTo>
                <a:lnTo>
                  <a:pt x="434579" y="0"/>
                </a:lnTo>
                <a:lnTo>
                  <a:pt x="434579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1740752" y="6953742"/>
            <a:ext cx="5518548" cy="568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49">
                <a:solidFill>
                  <a:srgbClr val="464646"/>
                </a:solidFill>
                <a:latin typeface="Azbuka03_D"/>
                <a:ea typeface="Azbuka03_D"/>
                <a:cs typeface="Azbuka03_D"/>
                <a:sym typeface="Azbuka03_D"/>
              </a:rPr>
              <a:t> Анна Анатоліївна Тимченко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cmd cmd="playFrom(0.0)">
              <p:cBhvr>
                <p:cTn id="2"/>
                <p:tgtEl>
                  <p:spTgt spid="8"/>
                </p:tgtEl>
              </p:cBhvr>
            </p:cmd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1995545" y="9736618"/>
            <a:ext cx="463154" cy="463154"/>
            <a:chOff x="0" y="0"/>
            <a:chExt cx="617538" cy="61753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17601" cy="617601"/>
            </a:xfrm>
            <a:custGeom>
              <a:avLst/>
              <a:gdLst/>
              <a:ahLst/>
              <a:cxnLst/>
              <a:rect l="l" t="t" r="r" b="b"/>
              <a:pathLst>
                <a:path w="617601" h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9" name="Freeform 9"/>
          <p:cNvSpPr/>
          <p:nvPr/>
        </p:nvSpPr>
        <p:spPr>
          <a:xfrm>
            <a:off x="15880842" y="-121788"/>
            <a:ext cx="2407158" cy="10408788"/>
          </a:xfrm>
          <a:custGeom>
            <a:avLst/>
            <a:gdLst/>
            <a:ahLst/>
            <a:cxnLst/>
            <a:rect l="l" t="t" r="r" b="b"/>
            <a:pathLst>
              <a:path w="2407158" h="10408788">
                <a:moveTo>
                  <a:pt x="0" y="0"/>
                </a:moveTo>
                <a:lnTo>
                  <a:pt x="2407158" y="0"/>
                </a:lnTo>
                <a:lnTo>
                  <a:pt x="2407158" y="10408788"/>
                </a:lnTo>
                <a:lnTo>
                  <a:pt x="0" y="104087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239" r="-13239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7735936" y="1185801"/>
            <a:ext cx="9445526" cy="2859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1"/>
              </a:lnSpc>
            </a:pPr>
            <a:r>
              <a:rPr lang="en-US" sz="60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Унікальні зебри: смужчасті красуні Африки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064688" y="4322724"/>
            <a:ext cx="8816154" cy="3744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97"/>
              </a:lnSpc>
            </a:pPr>
            <a:r>
              <a:rPr lang="en-US" sz="3068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31 січня світ відзначає Міжнародний день зебри, нагадуючи нам про цих дивовижних тварин, які прикрашають африканські савани своїми смужчастими візерунками. Дізнайтеся більше про унікальні особливості зебр та їхнє життя в дикій природі.</a:t>
            </a:r>
          </a:p>
        </p:txBody>
      </p:sp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03999" flipH="1">
            <a:off x="-298259" y="-219517"/>
            <a:ext cx="8304627" cy="10726033"/>
          </a:xfrm>
          <a:custGeom>
            <a:avLst/>
            <a:gdLst/>
            <a:ahLst/>
            <a:cxnLst/>
            <a:rect l="l" t="t" r="r" b="b"/>
            <a:pathLst>
              <a:path w="8304627" h="10726033">
                <a:moveTo>
                  <a:pt x="7694542" y="0"/>
                </a:moveTo>
                <a:lnTo>
                  <a:pt x="0" y="457140"/>
                </a:lnTo>
                <a:lnTo>
                  <a:pt x="610085" y="10726034"/>
                </a:lnTo>
                <a:lnTo>
                  <a:pt x="8304627" y="10268894"/>
                </a:lnTo>
                <a:lnTo>
                  <a:pt x="7694542" y="0"/>
                </a:lnTo>
                <a:close/>
              </a:path>
            </a:pathLst>
          </a:custGeom>
          <a:blipFill>
            <a:blip r:embed="rId2"/>
            <a:stretch>
              <a:fillRect l="-125854" t="-14583" r="-5959" b="-4323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157076" y="3596617"/>
            <a:ext cx="9265659" cy="3919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44"/>
              </a:lnSpc>
            </a:pPr>
            <a:r>
              <a:rPr lang="en-US" sz="3174">
                <a:solidFill>
                  <a:srgbClr val="464646"/>
                </a:solidFill>
                <a:latin typeface="Inter"/>
                <a:ea typeface="Inter"/>
                <a:cs typeface="Inter"/>
                <a:sym typeface="Inter"/>
              </a:rPr>
              <a:t>Цей день, “Міжнародний день зебри”, відзначається з метою привернення уваги до охорони цих унікальних тварин. Зебри відіграють важливу роль в екосистемах Африки, але через втрату природного середовища та браконьєрство їхня чисельність зменшується.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157076" y="1233871"/>
            <a:ext cx="9445526" cy="954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1"/>
              </a:lnSpc>
            </a:pPr>
            <a:r>
              <a:rPr lang="en-US" sz="60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Для чого цей день?</a:t>
            </a:r>
          </a:p>
        </p:txBody>
      </p:sp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/>
          <p:cNvSpPr/>
          <p:nvPr/>
        </p:nvSpPr>
        <p:spPr>
          <a:xfrm flipH="1">
            <a:off x="14714982" y="-33360"/>
            <a:ext cx="3487293" cy="4114800"/>
          </a:xfrm>
          <a:custGeom>
            <a:avLst/>
            <a:gdLst/>
            <a:ahLst/>
            <a:cxnLst/>
            <a:rect l="l" t="t" r="r" b="b"/>
            <a:pathLst>
              <a:path w="3487293" h="4114800">
                <a:moveTo>
                  <a:pt x="3487293" y="0"/>
                </a:moveTo>
                <a:lnTo>
                  <a:pt x="0" y="0"/>
                </a:lnTo>
                <a:lnTo>
                  <a:pt x="0" y="4114800"/>
                </a:lnTo>
                <a:lnTo>
                  <a:pt x="3487293" y="4114800"/>
                </a:lnTo>
                <a:lnTo>
                  <a:pt x="348729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0000">
            <a:off x="7579403" y="-429451"/>
            <a:ext cx="1959483" cy="19457711"/>
          </a:xfrm>
          <a:custGeom>
            <a:avLst/>
            <a:gdLst/>
            <a:ahLst/>
            <a:cxnLst/>
            <a:rect l="l" t="t" r="r" b="b"/>
            <a:pathLst>
              <a:path w="1959483" h="19457711">
                <a:moveTo>
                  <a:pt x="0" y="0"/>
                </a:moveTo>
                <a:lnTo>
                  <a:pt x="1959483" y="0"/>
                </a:lnTo>
                <a:lnTo>
                  <a:pt x="1959483" y="19457711"/>
                </a:lnTo>
                <a:lnTo>
                  <a:pt x="0" y="1945771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07380" r="-83072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19839" y="573100"/>
            <a:ext cx="10449371" cy="1757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Кожен малюнок — унікальний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32003" y="2792708"/>
            <a:ext cx="3709541" cy="12887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62"/>
              </a:lnSpc>
            </a:pPr>
            <a:r>
              <a:rPr lang="en-US" sz="4049" b="1" u="sng">
                <a:solidFill>
                  <a:srgbClr val="030303"/>
                </a:solidFill>
                <a:latin typeface="Arimo Bold"/>
                <a:ea typeface="Arimo Bold"/>
                <a:cs typeface="Arimo Bold"/>
                <a:sym typeface="Arimo Bold"/>
              </a:rPr>
              <a:t>Індивідуальні смужки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32003" y="4379714"/>
            <a:ext cx="7805886" cy="2787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16"/>
              </a:lnSpc>
            </a:pPr>
            <a:r>
              <a:rPr lang="en-US" sz="33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Смугастий візерунок кожної зебри є унікальним, наче відбитки пальців у людей. Це допомагає зебрам впізнавати одне одного.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99401" y="2792708"/>
            <a:ext cx="3544044" cy="12887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62"/>
              </a:lnSpc>
            </a:pPr>
            <a:r>
              <a:rPr lang="en-US" sz="4049" b="1" u="sng">
                <a:solidFill>
                  <a:srgbClr val="030303"/>
                </a:solidFill>
                <a:latin typeface="Arimo Bold"/>
                <a:ea typeface="Arimo Bold"/>
                <a:cs typeface="Arimo Bold"/>
                <a:sym typeface="Arimo Bold"/>
              </a:rPr>
              <a:t>Захист від хижаків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319761" y="4379714"/>
            <a:ext cx="7805886" cy="349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16"/>
              </a:lnSpc>
            </a:pPr>
            <a:r>
              <a:rPr lang="en-US" sz="33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Смуги також допомагають зебрам захищатися від хижаків, створюючи оптичну ілюзію та утруднюючи хижакам точне зосередження.</a:t>
            </a:r>
          </a:p>
        </p:txBody>
      </p:sp>
    </p:spTree>
  </p:cSld>
  <p:clrMapOvr>
    <a:masterClrMapping/>
  </p:clrMapOvr>
  <p:transition>
    <p:wipe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>
            <a:hlinkClick r:id="rId3" tooltip="https://gamma.app/?utm_source=made-with-gamma"/>
          </p:cNvPr>
          <p:cNvSpPr/>
          <p:nvPr/>
        </p:nvSpPr>
        <p:spPr>
          <a:xfrm>
            <a:off x="16049019" y="9686925"/>
            <a:ext cx="2153256" cy="514350"/>
          </a:xfrm>
          <a:custGeom>
            <a:avLst/>
            <a:gdLst/>
            <a:ahLst/>
            <a:cxnLst/>
            <a:rect l="l" t="t" r="r" b="b"/>
            <a:pathLst>
              <a:path w="2153256" h="514350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05741" y="1849752"/>
            <a:ext cx="482541" cy="482541"/>
          </a:xfrm>
          <a:custGeom>
            <a:avLst/>
            <a:gdLst/>
            <a:ahLst/>
            <a:cxnLst/>
            <a:rect l="l" t="t" r="r" b="b"/>
            <a:pathLst>
              <a:path w="482541" h="482541">
                <a:moveTo>
                  <a:pt x="0" y="0"/>
                </a:moveTo>
                <a:lnTo>
                  <a:pt x="482540" y="0"/>
                </a:lnTo>
                <a:lnTo>
                  <a:pt x="482540" y="482540"/>
                </a:lnTo>
                <a:lnTo>
                  <a:pt x="0" y="4825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560737" y="412789"/>
            <a:ext cx="7088237" cy="881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Родичі коней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675658" y="1801115"/>
            <a:ext cx="3544044" cy="53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Спільна родина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675658" y="2528629"/>
            <a:ext cx="3801516" cy="3018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належать до родини конячих, тобто вони є родичами коней та ослів.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543377" y="1641534"/>
            <a:ext cx="3801516" cy="1055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Неодомашнені тварини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352877" y="2734354"/>
            <a:ext cx="3801516" cy="2409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Проте, на відміну від коней, зебри ніколи не були одомашнені.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71799" y="5909325"/>
            <a:ext cx="4305002" cy="1055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Особливості зовнішності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71799" y="7193012"/>
            <a:ext cx="8665964" cy="1799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відрізняються від коней короткими, жорсткими гривами та короткими хвостами з чорною китицею на кінці.</a:t>
            </a:r>
          </a:p>
        </p:txBody>
      </p:sp>
      <p:sp>
        <p:nvSpPr>
          <p:cNvPr id="16" name="Freeform 16"/>
          <p:cNvSpPr/>
          <p:nvPr/>
        </p:nvSpPr>
        <p:spPr>
          <a:xfrm>
            <a:off x="1005741" y="6104152"/>
            <a:ext cx="482541" cy="482541"/>
          </a:xfrm>
          <a:custGeom>
            <a:avLst/>
            <a:gdLst/>
            <a:ahLst/>
            <a:cxnLst/>
            <a:rect l="l" t="t" r="r" b="b"/>
            <a:pathLst>
              <a:path w="482541" h="482541">
                <a:moveTo>
                  <a:pt x="0" y="0"/>
                </a:moveTo>
                <a:lnTo>
                  <a:pt x="482540" y="0"/>
                </a:lnTo>
                <a:lnTo>
                  <a:pt x="482540" y="482540"/>
                </a:lnTo>
                <a:lnTo>
                  <a:pt x="0" y="4825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870337" y="1849752"/>
            <a:ext cx="482541" cy="482541"/>
          </a:xfrm>
          <a:custGeom>
            <a:avLst/>
            <a:gdLst/>
            <a:ahLst/>
            <a:cxnLst/>
            <a:rect l="l" t="t" r="r" b="b"/>
            <a:pathLst>
              <a:path w="482541" h="482541">
                <a:moveTo>
                  <a:pt x="0" y="0"/>
                </a:moveTo>
                <a:lnTo>
                  <a:pt x="482540" y="0"/>
                </a:lnTo>
                <a:lnTo>
                  <a:pt x="482540" y="482540"/>
                </a:lnTo>
                <a:lnTo>
                  <a:pt x="0" y="4825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wipe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 descr="preencoded.png"/>
          <p:cNvSpPr/>
          <p:nvPr/>
        </p:nvSpPr>
        <p:spPr>
          <a:xfrm>
            <a:off x="7850237" y="2180779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 descr="preencoded.png"/>
          <p:cNvSpPr/>
          <p:nvPr/>
        </p:nvSpPr>
        <p:spPr>
          <a:xfrm>
            <a:off x="12785526" y="2180779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 descr="preencoded.png"/>
          <p:cNvSpPr/>
          <p:nvPr/>
        </p:nvSpPr>
        <p:spPr>
          <a:xfrm>
            <a:off x="7850237" y="6671434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382008" y="7112115"/>
            <a:ext cx="2905992" cy="3480229"/>
          </a:xfrm>
          <a:custGeom>
            <a:avLst/>
            <a:gdLst/>
            <a:ahLst/>
            <a:cxnLst/>
            <a:rect l="l" t="t" r="r" b="b"/>
            <a:pathLst>
              <a:path w="2905992" h="3480229">
                <a:moveTo>
                  <a:pt x="0" y="0"/>
                </a:moveTo>
                <a:lnTo>
                  <a:pt x="2905992" y="0"/>
                </a:lnTo>
                <a:lnTo>
                  <a:pt x="2905992" y="3480230"/>
                </a:lnTo>
                <a:lnTo>
                  <a:pt x="0" y="348023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8046541" y="130969"/>
            <a:ext cx="8398222" cy="1757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Швидкість та рухливість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850237" y="2893140"/>
            <a:ext cx="3544044" cy="53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Швидкі бігуни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850237" y="3471828"/>
            <a:ext cx="4510088" cy="3018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можуть розвивати швидкість до 80 км/год, що допомагає їм уникати хижаків.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785526" y="2893140"/>
            <a:ext cx="3659238" cy="1055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Сила та витривалість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49064" y="4110118"/>
            <a:ext cx="4510236" cy="2409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мають велику силу та витривалість, що дозволяє їм долати великі відстані.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850237" y="7281606"/>
            <a:ext cx="3544044" cy="53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Манёвренність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850237" y="7792129"/>
            <a:ext cx="4510088" cy="2409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маневрені та вправні, що дозволяє їм легко пересуватися по складній місцевості.</a:t>
            </a:r>
          </a:p>
        </p:txBody>
      </p:sp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>
            <a:hlinkClick r:id="rId3" tooltip="https://gamma.app/?utm_source=made-with-gamma"/>
          </p:cNvPr>
          <p:cNvSpPr/>
          <p:nvPr/>
        </p:nvSpPr>
        <p:spPr>
          <a:xfrm>
            <a:off x="16049019" y="9686925"/>
            <a:ext cx="2153256" cy="514350"/>
          </a:xfrm>
          <a:custGeom>
            <a:avLst/>
            <a:gdLst/>
            <a:ahLst/>
            <a:cxnLst/>
            <a:rect l="l" t="t" r="r" b="b"/>
            <a:pathLst>
              <a:path w="2153256" h="514350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 descr="preencoded.png"/>
          <p:cNvSpPr/>
          <p:nvPr/>
        </p:nvSpPr>
        <p:spPr>
          <a:xfrm>
            <a:off x="11430000" y="0"/>
            <a:ext cx="6858000" cy="10287892"/>
          </a:xfrm>
          <a:custGeom>
            <a:avLst/>
            <a:gdLst/>
            <a:ahLst/>
            <a:cxnLst/>
            <a:rect l="l" t="t" r="r" b="b"/>
            <a:pathLst>
              <a:path w="6858000" h="10287892">
                <a:moveTo>
                  <a:pt x="0" y="0"/>
                </a:moveTo>
                <a:lnTo>
                  <a:pt x="6858000" y="0"/>
                </a:lnTo>
                <a:lnTo>
                  <a:pt x="6858000" y="10287892"/>
                </a:lnTo>
                <a:lnTo>
                  <a:pt x="0" y="102878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" r="-4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304330" y="1945035"/>
            <a:ext cx="28575" cy="7617619"/>
            <a:chOff x="0" y="0"/>
            <a:chExt cx="38100" cy="101568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8100" cy="10156825"/>
            </a:xfrm>
            <a:custGeom>
              <a:avLst/>
              <a:gdLst/>
              <a:ahLst/>
              <a:cxnLst/>
              <a:rect l="l" t="t" r="r" b="b"/>
              <a:pathLst>
                <a:path w="38100" h="10156825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0137775"/>
                  </a:lnTo>
                  <a:cubicBezTo>
                    <a:pt x="38100" y="10148316"/>
                    <a:pt x="29591" y="10156825"/>
                    <a:pt x="19050" y="10156825"/>
                  </a:cubicBezTo>
                  <a:cubicBezTo>
                    <a:pt x="8509" y="10156825"/>
                    <a:pt x="0" y="10148316"/>
                    <a:pt x="0" y="10137775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1586731" y="2523976"/>
            <a:ext cx="923032" cy="28575"/>
            <a:chOff x="0" y="0"/>
            <a:chExt cx="1230710" cy="381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30757" cy="38100"/>
            </a:xfrm>
            <a:custGeom>
              <a:avLst/>
              <a:gdLst/>
              <a:ahLst/>
              <a:cxnLst/>
              <a:rect l="l" t="t" r="r" b="b"/>
              <a:pathLst>
                <a:path w="1230757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1707" y="0"/>
                  </a:lnTo>
                  <a:cubicBezTo>
                    <a:pt x="1222248" y="0"/>
                    <a:pt x="1230757" y="8509"/>
                    <a:pt x="1230757" y="19050"/>
                  </a:cubicBezTo>
                  <a:cubicBezTo>
                    <a:pt x="1230757" y="29591"/>
                    <a:pt x="1222121" y="38100"/>
                    <a:pt x="1211707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1021929" y="2241649"/>
            <a:ext cx="593378" cy="593378"/>
            <a:chOff x="0" y="0"/>
            <a:chExt cx="791170" cy="79117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791083" cy="791210"/>
            </a:xfrm>
            <a:custGeom>
              <a:avLst/>
              <a:gdLst/>
              <a:ahLst/>
              <a:cxnLst/>
              <a:rect l="l" t="t" r="r" b="b"/>
              <a:pathLst>
                <a:path w="791083" h="791210">
                  <a:moveTo>
                    <a:pt x="0" y="52705"/>
                  </a:moveTo>
                  <a:cubicBezTo>
                    <a:pt x="0" y="23622"/>
                    <a:pt x="23622" y="0"/>
                    <a:pt x="52705" y="0"/>
                  </a:cubicBezTo>
                  <a:lnTo>
                    <a:pt x="738378" y="0"/>
                  </a:lnTo>
                  <a:cubicBezTo>
                    <a:pt x="767461" y="0"/>
                    <a:pt x="791083" y="23622"/>
                    <a:pt x="791083" y="52705"/>
                  </a:cubicBezTo>
                  <a:lnTo>
                    <a:pt x="791083" y="738378"/>
                  </a:lnTo>
                  <a:cubicBezTo>
                    <a:pt x="791083" y="767461"/>
                    <a:pt x="767461" y="791083"/>
                    <a:pt x="738378" y="791083"/>
                  </a:cubicBezTo>
                  <a:lnTo>
                    <a:pt x="52705" y="791083"/>
                  </a:lnTo>
                  <a:cubicBezTo>
                    <a:pt x="23622" y="791210"/>
                    <a:pt x="0" y="767588"/>
                    <a:pt x="0" y="738378"/>
                  </a:cubicBezTo>
                  <a:close/>
                </a:path>
              </a:pathLst>
            </a:custGeom>
            <a:solidFill>
              <a:srgbClr val="F2EEEE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586731" y="5151090"/>
            <a:ext cx="923032" cy="28575"/>
            <a:chOff x="0" y="0"/>
            <a:chExt cx="1230710" cy="381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30757" cy="38100"/>
            </a:xfrm>
            <a:custGeom>
              <a:avLst/>
              <a:gdLst/>
              <a:ahLst/>
              <a:cxnLst/>
              <a:rect l="l" t="t" r="r" b="b"/>
              <a:pathLst>
                <a:path w="1230757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1707" y="0"/>
                  </a:lnTo>
                  <a:cubicBezTo>
                    <a:pt x="1222248" y="0"/>
                    <a:pt x="1230757" y="8509"/>
                    <a:pt x="1230757" y="19050"/>
                  </a:cubicBezTo>
                  <a:cubicBezTo>
                    <a:pt x="1230757" y="29591"/>
                    <a:pt x="1222121" y="38100"/>
                    <a:pt x="1211707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1021929" y="4868764"/>
            <a:ext cx="593378" cy="593378"/>
            <a:chOff x="0" y="0"/>
            <a:chExt cx="791170" cy="79117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91083" cy="791210"/>
            </a:xfrm>
            <a:custGeom>
              <a:avLst/>
              <a:gdLst/>
              <a:ahLst/>
              <a:cxnLst/>
              <a:rect l="l" t="t" r="r" b="b"/>
              <a:pathLst>
                <a:path w="791083" h="791210">
                  <a:moveTo>
                    <a:pt x="0" y="52705"/>
                  </a:moveTo>
                  <a:cubicBezTo>
                    <a:pt x="0" y="23622"/>
                    <a:pt x="23622" y="0"/>
                    <a:pt x="52705" y="0"/>
                  </a:cubicBezTo>
                  <a:lnTo>
                    <a:pt x="738378" y="0"/>
                  </a:lnTo>
                  <a:cubicBezTo>
                    <a:pt x="767461" y="0"/>
                    <a:pt x="791083" y="23622"/>
                    <a:pt x="791083" y="52705"/>
                  </a:cubicBezTo>
                  <a:lnTo>
                    <a:pt x="791083" y="738378"/>
                  </a:lnTo>
                  <a:cubicBezTo>
                    <a:pt x="791083" y="767461"/>
                    <a:pt x="767461" y="791083"/>
                    <a:pt x="738378" y="791083"/>
                  </a:cubicBezTo>
                  <a:lnTo>
                    <a:pt x="52705" y="791083"/>
                  </a:lnTo>
                  <a:cubicBezTo>
                    <a:pt x="23622" y="791210"/>
                    <a:pt x="0" y="767588"/>
                    <a:pt x="0" y="738378"/>
                  </a:cubicBezTo>
                  <a:close/>
                </a:path>
              </a:pathLst>
            </a:custGeom>
            <a:solidFill>
              <a:srgbClr val="F2EEEE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1586731" y="7778204"/>
            <a:ext cx="923032" cy="28575"/>
            <a:chOff x="0" y="0"/>
            <a:chExt cx="1230710" cy="381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30757" cy="38100"/>
            </a:xfrm>
            <a:custGeom>
              <a:avLst/>
              <a:gdLst/>
              <a:ahLst/>
              <a:cxnLst/>
              <a:rect l="l" t="t" r="r" b="b"/>
              <a:pathLst>
                <a:path w="1230757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211707" y="0"/>
                  </a:lnTo>
                  <a:cubicBezTo>
                    <a:pt x="1222248" y="0"/>
                    <a:pt x="1230757" y="8509"/>
                    <a:pt x="1230757" y="19050"/>
                  </a:cubicBezTo>
                  <a:cubicBezTo>
                    <a:pt x="1230757" y="29591"/>
                    <a:pt x="1222121" y="38100"/>
                    <a:pt x="1211707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grpSp>
        <p:nvGrpSpPr>
          <p:cNvPr id="20" name="Group 20"/>
          <p:cNvGrpSpPr/>
          <p:nvPr/>
        </p:nvGrpSpPr>
        <p:grpSpPr>
          <a:xfrm>
            <a:off x="1021929" y="7495877"/>
            <a:ext cx="593378" cy="593377"/>
            <a:chOff x="0" y="0"/>
            <a:chExt cx="791170" cy="79117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791083" cy="791210"/>
            </a:xfrm>
            <a:custGeom>
              <a:avLst/>
              <a:gdLst/>
              <a:ahLst/>
              <a:cxnLst/>
              <a:rect l="l" t="t" r="r" b="b"/>
              <a:pathLst>
                <a:path w="791083" h="791210">
                  <a:moveTo>
                    <a:pt x="0" y="52705"/>
                  </a:moveTo>
                  <a:cubicBezTo>
                    <a:pt x="0" y="23622"/>
                    <a:pt x="23622" y="0"/>
                    <a:pt x="52705" y="0"/>
                  </a:cubicBezTo>
                  <a:lnTo>
                    <a:pt x="738378" y="0"/>
                  </a:lnTo>
                  <a:cubicBezTo>
                    <a:pt x="767461" y="0"/>
                    <a:pt x="791083" y="23622"/>
                    <a:pt x="791083" y="52705"/>
                  </a:cubicBezTo>
                  <a:lnTo>
                    <a:pt x="791083" y="738378"/>
                  </a:lnTo>
                  <a:cubicBezTo>
                    <a:pt x="791083" y="767461"/>
                    <a:pt x="767461" y="791083"/>
                    <a:pt x="738378" y="791083"/>
                  </a:cubicBezTo>
                  <a:lnTo>
                    <a:pt x="52705" y="791083"/>
                  </a:lnTo>
                  <a:cubicBezTo>
                    <a:pt x="23622" y="791210"/>
                    <a:pt x="0" y="767588"/>
                    <a:pt x="0" y="738378"/>
                  </a:cubicBezTo>
                  <a:close/>
                </a:path>
              </a:pathLst>
            </a:custGeom>
            <a:solidFill>
              <a:srgbClr val="F2EEEE"/>
            </a:solidFill>
          </p:spPr>
        </p:sp>
      </p:grpSp>
      <p:sp>
        <p:nvSpPr>
          <p:cNvPr id="22" name="Freeform 22"/>
          <p:cNvSpPr/>
          <p:nvPr/>
        </p:nvSpPr>
        <p:spPr>
          <a:xfrm>
            <a:off x="1041371" y="2241649"/>
            <a:ext cx="573936" cy="573936"/>
          </a:xfrm>
          <a:custGeom>
            <a:avLst/>
            <a:gdLst/>
            <a:ahLst/>
            <a:cxnLst/>
            <a:rect l="l" t="t" r="r" b="b"/>
            <a:pathLst>
              <a:path w="573936" h="573936">
                <a:moveTo>
                  <a:pt x="0" y="0"/>
                </a:moveTo>
                <a:lnTo>
                  <a:pt x="573935" y="0"/>
                </a:lnTo>
                <a:lnTo>
                  <a:pt x="573935" y="573935"/>
                </a:lnTo>
                <a:lnTo>
                  <a:pt x="0" y="5739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923032" y="687140"/>
            <a:ext cx="8997346" cy="931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06"/>
              </a:lnSpc>
            </a:pPr>
            <a:r>
              <a:rPr lang="en-US" sz="5887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Спілкування зебр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249784" y="2378571"/>
            <a:ext cx="137666" cy="357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2"/>
              </a:lnSpc>
            </a:pPr>
            <a:r>
              <a:rPr lang="en-US" sz="3062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769245" y="2180184"/>
            <a:ext cx="4706904" cy="533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2"/>
              </a:lnSpc>
            </a:pPr>
            <a:r>
              <a:rPr lang="en-US" sz="3362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Звукові сигнали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769245" y="2832091"/>
            <a:ext cx="7737722" cy="1515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15"/>
              </a:lnSpc>
            </a:pPr>
            <a:r>
              <a:rPr lang="en-US" sz="2562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спілкуються за допомогою різних звуків, таких як фырчання, ревіння та іржання, кожен звук має своє значення.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204391" y="5005685"/>
            <a:ext cx="228302" cy="357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2"/>
              </a:lnSpc>
            </a:pPr>
            <a:r>
              <a:rPr lang="en-US" sz="3062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769245" y="4807297"/>
            <a:ext cx="5780474" cy="533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2"/>
              </a:lnSpc>
            </a:pPr>
            <a:r>
              <a:rPr lang="en-US" sz="3362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Вирази обличчя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769245" y="5301258"/>
            <a:ext cx="7737722" cy="2030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15"/>
              </a:lnSpc>
            </a:pPr>
            <a:r>
              <a:rPr lang="en-US" sz="2562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Вирази обличчя також важливі для спілкування. Наприклад, підняті вуха можуть означати дружелюбність, а притиснуті — агресію.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00075" y="7632799"/>
            <a:ext cx="236935" cy="357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2"/>
              </a:lnSpc>
            </a:pPr>
            <a:r>
              <a:rPr lang="en-US" sz="3062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2769245" y="7434411"/>
            <a:ext cx="3296841" cy="533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2"/>
              </a:lnSpc>
            </a:pPr>
            <a:r>
              <a:rPr lang="en-US" sz="3362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Положення вух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769245" y="7928373"/>
            <a:ext cx="7737722" cy="1515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15"/>
              </a:lnSpc>
            </a:pPr>
            <a:r>
              <a:rPr lang="en-US" sz="2562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Положення вух також є важливим сигналом. Зебри можуть піднімати вуха, щоб краще чути, або опускати їх, щоб захистити їх від комах.</a:t>
            </a:r>
          </a:p>
        </p:txBody>
      </p:sp>
      <p:sp>
        <p:nvSpPr>
          <p:cNvPr id="33" name="Freeform 33"/>
          <p:cNvSpPr/>
          <p:nvPr/>
        </p:nvSpPr>
        <p:spPr>
          <a:xfrm>
            <a:off x="1031650" y="4878410"/>
            <a:ext cx="573936" cy="573936"/>
          </a:xfrm>
          <a:custGeom>
            <a:avLst/>
            <a:gdLst/>
            <a:ahLst/>
            <a:cxnLst/>
            <a:rect l="l" t="t" r="r" b="b"/>
            <a:pathLst>
              <a:path w="573936" h="573936">
                <a:moveTo>
                  <a:pt x="0" y="0"/>
                </a:moveTo>
                <a:lnTo>
                  <a:pt x="573935" y="0"/>
                </a:lnTo>
                <a:lnTo>
                  <a:pt x="573935" y="573935"/>
                </a:lnTo>
                <a:lnTo>
                  <a:pt x="0" y="5739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017362" y="7491236"/>
            <a:ext cx="573936" cy="573936"/>
          </a:xfrm>
          <a:custGeom>
            <a:avLst/>
            <a:gdLst/>
            <a:ahLst/>
            <a:cxnLst/>
            <a:rect l="l" t="t" r="r" b="b"/>
            <a:pathLst>
              <a:path w="573936" h="573936">
                <a:moveTo>
                  <a:pt x="0" y="0"/>
                </a:moveTo>
                <a:lnTo>
                  <a:pt x="573936" y="0"/>
                </a:lnTo>
                <a:lnTo>
                  <a:pt x="573936" y="573936"/>
                </a:lnTo>
                <a:lnTo>
                  <a:pt x="0" y="5739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>
            <a:hlinkClick r:id="rId3" tooltip="https://gamma.app/?utm_source=made-with-gamma"/>
          </p:cNvPr>
          <p:cNvSpPr/>
          <p:nvPr/>
        </p:nvSpPr>
        <p:spPr>
          <a:xfrm>
            <a:off x="16049019" y="9686925"/>
            <a:ext cx="2153256" cy="514350"/>
          </a:xfrm>
          <a:custGeom>
            <a:avLst/>
            <a:gdLst/>
            <a:ahLst/>
            <a:cxnLst/>
            <a:rect l="l" t="t" r="r" b="b"/>
            <a:pathLst>
              <a:path w="2153256" h="514350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055763" y="763057"/>
            <a:ext cx="7088237" cy="94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36"/>
              </a:lnSpc>
            </a:pPr>
            <a:r>
              <a:rPr lang="en-US" sz="59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Життя в савані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504788" y="2570860"/>
            <a:ext cx="5068528" cy="3313209"/>
            <a:chOff x="0" y="0"/>
            <a:chExt cx="6108105" cy="399276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108065" cy="3992753"/>
            </a:xfrm>
            <a:custGeom>
              <a:avLst/>
              <a:gdLst/>
              <a:ahLst/>
              <a:cxnLst/>
              <a:rect l="l" t="t" r="r" b="b"/>
              <a:pathLst>
                <a:path w="6108065" h="3992753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6051423" y="0"/>
                  </a:lnTo>
                  <a:cubicBezTo>
                    <a:pt x="6082792" y="0"/>
                    <a:pt x="6108065" y="25400"/>
                    <a:pt x="6108065" y="56642"/>
                  </a:cubicBezTo>
                  <a:lnTo>
                    <a:pt x="6108065" y="3936111"/>
                  </a:lnTo>
                  <a:cubicBezTo>
                    <a:pt x="6108065" y="3967480"/>
                    <a:pt x="6082665" y="3992753"/>
                    <a:pt x="6051423" y="3992753"/>
                  </a:cubicBezTo>
                  <a:lnTo>
                    <a:pt x="56642" y="3992753"/>
                  </a:lnTo>
                  <a:cubicBezTo>
                    <a:pt x="25273" y="3992753"/>
                    <a:pt x="0" y="3967353"/>
                    <a:pt x="0" y="3936111"/>
                  </a:cubicBezTo>
                  <a:close/>
                </a:path>
              </a:pathLst>
            </a:custGeom>
            <a:solidFill>
              <a:srgbClr val="F2EEEE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275755" y="2692004"/>
            <a:ext cx="3544044" cy="494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12"/>
              </a:lnSpc>
            </a:pPr>
            <a:r>
              <a:rPr lang="en-US" sz="30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Савана та гори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75755" y="3335247"/>
            <a:ext cx="4014044" cy="2107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мешкають у саванах та горах Східної та Південної Африки.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856834" y="2570860"/>
            <a:ext cx="5068528" cy="3313209"/>
            <a:chOff x="0" y="0"/>
            <a:chExt cx="6108105" cy="399276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108065" cy="3992753"/>
            </a:xfrm>
            <a:custGeom>
              <a:avLst/>
              <a:gdLst/>
              <a:ahLst/>
              <a:cxnLst/>
              <a:rect l="l" t="t" r="r" b="b"/>
              <a:pathLst>
                <a:path w="6108065" h="3992753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6051423" y="0"/>
                  </a:lnTo>
                  <a:cubicBezTo>
                    <a:pt x="6082792" y="0"/>
                    <a:pt x="6108065" y="25400"/>
                    <a:pt x="6108065" y="56642"/>
                  </a:cubicBezTo>
                  <a:lnTo>
                    <a:pt x="6108065" y="3936111"/>
                  </a:lnTo>
                  <a:cubicBezTo>
                    <a:pt x="6108065" y="3967480"/>
                    <a:pt x="6082665" y="3992753"/>
                    <a:pt x="6051423" y="3992753"/>
                  </a:cubicBezTo>
                  <a:lnTo>
                    <a:pt x="56642" y="3992753"/>
                  </a:lnTo>
                  <a:cubicBezTo>
                    <a:pt x="25273" y="3992753"/>
                    <a:pt x="0" y="3967353"/>
                    <a:pt x="0" y="3936111"/>
                  </a:cubicBezTo>
                  <a:close/>
                </a:path>
              </a:pathLst>
            </a:custGeom>
            <a:solidFill>
              <a:srgbClr val="F2EEEE"/>
            </a:solidFill>
          </p:spPr>
        </p:sp>
      </p:grpSp>
      <p:sp>
        <p:nvSpPr>
          <p:cNvPr id="15" name="TextBox 15"/>
          <p:cNvSpPr txBox="1"/>
          <p:nvPr/>
        </p:nvSpPr>
        <p:spPr>
          <a:xfrm>
            <a:off x="6140351" y="2733526"/>
            <a:ext cx="4120888" cy="494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12"/>
              </a:lnSpc>
            </a:pPr>
            <a:r>
              <a:rPr lang="en-US" sz="30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Висота проживання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140351" y="3335247"/>
            <a:ext cx="4014044" cy="2107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Деякі види зебр можуть жити на висоті до 2 кілометрів над рівнем моря.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504788" y="6167586"/>
            <a:ext cx="10420574" cy="2803240"/>
            <a:chOff x="0" y="0"/>
            <a:chExt cx="12594035" cy="338792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594082" cy="3387979"/>
            </a:xfrm>
            <a:custGeom>
              <a:avLst/>
              <a:gdLst/>
              <a:ahLst/>
              <a:cxnLst/>
              <a:rect l="l" t="t" r="r" b="b"/>
              <a:pathLst>
                <a:path w="12594082" h="3387979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12537313" y="0"/>
                  </a:lnTo>
                  <a:cubicBezTo>
                    <a:pt x="12568682" y="0"/>
                    <a:pt x="12594082" y="25400"/>
                    <a:pt x="12594082" y="56769"/>
                  </a:cubicBezTo>
                  <a:lnTo>
                    <a:pt x="12594082" y="3331210"/>
                  </a:lnTo>
                  <a:cubicBezTo>
                    <a:pt x="12594082" y="3362579"/>
                    <a:pt x="12568682" y="3387979"/>
                    <a:pt x="12537313" y="3387979"/>
                  </a:cubicBezTo>
                  <a:lnTo>
                    <a:pt x="56769" y="3387979"/>
                  </a:lnTo>
                  <a:cubicBezTo>
                    <a:pt x="25400" y="3387979"/>
                    <a:pt x="0" y="3362579"/>
                    <a:pt x="0" y="3331210"/>
                  </a:cubicBezTo>
                  <a:close/>
                </a:path>
              </a:pathLst>
            </a:custGeom>
            <a:solidFill>
              <a:srgbClr val="F2EEEE"/>
            </a:solidFill>
          </p:spPr>
        </p:sp>
      </p:grpSp>
      <p:sp>
        <p:nvSpPr>
          <p:cNvPr id="19" name="TextBox 19"/>
          <p:cNvSpPr txBox="1"/>
          <p:nvPr/>
        </p:nvSpPr>
        <p:spPr>
          <a:xfrm>
            <a:off x="1275755" y="6413004"/>
            <a:ext cx="9279438" cy="494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12"/>
              </a:lnSpc>
            </a:pPr>
            <a:r>
              <a:rPr lang="en-US" sz="30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Взаємодія з іншими тваринами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75755" y="7014724"/>
            <a:ext cx="8878491" cy="157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часто зустрічаються разом з антилопами та жирафами, формуючи спільноти, які взаємодіють для захисту та пошуку їжі.</a:t>
            </a:r>
          </a:p>
        </p:txBody>
      </p:sp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0" y="0"/>
            <a:ext cx="18288000" cy="3414415"/>
          </a:xfrm>
          <a:custGeom>
            <a:avLst/>
            <a:gdLst/>
            <a:ahLst/>
            <a:cxnLst/>
            <a:rect l="l" t="t" r="r" b="b"/>
            <a:pathLst>
              <a:path w="18288000" h="3414415">
                <a:moveTo>
                  <a:pt x="0" y="0"/>
                </a:moveTo>
                <a:lnTo>
                  <a:pt x="18288000" y="0"/>
                </a:lnTo>
                <a:lnTo>
                  <a:pt x="18288000" y="3414415"/>
                </a:lnTo>
                <a:lnTo>
                  <a:pt x="0" y="34144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5" r="-65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956072" y="4352180"/>
            <a:ext cx="6828979" cy="846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87"/>
              </a:lnSpc>
            </a:pPr>
            <a:r>
              <a:rPr lang="en-US" sz="5374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Смугастий захист</a:t>
            </a:r>
          </a:p>
        </p:txBody>
      </p:sp>
      <p:sp>
        <p:nvSpPr>
          <p:cNvPr id="8" name="Freeform 8" descr="preencoded.png"/>
          <p:cNvSpPr/>
          <p:nvPr/>
        </p:nvSpPr>
        <p:spPr>
          <a:xfrm>
            <a:off x="956072" y="5644009"/>
            <a:ext cx="5458569" cy="1092548"/>
          </a:xfrm>
          <a:custGeom>
            <a:avLst/>
            <a:gdLst/>
            <a:ahLst/>
            <a:cxnLst/>
            <a:rect l="l" t="t" r="r" b="b"/>
            <a:pathLst>
              <a:path w="5458569" h="1092548">
                <a:moveTo>
                  <a:pt x="0" y="0"/>
                </a:moveTo>
                <a:lnTo>
                  <a:pt x="5458569" y="0"/>
                </a:lnTo>
                <a:lnTo>
                  <a:pt x="5458569" y="1092547"/>
                </a:lnTo>
                <a:lnTo>
                  <a:pt x="0" y="10925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36" b="-136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229171" y="7127230"/>
            <a:ext cx="3414415" cy="473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82"/>
              </a:lnSpc>
            </a:pPr>
            <a:r>
              <a:rPr lang="en-US" sz="2987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Захист від комах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29171" y="8069014"/>
            <a:ext cx="4912370" cy="1957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2"/>
              </a:lnSpc>
            </a:pPr>
            <a:r>
              <a:rPr lang="en-US" sz="2424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Смугастий візерунок зебр допомагає захищатися від укусів комах, таких як мухи цеце.</a:t>
            </a:r>
          </a:p>
        </p:txBody>
      </p:sp>
      <p:sp>
        <p:nvSpPr>
          <p:cNvPr id="11" name="Freeform 11" descr="preencoded.png"/>
          <p:cNvSpPr/>
          <p:nvPr/>
        </p:nvSpPr>
        <p:spPr>
          <a:xfrm>
            <a:off x="6414641" y="5644009"/>
            <a:ext cx="5458569" cy="1092548"/>
          </a:xfrm>
          <a:custGeom>
            <a:avLst/>
            <a:gdLst/>
            <a:ahLst/>
            <a:cxnLst/>
            <a:rect l="l" t="t" r="r" b="b"/>
            <a:pathLst>
              <a:path w="5458569" h="1092548">
                <a:moveTo>
                  <a:pt x="0" y="0"/>
                </a:moveTo>
                <a:lnTo>
                  <a:pt x="5458569" y="0"/>
                </a:lnTo>
                <a:lnTo>
                  <a:pt x="5458569" y="1092547"/>
                </a:lnTo>
                <a:lnTo>
                  <a:pt x="0" y="10925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36" b="-136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687741" y="7127230"/>
            <a:ext cx="3414415" cy="940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82"/>
              </a:lnSpc>
            </a:pPr>
            <a:r>
              <a:rPr lang="en-US" sz="2987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Дезорієнтація комах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687741" y="8069014"/>
            <a:ext cx="4912370" cy="14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2"/>
              </a:lnSpc>
            </a:pPr>
            <a:r>
              <a:rPr lang="en-US" sz="2424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Смуги дезорієнтують комах, утруднюючи їх посадку на зебр.</a:t>
            </a:r>
          </a:p>
        </p:txBody>
      </p:sp>
      <p:sp>
        <p:nvSpPr>
          <p:cNvPr id="14" name="Freeform 14" descr="preencoded.png"/>
          <p:cNvSpPr/>
          <p:nvPr/>
        </p:nvSpPr>
        <p:spPr>
          <a:xfrm>
            <a:off x="11873210" y="5644009"/>
            <a:ext cx="5458569" cy="1092548"/>
          </a:xfrm>
          <a:custGeom>
            <a:avLst/>
            <a:gdLst/>
            <a:ahLst/>
            <a:cxnLst/>
            <a:rect l="l" t="t" r="r" b="b"/>
            <a:pathLst>
              <a:path w="5458569" h="1092548">
                <a:moveTo>
                  <a:pt x="0" y="0"/>
                </a:moveTo>
                <a:lnTo>
                  <a:pt x="5458569" y="0"/>
                </a:lnTo>
                <a:lnTo>
                  <a:pt x="5458569" y="1092547"/>
                </a:lnTo>
                <a:lnTo>
                  <a:pt x="0" y="109254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36" b="-136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2146310" y="7127230"/>
            <a:ext cx="4768751" cy="940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82"/>
              </a:lnSpc>
            </a:pPr>
            <a:r>
              <a:rPr lang="en-US" sz="2987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Менш привабливі для комах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146310" y="8069014"/>
            <a:ext cx="4912370" cy="14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2"/>
              </a:lnSpc>
            </a:pPr>
            <a:r>
              <a:rPr lang="en-US" sz="2424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Смужки роблять зебр менш привабливими для комах, що зменшує ймовірність укусів.</a:t>
            </a:r>
          </a:p>
        </p:txBody>
      </p:sp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5F5F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Freeform 6" descr="preencoded.png"/>
          <p:cNvSpPr/>
          <p:nvPr/>
        </p:nvSpPr>
        <p:spPr>
          <a:xfrm>
            <a:off x="4059288" y="2496294"/>
            <a:ext cx="2017514" cy="1633686"/>
          </a:xfrm>
          <a:custGeom>
            <a:avLst/>
            <a:gdLst/>
            <a:ahLst/>
            <a:cxnLst/>
            <a:rect l="l" t="t" r="r" b="b"/>
            <a:pathLst>
              <a:path w="2017514" h="1633686">
                <a:moveTo>
                  <a:pt x="0" y="0"/>
                </a:moveTo>
                <a:lnTo>
                  <a:pt x="2017513" y="0"/>
                </a:lnTo>
                <a:lnTo>
                  <a:pt x="2017513" y="1633686"/>
                </a:lnTo>
                <a:lnTo>
                  <a:pt x="0" y="16336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96" b="-96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6147644" y="4146351"/>
            <a:ext cx="11077278" cy="19050"/>
            <a:chOff x="0" y="0"/>
            <a:chExt cx="14769703" cy="25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769719" cy="25400"/>
            </a:xfrm>
            <a:custGeom>
              <a:avLst/>
              <a:gdLst/>
              <a:ahLst/>
              <a:cxnLst/>
              <a:rect l="l" t="t" r="r" b="b"/>
              <a:pathLst>
                <a:path w="14769719" h="2540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4757019" y="0"/>
                  </a:lnTo>
                  <a:cubicBezTo>
                    <a:pt x="14764004" y="0"/>
                    <a:pt x="14769719" y="5715"/>
                    <a:pt x="14769719" y="12700"/>
                  </a:cubicBezTo>
                  <a:cubicBezTo>
                    <a:pt x="14769719" y="19685"/>
                    <a:pt x="14764004" y="25400"/>
                    <a:pt x="14757019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sp>
        <p:nvSpPr>
          <p:cNvPr id="9" name="Freeform 9" descr="preencoded.png"/>
          <p:cNvSpPr/>
          <p:nvPr/>
        </p:nvSpPr>
        <p:spPr>
          <a:xfrm>
            <a:off x="3050530" y="4200822"/>
            <a:ext cx="4035028" cy="1633686"/>
          </a:xfrm>
          <a:custGeom>
            <a:avLst/>
            <a:gdLst/>
            <a:ahLst/>
            <a:cxnLst/>
            <a:rect l="l" t="t" r="r" b="b"/>
            <a:pathLst>
              <a:path w="4035028" h="1633686">
                <a:moveTo>
                  <a:pt x="0" y="0"/>
                </a:moveTo>
                <a:lnTo>
                  <a:pt x="4035028" y="0"/>
                </a:lnTo>
                <a:lnTo>
                  <a:pt x="4035028" y="1633687"/>
                </a:lnTo>
                <a:lnTo>
                  <a:pt x="0" y="16336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96" b="-9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7156400" y="5850880"/>
            <a:ext cx="10068520" cy="19050"/>
            <a:chOff x="0" y="0"/>
            <a:chExt cx="13424693" cy="254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424663" cy="25400"/>
            </a:xfrm>
            <a:custGeom>
              <a:avLst/>
              <a:gdLst/>
              <a:ahLst/>
              <a:cxnLst/>
              <a:rect l="l" t="t" r="r" b="b"/>
              <a:pathLst>
                <a:path w="13424663" h="2540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3411963" y="0"/>
                  </a:lnTo>
                  <a:cubicBezTo>
                    <a:pt x="13418948" y="0"/>
                    <a:pt x="13424663" y="5715"/>
                    <a:pt x="13424663" y="12700"/>
                  </a:cubicBezTo>
                  <a:cubicBezTo>
                    <a:pt x="13424663" y="19685"/>
                    <a:pt x="13418948" y="25400"/>
                    <a:pt x="13411963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sp>
        <p:nvSpPr>
          <p:cNvPr id="12" name="Freeform 12" descr="preencoded.png"/>
          <p:cNvSpPr/>
          <p:nvPr/>
        </p:nvSpPr>
        <p:spPr>
          <a:xfrm>
            <a:off x="2041772" y="5905351"/>
            <a:ext cx="6052543" cy="1633686"/>
          </a:xfrm>
          <a:custGeom>
            <a:avLst/>
            <a:gdLst/>
            <a:ahLst/>
            <a:cxnLst/>
            <a:rect l="l" t="t" r="r" b="b"/>
            <a:pathLst>
              <a:path w="6052543" h="1633686">
                <a:moveTo>
                  <a:pt x="0" y="0"/>
                </a:moveTo>
                <a:lnTo>
                  <a:pt x="6052543" y="0"/>
                </a:lnTo>
                <a:lnTo>
                  <a:pt x="6052543" y="1633687"/>
                </a:lnTo>
                <a:lnTo>
                  <a:pt x="0" y="16336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75" b="-175"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8165158" y="7555409"/>
            <a:ext cx="9059764" cy="19050"/>
            <a:chOff x="0" y="0"/>
            <a:chExt cx="12079685" cy="254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079732" cy="25400"/>
            </a:xfrm>
            <a:custGeom>
              <a:avLst/>
              <a:gdLst/>
              <a:ahLst/>
              <a:cxnLst/>
              <a:rect l="l" t="t" r="r" b="b"/>
              <a:pathLst>
                <a:path w="12079732" h="2540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2067032" y="0"/>
                  </a:lnTo>
                  <a:cubicBezTo>
                    <a:pt x="12074017" y="0"/>
                    <a:pt x="12079732" y="5715"/>
                    <a:pt x="12079732" y="12700"/>
                  </a:cubicBezTo>
                  <a:cubicBezTo>
                    <a:pt x="12079732" y="19685"/>
                    <a:pt x="12074017" y="25400"/>
                    <a:pt x="12067032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D8D4D4"/>
            </a:solidFill>
          </p:spPr>
        </p:sp>
      </p:grpSp>
      <p:sp>
        <p:nvSpPr>
          <p:cNvPr id="15" name="Freeform 15" descr="preencoded.png"/>
          <p:cNvSpPr/>
          <p:nvPr/>
        </p:nvSpPr>
        <p:spPr>
          <a:xfrm>
            <a:off x="1032868" y="7609880"/>
            <a:ext cx="8070205" cy="1633686"/>
          </a:xfrm>
          <a:custGeom>
            <a:avLst/>
            <a:gdLst/>
            <a:ahLst/>
            <a:cxnLst/>
            <a:rect l="l" t="t" r="r" b="b"/>
            <a:pathLst>
              <a:path w="8070205" h="1633686">
                <a:moveTo>
                  <a:pt x="0" y="0"/>
                </a:moveTo>
                <a:lnTo>
                  <a:pt x="8070204" y="0"/>
                </a:lnTo>
                <a:lnTo>
                  <a:pt x="8070204" y="1633686"/>
                </a:lnTo>
                <a:lnTo>
                  <a:pt x="0" y="16336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56" b="-156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1836686" y="0"/>
            <a:ext cx="6017989" cy="4114800"/>
          </a:xfrm>
          <a:custGeom>
            <a:avLst/>
            <a:gdLst/>
            <a:ahLst/>
            <a:cxnLst/>
            <a:rect l="l" t="t" r="r" b="b"/>
            <a:pathLst>
              <a:path w="6017989" h="4114800">
                <a:moveTo>
                  <a:pt x="0" y="0"/>
                </a:moveTo>
                <a:lnTo>
                  <a:pt x="6017989" y="0"/>
                </a:lnTo>
                <a:lnTo>
                  <a:pt x="601798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208305" y="0"/>
            <a:ext cx="1477799" cy="10703609"/>
          </a:xfrm>
          <a:custGeom>
            <a:avLst/>
            <a:gdLst/>
            <a:ahLst/>
            <a:cxnLst/>
            <a:rect l="l" t="t" r="r" b="b"/>
            <a:pathLst>
              <a:path w="1477799" h="10703609">
                <a:moveTo>
                  <a:pt x="0" y="0"/>
                </a:moveTo>
                <a:lnTo>
                  <a:pt x="1477799" y="0"/>
                </a:lnTo>
                <a:lnTo>
                  <a:pt x="1477799" y="10703609"/>
                </a:lnTo>
                <a:lnTo>
                  <a:pt x="0" y="1070360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15031" r="-96824"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2022054" y="915176"/>
            <a:ext cx="10694045" cy="1000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35"/>
              </a:lnSpc>
            </a:pPr>
            <a:r>
              <a:rPr lang="en-US" sz="6362">
                <a:solidFill>
                  <a:srgbClr val="030303"/>
                </a:solidFill>
                <a:latin typeface="Anime Ace v3"/>
                <a:ea typeface="Anime Ace v3"/>
                <a:cs typeface="Anime Ace v3"/>
                <a:sym typeface="Anime Ace v3"/>
              </a:rPr>
              <a:t>Соціальні тварини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006280" y="3098750"/>
            <a:ext cx="123379" cy="7002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360319" y="3053506"/>
            <a:ext cx="3789536" cy="51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Стада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965799" y="4600872"/>
            <a:ext cx="204490" cy="7002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369076" y="4490541"/>
            <a:ext cx="4954106" cy="51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Сімейні групи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369076" y="5029200"/>
            <a:ext cx="10833199" cy="493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1"/>
              </a:lnSpc>
            </a:pPr>
            <a:r>
              <a:rPr lang="en-US" sz="24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Зебри живуть у стадах, які складаються з декількох сімейних груп.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961930" y="6305401"/>
            <a:ext cx="212229" cy="7002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8377832" y="6195070"/>
            <a:ext cx="5370716" cy="51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Захист від хижаків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8514929" y="6733727"/>
            <a:ext cx="6643514" cy="493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1"/>
              </a:lnSpc>
            </a:pPr>
            <a:r>
              <a:rPr lang="en-US" sz="24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Це допомагає їм захищатися від хижаків.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954786" y="8009930"/>
            <a:ext cx="226070" cy="7002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1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386590" y="7899599"/>
            <a:ext cx="4184981" cy="51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1" u="sng">
                <a:solidFill>
                  <a:srgbClr val="464646"/>
                </a:solidFill>
                <a:latin typeface="Arimo Bold"/>
                <a:ea typeface="Arimo Bold"/>
                <a:cs typeface="Arimo Bold"/>
                <a:sym typeface="Arimo Bold"/>
              </a:rPr>
              <a:t>Пошук їжі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660782" y="8438256"/>
            <a:ext cx="7950814" cy="493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1"/>
              </a:lnSpc>
            </a:pPr>
            <a:r>
              <a:rPr lang="en-US" sz="2487" b="1">
                <a:solidFill>
                  <a:srgbClr val="464646"/>
                </a:solidFill>
                <a:latin typeface="Inter Medium"/>
                <a:ea typeface="Inter Medium"/>
                <a:cs typeface="Inter Medium"/>
                <a:sym typeface="Inter Medium"/>
              </a:rPr>
              <a:t>Стада також допомагають зебрам знаходити їжу.</a:t>
            </a:r>
          </a:p>
        </p:txBody>
      </p:sp>
    </p:spTree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845197-6741-4997-9CC7-213177268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571" y="876300"/>
            <a:ext cx="16796857" cy="721042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B0C220E-0B77-4BEE-9A35-EBCB7581F630}"/>
              </a:ext>
            </a:extLst>
          </p:cNvPr>
          <p:cNvSpPr/>
          <p:nvPr/>
        </p:nvSpPr>
        <p:spPr>
          <a:xfrm>
            <a:off x="5410200" y="8877300"/>
            <a:ext cx="6787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Оригінал</a:t>
            </a:r>
            <a:r>
              <a:rPr lang="ru-RU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u="sng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відео</a:t>
            </a:r>
            <a:r>
              <a:rPr lang="ru-RU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- </a:t>
            </a:r>
            <a:r>
              <a:rPr lang="ru-RU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https://youtu.be/Jqftg071Irs?si=3hswiUDmAPRiTpaH</a:t>
            </a:r>
            <a:r>
              <a:rPr lang="ru-RU" dirty="0">
                <a:solidFill>
                  <a:srgbClr val="00B0F0"/>
                </a:solidFill>
              </a:rPr>
              <a:t> </a:t>
            </a:r>
          </a:p>
        </p:txBody>
      </p:sp>
    </p:spTree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4089" y="-220678"/>
            <a:ext cx="7000740" cy="10507678"/>
          </a:xfrm>
          <a:custGeom>
            <a:avLst/>
            <a:gdLst/>
            <a:ahLst/>
            <a:cxnLst/>
            <a:rect l="l" t="t" r="r" b="b"/>
            <a:pathLst>
              <a:path w="7000740" h="10507678">
                <a:moveTo>
                  <a:pt x="0" y="0"/>
                </a:moveTo>
                <a:lnTo>
                  <a:pt x="7000740" y="0"/>
                </a:lnTo>
                <a:lnTo>
                  <a:pt x="7000740" y="10507678"/>
                </a:lnTo>
                <a:lnTo>
                  <a:pt x="0" y="105076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244079" y="1145944"/>
            <a:ext cx="11043921" cy="5279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61"/>
              </a:lnSpc>
            </a:pPr>
            <a:r>
              <a:rPr lang="en-US" sz="10043">
                <a:solidFill>
                  <a:srgbClr val="000000"/>
                </a:solidFill>
                <a:latin typeface="Anime Ace v3"/>
                <a:ea typeface="Anime Ace v3"/>
                <a:cs typeface="Anime Ace v3"/>
                <a:sym typeface="Anime Ace v3"/>
              </a:rPr>
              <a:t>З міжнародним днем зебри!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244079" y="7155497"/>
            <a:ext cx="10910819" cy="2102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7"/>
              </a:lnSpc>
              <a:spcBef>
                <a:spcPct val="0"/>
              </a:spcBef>
            </a:pPr>
            <a:r>
              <a:rPr lang="en-US" sz="334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Міжнародний день зебри нагадує нам про важливість гармонійного співіснування людей і тварин, а також про необхідність збереження біорізноманіття нашої планети.</a:t>
            </a:r>
          </a:p>
        </p:txBody>
      </p:sp>
    </p:spTree>
  </p:cSld>
  <p:clrMapOvr>
    <a:masterClrMapping/>
  </p:clrMapOvr>
  <p:transition>
    <p:wipe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531</Words>
  <Application>Microsoft Office PowerPoint</Application>
  <PresentationFormat>Произвольный</PresentationFormat>
  <Paragraphs>90</Paragraphs>
  <Slides>12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Inter Medium</vt:lpstr>
      <vt:lpstr>Arimo Bold</vt:lpstr>
      <vt:lpstr>Inter</vt:lpstr>
      <vt:lpstr>Arial</vt:lpstr>
      <vt:lpstr>Calibri</vt:lpstr>
      <vt:lpstr>Anime Ace v3</vt:lpstr>
      <vt:lpstr>Azbuka03_D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Міжнародний день зебри</dc:title>
  <cp:lastModifiedBy>user-hanka</cp:lastModifiedBy>
  <cp:revision>3</cp:revision>
  <dcterms:created xsi:type="dcterms:W3CDTF">2006-08-16T00:00:00Z</dcterms:created>
  <dcterms:modified xsi:type="dcterms:W3CDTF">2025-02-04T17:14:07Z</dcterms:modified>
  <dc:identifier>DAGdlL3keAg</dc:identifier>
</cp:coreProperties>
</file>