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embeddedFontLst>
    <p:embeddedFont>
      <p:font typeface="Fustat"/>
      <p:regular r:id="rId18"/>
      <p:bold r:id="rId19"/>
    </p:embeddedFont>
    <p:embeddedFont>
      <p:font typeface="Karla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Karla-regular.fntdata"/><Relationship Id="rId11" Type="http://schemas.openxmlformats.org/officeDocument/2006/relationships/slide" Target="slides/slide6.xml"/><Relationship Id="rId22" Type="http://schemas.openxmlformats.org/officeDocument/2006/relationships/font" Target="fonts/Karla-italic.fntdata"/><Relationship Id="rId10" Type="http://schemas.openxmlformats.org/officeDocument/2006/relationships/slide" Target="slides/slide5.xml"/><Relationship Id="rId21" Type="http://schemas.openxmlformats.org/officeDocument/2006/relationships/font" Target="fonts/Karla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Karla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Fustat-bold.fntdata"/><Relationship Id="rId6" Type="http://schemas.openxmlformats.org/officeDocument/2006/relationships/slide" Target="slides/slide1.xml"/><Relationship Id="rId18" Type="http://schemas.openxmlformats.org/officeDocument/2006/relationships/font" Target="fonts/Fustat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6813280adec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6813280adec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6813280d1b0a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6813280d1b0a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6813280ea81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6813280ea81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68132810ca9b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68132810ca9b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681328127c2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681328127c2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681328144f7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681328144f7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681328162ff0d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681328162ff0d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68132817a97a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68132817a97a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6813281914a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6813281914a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6813281a75bfb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6813281a75bfb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6813281c4e2fa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6813281c4e2fa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6813281dbb2fd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6813281dbb2fd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23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6.jpg"/><Relationship Id="rId4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3.jpg"/><Relationship Id="rId4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3.jpg"/><Relationship Id="rId4" Type="http://schemas.openxmlformats.org/officeDocument/2006/relationships/image" Target="../media/image1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3.jpg"/><Relationship Id="rId4" Type="http://schemas.openxmlformats.org/officeDocument/2006/relationships/image" Target="../media/image1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3.jpg"/><Relationship Id="rId4" Type="http://schemas.openxmlformats.org/officeDocument/2006/relationships/image" Target="../media/image1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3.jpg"/><Relationship Id="rId4" Type="http://schemas.openxmlformats.org/officeDocument/2006/relationships/image" Target="../media/image4.jpg"/><Relationship Id="rId5" Type="http://schemas.openxmlformats.org/officeDocument/2006/relationships/image" Target="../media/image1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3.jpg"/><Relationship Id="rId4" Type="http://schemas.openxmlformats.org/officeDocument/2006/relationships/image" Target="../media/image3.jpg"/><Relationship Id="rId5" Type="http://schemas.openxmlformats.org/officeDocument/2006/relationships/image" Target="../media/image5.jpg"/><Relationship Id="rId6" Type="http://schemas.openxmlformats.org/officeDocument/2006/relationships/image" Target="../media/image8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3.jpg"/><Relationship Id="rId4" Type="http://schemas.openxmlformats.org/officeDocument/2006/relationships/image" Target="../media/image9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3.jpg"/><Relationship Id="rId4" Type="http://schemas.openxmlformats.org/officeDocument/2006/relationships/image" Target="../media/image7.png"/><Relationship Id="rId5" Type="http://schemas.openxmlformats.org/officeDocument/2006/relationships/image" Target="../media/image6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3.jpg"/><Relationship Id="rId4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3.jp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69080" y="301466"/>
            <a:ext cx="4983480" cy="2803208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240030" y="2148840"/>
            <a:ext cx="38292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3250">
                <a:solidFill>
                  <a:srgbClr val="409E9E"/>
                </a:solidFill>
                <a:latin typeface="Fustat"/>
                <a:ea typeface="Fustat"/>
                <a:cs typeface="Fustat"/>
                <a:sym typeface="Fustat"/>
              </a:rPr>
              <a:t>Міжнародний день праці ​1​ травня</a:t>
            </a:r>
            <a:endParaRPr b="1" sz="3250">
              <a:solidFill>
                <a:srgbClr val="409E9E"/>
              </a:solidFill>
              <a:latin typeface="Fustat"/>
              <a:ea typeface="Fustat"/>
              <a:cs typeface="Fustat"/>
              <a:sym typeface="Fustat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Історія, традиції та значення свята для українців і світу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755934"/>
            <a:ext cx="3829050" cy="2488882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450"/>
              </a:spcBef>
              <a:spcAft>
                <a:spcPts val="450"/>
              </a:spcAft>
              <a:buNone/>
            </a:pPr>
            <a:r>
              <a:rPr b="1" lang="en" sz="2900">
                <a:solidFill>
                  <a:srgbClr val="409E9E"/>
                </a:solidFill>
                <a:latin typeface="Fustat"/>
                <a:ea typeface="Fustat"/>
                <a:cs typeface="Fustat"/>
                <a:sym typeface="Fustat"/>
              </a:rPr>
              <a:t>Що таке Міжнародний день праці?</a:t>
            </a:r>
            <a:endParaRPr b="1" sz="2900">
              <a:solidFill>
                <a:srgbClr val="409E9E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215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Основна ідея</a:t>
            </a:r>
            <a:endParaRPr b="1" sz="215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Міжнародний день праці — це свято, присвячене працівникам і їхнім правам. Його відзначають щороку ​1​ травня в багатьох країнах світу.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215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Головна мета</a:t>
            </a:r>
            <a:endParaRPr b="1" sz="215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Свято наголошує на важливості праці, солідарності працівників і необхідності захисту трудових прав.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482217"/>
            <a:ext cx="3829051" cy="3036318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5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450"/>
              </a:spcBef>
              <a:spcAft>
                <a:spcPts val="450"/>
              </a:spcAft>
              <a:buNone/>
            </a:pPr>
            <a:r>
              <a:rPr b="1" lang="en" sz="2900">
                <a:solidFill>
                  <a:srgbClr val="409E9E"/>
                </a:solidFill>
                <a:latin typeface="Fustat"/>
                <a:ea typeface="Fustat"/>
                <a:cs typeface="Fustat"/>
                <a:sym typeface="Fustat"/>
              </a:rPr>
              <a:t>Як виникло свято ​1​ травня?</a:t>
            </a:r>
            <a:endParaRPr b="1" sz="2900">
              <a:solidFill>
                <a:srgbClr val="409E9E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69" name="Google Shape;69;p15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215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Історичне коріння</a:t>
            </a:r>
            <a:endParaRPr b="1" sz="215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Свято бере початок у ​1​​8​​8​​6​ році в Чикаго (США), коли робітники вийшли на страйк, вимагаючи ​8​-годинного робочого дня.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215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Важливість події</a:t>
            </a:r>
            <a:endParaRPr b="1" sz="215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Протести закінчилися трагічно, але стали символом боротьби за права працівників у всьому світі.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725044"/>
            <a:ext cx="3829050" cy="2550661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6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450"/>
              </a:spcBef>
              <a:spcAft>
                <a:spcPts val="450"/>
              </a:spcAft>
              <a:buNone/>
            </a:pPr>
            <a:r>
              <a:rPr b="1" lang="en" sz="2900">
                <a:solidFill>
                  <a:srgbClr val="409E9E"/>
                </a:solidFill>
                <a:latin typeface="Fustat"/>
                <a:ea typeface="Fustat"/>
                <a:cs typeface="Fustat"/>
                <a:sym typeface="Fustat"/>
              </a:rPr>
              <a:t>Чому ​1​ травня — символ боротьби?</a:t>
            </a:r>
            <a:endParaRPr b="1" sz="2900">
              <a:solidFill>
                <a:srgbClr val="409E9E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76" name="Google Shape;76;p16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215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Символіка свята</a:t>
            </a:r>
            <a:endParaRPr b="1" sz="215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​1​ травня об'єднує людей різних професій у прагненні до справедливих умов праці.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215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Гасла і вимоги</a:t>
            </a:r>
            <a:endParaRPr b="1" sz="215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Головні ідеї: скорочення робочого дня, безпечні умови праці, гідна оплата та повага до працівників.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92250" y="-91440"/>
            <a:ext cx="1743280" cy="1828799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7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450"/>
              </a:spcBef>
              <a:spcAft>
                <a:spcPts val="450"/>
              </a:spcAft>
              <a:buNone/>
            </a:pPr>
            <a:r>
              <a:rPr b="1" lang="en" sz="2900">
                <a:solidFill>
                  <a:srgbClr val="409E9E"/>
                </a:solidFill>
                <a:latin typeface="Fustat"/>
                <a:ea typeface="Fustat"/>
                <a:cs typeface="Fustat"/>
                <a:sym typeface="Fustat"/>
              </a:rPr>
              <a:t>Перевір себе: ​1​ Травня</a:t>
            </a:r>
            <a:endParaRPr b="1" sz="2900">
              <a:solidFill>
                <a:srgbClr val="409E9E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83" name="Google Shape;83;p17"/>
          <p:cNvSpPr txBox="1"/>
          <p:nvPr/>
        </p:nvSpPr>
        <p:spPr>
          <a:xfrm>
            <a:off x="285750" y="114300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D90368"/>
                </a:solidFill>
                <a:latin typeface="Karla"/>
                <a:ea typeface="Karla"/>
                <a:cs typeface="Karla"/>
                <a:sym typeface="Karla"/>
              </a:rPr>
              <a:t>Питання ​1​:</a:t>
            </a:r>
            <a:endParaRPr b="1" sz="1600">
              <a:solidFill>
                <a:srgbClr val="D90368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Що таке Міжнародний день праці?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4" name="Google Shape;84;p17"/>
          <p:cNvSpPr txBox="1"/>
          <p:nvPr/>
        </p:nvSpPr>
        <p:spPr>
          <a:xfrm>
            <a:off x="285750" y="228600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D90368"/>
                </a:solidFill>
                <a:latin typeface="Karla"/>
                <a:ea typeface="Karla"/>
                <a:cs typeface="Karla"/>
                <a:sym typeface="Karla"/>
              </a:rPr>
              <a:t>Питання ​2​:</a:t>
            </a:r>
            <a:endParaRPr b="1" sz="1600">
              <a:solidFill>
                <a:srgbClr val="D90368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Де і коли відбулися події, що стали початком святкування ​1​ травня?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5" name="Google Shape;85;p17"/>
          <p:cNvSpPr txBox="1"/>
          <p:nvPr/>
        </p:nvSpPr>
        <p:spPr>
          <a:xfrm>
            <a:off x="285750" y="342900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D90368"/>
                </a:solidFill>
                <a:latin typeface="Karla"/>
                <a:ea typeface="Karla"/>
                <a:cs typeface="Karla"/>
                <a:sym typeface="Karla"/>
              </a:rPr>
              <a:t>Питання ​3​:</a:t>
            </a:r>
            <a:endParaRPr b="1" sz="1600">
              <a:solidFill>
                <a:srgbClr val="D90368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Яка головна ідея Міжнародного дня праці?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6" name="Google Shape;86;p17"/>
          <p:cNvSpPr txBox="1"/>
          <p:nvPr/>
        </p:nvSpPr>
        <p:spPr>
          <a:xfrm>
            <a:off x="4743450" y="4389120"/>
            <a:ext cx="39663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D90368"/>
                </a:solidFill>
                <a:latin typeface="Karla"/>
                <a:ea typeface="Karla"/>
                <a:cs typeface="Karla"/>
                <a:sym typeface="Karla"/>
              </a:rPr>
              <a:t>Відповіді на наступному слайді...</a:t>
            </a:r>
            <a:endParaRPr sz="1600">
              <a:solidFill>
                <a:srgbClr val="D90368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450"/>
              </a:spcBef>
              <a:spcAft>
                <a:spcPts val="450"/>
              </a:spcAft>
              <a:buNone/>
            </a:pPr>
            <a:r>
              <a:rPr b="1" lang="en" sz="2900">
                <a:solidFill>
                  <a:srgbClr val="409E9E"/>
                </a:solidFill>
                <a:latin typeface="Fustat"/>
                <a:ea typeface="Fustat"/>
                <a:cs typeface="Fustat"/>
                <a:sym typeface="Fustat"/>
              </a:rPr>
              <a:t>Перевір себе: ​1​ Травня</a:t>
            </a:r>
            <a:endParaRPr b="1" sz="2900">
              <a:solidFill>
                <a:srgbClr val="409E9E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92" name="Google Shape;92;p18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​✅​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3" name="Google Shape;93;p18"/>
          <p:cNvSpPr txBox="1"/>
          <p:nvPr/>
        </p:nvSpPr>
        <p:spPr>
          <a:xfrm>
            <a:off x="285750" y="114300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D90368"/>
                </a:solidFill>
                <a:latin typeface="Karla"/>
                <a:ea typeface="Karla"/>
                <a:cs typeface="Karla"/>
                <a:sym typeface="Karla"/>
              </a:rPr>
              <a:t>Відповідь ​1​:</a:t>
            </a:r>
            <a:endParaRPr b="1" sz="1600">
              <a:solidFill>
                <a:srgbClr val="D90368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Міжнародний день праці — це свято, що відзначає важливість праці та захист прав працівників.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4" name="Google Shape;94;p18"/>
          <p:cNvSpPr txBox="1"/>
          <p:nvPr/>
        </p:nvSpPr>
        <p:spPr>
          <a:xfrm>
            <a:off x="285750" y="228600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D90368"/>
                </a:solidFill>
                <a:latin typeface="Karla"/>
                <a:ea typeface="Karla"/>
                <a:cs typeface="Karla"/>
                <a:sym typeface="Karla"/>
              </a:rPr>
              <a:t>Відповідь ​2​:</a:t>
            </a:r>
            <a:endParaRPr b="1" sz="1600">
              <a:solidFill>
                <a:srgbClr val="D90368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У ​1​​8​​8​​6​ році в Чикаго (США) робітники страйкували за ​8​-годинний робочий день, що стало історичною основою для свята.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5" name="Google Shape;95;p18"/>
          <p:cNvSpPr txBox="1"/>
          <p:nvPr/>
        </p:nvSpPr>
        <p:spPr>
          <a:xfrm>
            <a:off x="285750" y="342900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D90368"/>
                </a:solidFill>
                <a:latin typeface="Karla"/>
                <a:ea typeface="Karla"/>
                <a:cs typeface="Karla"/>
                <a:sym typeface="Karla"/>
              </a:rPr>
              <a:t>Відповідь ​3​:</a:t>
            </a:r>
            <a:endParaRPr b="1" sz="1600">
              <a:solidFill>
                <a:srgbClr val="D90368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Головна ідея — це солідарність працівників у боротьбі за справедливі умови праці, гідну оплату та повагу.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9878" y="2628900"/>
            <a:ext cx="3346542" cy="2228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30028" y="2628900"/>
            <a:ext cx="3341642" cy="2228849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9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450"/>
              </a:spcBef>
              <a:spcAft>
                <a:spcPts val="450"/>
              </a:spcAft>
              <a:buNone/>
            </a:pPr>
            <a:r>
              <a:rPr b="1" lang="en" sz="2900">
                <a:solidFill>
                  <a:srgbClr val="409E9E"/>
                </a:solidFill>
                <a:latin typeface="Fustat"/>
                <a:ea typeface="Fustat"/>
                <a:cs typeface="Fustat"/>
                <a:sym typeface="Fustat"/>
              </a:rPr>
              <a:t>Міжнародний день праці в Україні</a:t>
            </a:r>
            <a:endParaRPr b="1" sz="2900">
              <a:solidFill>
                <a:srgbClr val="409E9E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103" name="Google Shape;103;p19"/>
          <p:cNvSpPr txBox="1"/>
          <p:nvPr/>
        </p:nvSpPr>
        <p:spPr>
          <a:xfrm>
            <a:off x="285750" y="1143000"/>
            <a:ext cx="41148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215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Історія святкування</a:t>
            </a:r>
            <a:endParaRPr b="1" sz="215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Вперше ​1​ травня відзначили в Україні понад ​1​​0​​0​ років тому.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4" name="Google Shape;104;p19"/>
          <p:cNvSpPr txBox="1"/>
          <p:nvPr/>
        </p:nvSpPr>
        <p:spPr>
          <a:xfrm>
            <a:off x="4743450" y="1143000"/>
            <a:ext cx="41148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215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Сучасні традиції</a:t>
            </a:r>
            <a:endParaRPr b="1" sz="215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Сьогодні цей день асоціюють із вихідним, демонстраціями та акціями за права працівників.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750" y="3006290"/>
            <a:ext cx="2663190" cy="1611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34690" y="2924777"/>
            <a:ext cx="2663190" cy="1774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83630" y="2923742"/>
            <a:ext cx="2663191" cy="1776328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450"/>
              </a:spcBef>
              <a:spcAft>
                <a:spcPts val="450"/>
              </a:spcAft>
              <a:buNone/>
            </a:pPr>
            <a:r>
              <a:rPr b="1" lang="en" sz="2900">
                <a:solidFill>
                  <a:srgbClr val="409E9E"/>
                </a:solidFill>
                <a:latin typeface="Fustat"/>
                <a:ea typeface="Fustat"/>
                <a:cs typeface="Fustat"/>
                <a:sym typeface="Fustat"/>
              </a:rPr>
              <a:t>Традиції святкування у світі</a:t>
            </a:r>
            <a:endParaRPr b="1" sz="2900">
              <a:solidFill>
                <a:srgbClr val="409E9E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113" name="Google Shape;113;p20"/>
          <p:cNvSpPr txBox="1"/>
          <p:nvPr/>
        </p:nvSpPr>
        <p:spPr>
          <a:xfrm>
            <a:off x="285750" y="1143000"/>
            <a:ext cx="2663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Франція: марші та мітинги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4" name="Google Shape;114;p20"/>
          <p:cNvSpPr txBox="1"/>
          <p:nvPr/>
        </p:nvSpPr>
        <p:spPr>
          <a:xfrm>
            <a:off x="3234690" y="1143000"/>
            <a:ext cx="2663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Італія: концерти й фестивалі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5" name="Google Shape;115;p20"/>
          <p:cNvSpPr txBox="1"/>
          <p:nvPr/>
        </p:nvSpPr>
        <p:spPr>
          <a:xfrm>
            <a:off x="6183630" y="1143000"/>
            <a:ext cx="2663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Японія: сімейні пікніки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86350" y="1143000"/>
            <a:ext cx="3714750" cy="371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1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450"/>
              </a:spcBef>
              <a:spcAft>
                <a:spcPts val="450"/>
              </a:spcAft>
              <a:buNone/>
            </a:pPr>
            <a:r>
              <a:rPr b="1" lang="en" sz="2900">
                <a:solidFill>
                  <a:srgbClr val="409E9E"/>
                </a:solidFill>
                <a:latin typeface="Fustat"/>
                <a:ea typeface="Fustat"/>
                <a:cs typeface="Fustat"/>
                <a:sym typeface="Fustat"/>
              </a:rPr>
              <a:t>Солідарність і трудові права сьогодні</a:t>
            </a:r>
            <a:endParaRPr b="1" sz="2900">
              <a:solidFill>
                <a:srgbClr val="409E9E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215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Чому це важливо зараз?</a:t>
            </a:r>
            <a:endParaRPr b="1" sz="215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Солідарність допомагає захищати права кожного працівника. Разом люди можуть вимагати справедливих умов, гідної зарплати та поваги.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215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Приклади сучасних викликів:</a:t>
            </a:r>
            <a:endParaRPr b="1" sz="215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-330200" lvl="0" marL="457200" rtl="0" algn="l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Несплата заробітної плати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Ненормований робочий день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Відсутність безпеки на роботі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4330" y="655877"/>
            <a:ext cx="8332468" cy="4300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03020" y="1809750"/>
            <a:ext cx="2834640" cy="188976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2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450"/>
              </a:spcBef>
              <a:spcAft>
                <a:spcPts val="450"/>
              </a:spcAft>
              <a:buNone/>
            </a:pPr>
            <a:r>
              <a:rPr b="1" lang="en" sz="2900">
                <a:solidFill>
                  <a:srgbClr val="409E9E"/>
                </a:solidFill>
                <a:latin typeface="Fustat"/>
                <a:ea typeface="Fustat"/>
                <a:cs typeface="Fustat"/>
                <a:sym typeface="Fustat"/>
              </a:rPr>
              <a:t>Обговорення! ​🤷​‍​♀​️ ​💁​‍​♂​️ ​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💬​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30" name="Google Shape;130;p22"/>
          <p:cNvSpPr txBox="1"/>
          <p:nvPr/>
        </p:nvSpPr>
        <p:spPr>
          <a:xfrm>
            <a:off x="4297680" y="1828800"/>
            <a:ext cx="3726300" cy="198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D90368"/>
                </a:solidFill>
                <a:latin typeface="Karla"/>
                <a:ea typeface="Karla"/>
                <a:cs typeface="Karla"/>
                <a:sym typeface="Karla"/>
              </a:rPr>
              <a:t>Трудові права: актуальність для тебе і твоєї родини</a:t>
            </a:r>
            <a:endParaRPr b="1" sz="2000">
              <a:solidFill>
                <a:srgbClr val="D90368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Чому </a:t>
            </a:r>
            <a:r>
              <a:rPr b="1"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захист трудових прав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важливий саме для вас і вашої родини?  Обговоріть у групах, які права працівників ви вважаєте </a:t>
            </a:r>
            <a:r>
              <a:rPr b="1"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найактуальнішими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сьогодні.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4330" y="655877"/>
            <a:ext cx="8332468" cy="4300374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3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450"/>
              </a:spcBef>
              <a:spcAft>
                <a:spcPts val="450"/>
              </a:spcAft>
              <a:buNone/>
            </a:pPr>
            <a:r>
              <a:rPr b="1" lang="en" sz="2900">
                <a:solidFill>
                  <a:srgbClr val="409E9E"/>
                </a:solidFill>
                <a:latin typeface="Fustat"/>
                <a:ea typeface="Fustat"/>
                <a:cs typeface="Fustat"/>
                <a:sym typeface="Fustat"/>
              </a:rPr>
              <a:t>Обговорення! ​🤷​‍​♀​️ ​💁​‍​♂​️ ​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💬​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37" name="Google Shape;137;p23"/>
          <p:cNvSpPr txBox="1"/>
          <p:nvPr/>
        </p:nvSpPr>
        <p:spPr>
          <a:xfrm>
            <a:off x="982980" y="1657350"/>
            <a:ext cx="7041000" cy="198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D90368"/>
                </a:solidFill>
                <a:latin typeface="Karla"/>
                <a:ea typeface="Karla"/>
                <a:cs typeface="Karla"/>
                <a:sym typeface="Karla"/>
              </a:rPr>
              <a:t>Ви могли б сказати...</a:t>
            </a:r>
            <a:endParaRPr b="1" sz="1600">
              <a:solidFill>
                <a:srgbClr val="D90368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ctr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Безпечні умови праці є важливими для здоров'я і благополуччя кожного члена родини.  Стабільна і гідна заробітна плата забезпечує  можливість  задовольняти потреби родини.  Право на відпочинок дозволяє  проводити час з  родиною і  підтримувати  гармонійні стосунки.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38" name="Google Shape;138;p23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​✅​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2136595"/>
            <a:ext cx="3829051" cy="172756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24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450"/>
              </a:spcBef>
              <a:spcAft>
                <a:spcPts val="450"/>
              </a:spcAft>
              <a:buNone/>
            </a:pPr>
            <a:r>
              <a:rPr b="1" lang="en" sz="2900">
                <a:solidFill>
                  <a:srgbClr val="409E9E"/>
                </a:solidFill>
                <a:latin typeface="Fustat"/>
                <a:ea typeface="Fustat"/>
                <a:cs typeface="Fustat"/>
                <a:sym typeface="Fustat"/>
              </a:rPr>
              <a:t>Підсумок: Чому ​1​ травня важливе для всіх?</a:t>
            </a:r>
            <a:endParaRPr b="1" sz="2900">
              <a:solidFill>
                <a:srgbClr val="409E9E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145" name="Google Shape;145;p24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" sz="215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Основні висновки</a:t>
            </a:r>
            <a:endParaRPr b="1" sz="215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-330200" lvl="0" marL="457200" rtl="0" algn="l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​1​ травня — це не лише вихідний, а й нагадування про цінність праці.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Свято об’єднує людей у боротьбі за справедливість і гідність.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Солідарність і захист трудових прав залишаються актуальними для кожного з нас.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rtl="0" algn="l">
              <a:spcBef>
                <a:spcPts val="360"/>
              </a:spcBef>
              <a:spcAft>
                <a:spcPts val="360"/>
              </a:spcAft>
              <a:buNone/>
            </a:pPr>
            <a:r>
              <a:rPr b="1"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Пам’ятаймо: права працівників — це права людини!</a:t>
            </a:r>
            <a:endParaRPr b="1"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