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8.png" ContentType="image/png"/>
  <Override PartName="/ppt/media/image3.jpeg" ContentType="image/jpeg"/>
  <Override PartName="/ppt/media/image4.jpeg" ContentType="image/jpeg"/>
  <Override PartName="/ppt/media/image11.png" ContentType="image/png"/>
  <Override PartName="/ppt/media/image5.jpeg" ContentType="image/jpeg"/>
  <Override PartName="/ppt/media/image7.png" ContentType="image/png"/>
  <Override PartName="/ppt/media/image6.png" ContentType="image/png"/>
  <Override PartName="/ppt/media/image9.png" ContentType="image/png"/>
  <Override PartName="/ppt/media/image10.png" ContentType="image/png"/>
  <Override PartName="/ppt/media/image12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presProps.xml" ContentType="application/vnd.openxmlformats-officedocument.presentationml.presPro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</p:sldIdLst>
  <p:sldSz cx="12192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<Relationship Id="rId21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5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6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4400" spc="-1" strike="noStrike">
              <a:latin typeface="Arial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78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79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  <p:sp>
        <p:nvSpPr>
          <p:cNvPr id="80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5" Type="http://schemas.openxmlformats.org/officeDocument/2006/relationships/slideLayout" Target="../slideLayouts/slideLayout1.xml"/><Relationship Id="rId6" Type="http://schemas.openxmlformats.org/officeDocument/2006/relationships/slideLayout" Target="../slideLayouts/slideLayout2.xml"/><Relationship Id="rId7" Type="http://schemas.openxmlformats.org/officeDocument/2006/relationships/slideLayout" Target="../slideLayouts/slideLayout3.xml"/><Relationship Id="rId8" Type="http://schemas.openxmlformats.org/officeDocument/2006/relationships/slideLayout" Target="../slideLayouts/slideLayout4.xml"/><Relationship Id="rId9" Type="http://schemas.openxmlformats.org/officeDocument/2006/relationships/slideLayout" Target="../slideLayouts/slideLayout5.xml"/><Relationship Id="rId10" Type="http://schemas.openxmlformats.org/officeDocument/2006/relationships/slideLayout" Target="../slideLayouts/slideLayout6.xml"/><Relationship Id="rId11" Type="http://schemas.openxmlformats.org/officeDocument/2006/relationships/slideLayout" Target="../slideLayouts/slideLayout7.xml"/><Relationship Id="rId12" Type="http://schemas.openxmlformats.org/officeDocument/2006/relationships/slideLayout" Target="../slideLayouts/slideLayout8.xml"/><Relationship Id="rId13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0.xml"/><Relationship Id="rId15" Type="http://schemas.openxmlformats.org/officeDocument/2006/relationships/slideLayout" Target="../slideLayouts/slideLayout11.xml"/><Relationship Id="rId16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4.jpeg"/><Relationship Id="rId3" Type="http://schemas.openxmlformats.org/officeDocument/2006/relationships/image" Target="../media/image5.jpeg"/><Relationship Id="rId4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6.xml"/><Relationship Id="rId8" Type="http://schemas.openxmlformats.org/officeDocument/2006/relationships/slideLayout" Target="../slideLayouts/slideLayout17.xml"/><Relationship Id="rId9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Рисунок 6" descr=""/>
          <p:cNvPicPr/>
          <p:nvPr/>
        </p:nvPicPr>
        <p:blipFill>
          <a:blip r:embed="rId2"/>
          <a:srcRect l="0" t="12676" r="0" b="29930"/>
          <a:stretch/>
        </p:blipFill>
        <p:spPr>
          <a:xfrm>
            <a:off x="0" y="2350800"/>
            <a:ext cx="12191400" cy="4506480"/>
          </a:xfrm>
          <a:prstGeom prst="rect">
            <a:avLst/>
          </a:prstGeom>
          <a:ln w="0">
            <a:noFill/>
          </a:ln>
        </p:spPr>
      </p:pic>
      <p:pic>
        <p:nvPicPr>
          <p:cNvPr id="1" name="Рисунок 8" descr=""/>
          <p:cNvPicPr/>
          <p:nvPr/>
        </p:nvPicPr>
        <p:blipFill>
          <a:blip r:embed="rId3"/>
          <a:srcRect l="0" t="12926" r="0" b="82673"/>
          <a:stretch/>
        </p:blipFill>
        <p:spPr>
          <a:xfrm>
            <a:off x="0" y="0"/>
            <a:ext cx="12191400" cy="25578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7" descr=""/>
          <p:cNvPicPr/>
          <p:nvPr/>
        </p:nvPicPr>
        <p:blipFill>
          <a:blip r:embed="rId4"/>
          <a:srcRect l="0" t="12676" r="0" b="0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uk-UA" sz="1800" spc="-1" strike="noStrike">
                <a:latin typeface="Arial"/>
              </a:rPr>
              <a:t>Для правки тексту заголовка клацніть мишею</a:t>
            </a:r>
            <a:endParaRPr b="0" lang="uk-UA" sz="1800" spc="-1" strike="noStrike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latin typeface="Arial"/>
              </a:rPr>
              <a:t>Для редагування структури клацніть мишею</a:t>
            </a:r>
            <a:endParaRPr b="0" lang="uk-UA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800" spc="-1" strike="noStrike">
                <a:latin typeface="Arial"/>
              </a:rPr>
              <a:t>Другий рівень структури</a:t>
            </a:r>
            <a:endParaRPr b="0" lang="uk-UA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400" spc="-1" strike="noStrike">
                <a:latin typeface="Arial"/>
              </a:rPr>
              <a:t>Третій рівень структури</a:t>
            </a:r>
            <a:endParaRPr b="0" lang="uk-UA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000" spc="-1" strike="noStrike">
                <a:latin typeface="Arial"/>
              </a:rPr>
              <a:t>Четвертий рівень структури</a:t>
            </a:r>
            <a:endParaRPr b="0" lang="uk-UA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П'ятий рівень структури</a:t>
            </a:r>
            <a:endParaRPr b="0" lang="uk-UA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Шостий рівень структури</a:t>
            </a:r>
            <a:endParaRPr b="0" lang="uk-UA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Сьомий рівень структури</a:t>
            </a:r>
            <a:endParaRPr b="0" lang="uk-UA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5"/>
    <p:sldLayoutId id="2147483650" r:id="rId6"/>
    <p:sldLayoutId id="2147483651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  <p:sldLayoutId id="2147483660" r:id="rId16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Рисунок 6" descr=""/>
          <p:cNvPicPr/>
          <p:nvPr/>
        </p:nvPicPr>
        <p:blipFill>
          <a:blip r:embed="rId2"/>
          <a:srcRect l="0" t="12676" r="0" b="29930"/>
          <a:stretch/>
        </p:blipFill>
        <p:spPr>
          <a:xfrm>
            <a:off x="0" y="2350800"/>
            <a:ext cx="12191400" cy="4506480"/>
          </a:xfrm>
          <a:prstGeom prst="rect">
            <a:avLst/>
          </a:prstGeom>
          <a:ln w="0">
            <a:noFill/>
          </a:ln>
        </p:spPr>
      </p:pic>
      <p:pic>
        <p:nvPicPr>
          <p:cNvPr id="42" name="Рисунок 8" descr=""/>
          <p:cNvPicPr/>
          <p:nvPr/>
        </p:nvPicPr>
        <p:blipFill>
          <a:blip r:embed="rId3"/>
          <a:srcRect l="0" t="12926" r="0" b="82673"/>
          <a:stretch/>
        </p:blipFill>
        <p:spPr>
          <a:xfrm>
            <a:off x="0" y="0"/>
            <a:ext cx="12191400" cy="2557800"/>
          </a:xfrm>
          <a:prstGeom prst="rect">
            <a:avLst/>
          </a:prstGeom>
          <a:ln w="0">
            <a:noFill/>
          </a:ln>
        </p:spPr>
      </p:pic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uk-UA" sz="4400" spc="-1" strike="noStrike">
                <a:latin typeface="Arial"/>
              </a:rPr>
              <a:t>Для правки тексту заголовка клацніть мишею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3200" spc="-1" strike="noStrike">
                <a:latin typeface="Arial"/>
              </a:rPr>
              <a:t>Для редагування структури клацніть мишею</a:t>
            </a:r>
            <a:endParaRPr b="0" lang="uk-UA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800" spc="-1" strike="noStrike">
                <a:latin typeface="Arial"/>
              </a:rPr>
              <a:t>Другий рівень структури</a:t>
            </a:r>
            <a:endParaRPr b="0" lang="uk-UA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400" spc="-1" strike="noStrike">
                <a:latin typeface="Arial"/>
              </a:rPr>
              <a:t>Третій рівень структури</a:t>
            </a:r>
            <a:endParaRPr b="0" lang="uk-UA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000" spc="-1" strike="noStrike">
                <a:latin typeface="Arial"/>
              </a:rPr>
              <a:t>Четвертий рівень структури</a:t>
            </a:r>
            <a:endParaRPr b="0" lang="uk-UA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П'ятий рівень структури</a:t>
            </a:r>
            <a:endParaRPr b="0" lang="uk-UA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Шостий рівень структури</a:t>
            </a:r>
            <a:endParaRPr b="0" lang="uk-UA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latin typeface="Arial"/>
              </a:rPr>
              <a:t>Сьомий рівень структури</a:t>
            </a:r>
            <a:endParaRPr b="0" lang="uk-UA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1397880" y="161640"/>
            <a:ext cx="10279800" cy="30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rmAutofit/>
          </a:bodyPr>
          <a:p>
            <a:pPr algn="ctr">
              <a:lnSpc>
                <a:spcPct val="90000"/>
              </a:lnSpc>
            </a:pPr>
            <a:r>
              <a:rPr b="1" lang="ru-RU" sz="6000" spc="-1" strike="noStrike">
                <a:solidFill>
                  <a:srgbClr val="c00000"/>
                </a:solidFill>
                <a:latin typeface="Arial"/>
              </a:rPr>
              <a:t>Пра</a:t>
            </a:r>
            <a:r>
              <a:rPr b="1" lang="uk-UA" sz="6000" spc="-1" strike="noStrike">
                <a:solidFill>
                  <a:srgbClr val="c00000"/>
                </a:solidFill>
                <a:latin typeface="Arial"/>
              </a:rPr>
              <a:t>вила безпечної поведінки під час зимових канікул</a:t>
            </a:r>
            <a:endParaRPr b="0" lang="uk-UA" sz="6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roup 2"/>
          <p:cNvGrpSpPr/>
          <p:nvPr/>
        </p:nvGrpSpPr>
        <p:grpSpPr>
          <a:xfrm>
            <a:off x="3044520" y="3954600"/>
            <a:ext cx="5193000" cy="684720"/>
            <a:chOff x="3044520" y="3954600"/>
            <a:chExt cx="5193000" cy="684720"/>
          </a:xfrm>
        </p:grpSpPr>
        <p:sp>
          <p:nvSpPr>
            <p:cNvPr id="83" name="Line 3"/>
            <p:cNvSpPr/>
            <p:nvPr/>
          </p:nvSpPr>
          <p:spPr>
            <a:xfrm>
              <a:off x="3436920" y="4613040"/>
              <a:ext cx="4800600" cy="360"/>
            </a:xfrm>
            <a:prstGeom prst="line">
              <a:avLst/>
            </a:prstGeom>
            <a:ln w="25400">
              <a:solidFill>
                <a:srgbClr val="969696"/>
              </a:solidFill>
              <a:prstDash val="sysDot"/>
              <a:round/>
              <a:tailEnd len="med" type="oval" w="med"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84" name="Rectangle 4"/>
            <p:cNvSpPr/>
            <p:nvPr/>
          </p:nvSpPr>
          <p:spPr>
            <a:xfrm rot="3419400">
              <a:off x="3153240" y="4036680"/>
              <a:ext cx="478800" cy="519840"/>
            </a:xfrm>
            <a:prstGeom prst="rect">
              <a:avLst/>
            </a:prstGeom>
            <a:gradFill rotWithShape="0">
              <a:gsLst>
                <a:gs pos="0">
                  <a:srgbClr val="ff7c80"/>
                </a:gs>
                <a:gs pos="100000">
                  <a:srgbClr val="76393b"/>
                </a:gs>
              </a:gsLst>
              <a:lin ang="8814000"/>
            </a:gradFill>
            <a:ln w="9525">
              <a:noFill/>
            </a:ln>
            <a:scene3d>
              <a:camera prst="legacyPerspectiveFront">
                <a:rot lat="0" lon="1500000" rev="0"/>
              </a:camera>
              <a:lightRig dir="b" rig="legacyFlat4"/>
            </a:scene3d>
            <a:sp3d extrusionH="430200" prstMaterial="legacyMatte">
              <a:bevelT prst="angle" w="13500" h="13500"/>
              <a:bevelB prst="angle" w="13500" h="13500"/>
              <a:extrusionClr>
                <a:srgbClr val="ff7c80"/>
              </a:extrusionClr>
            </a:sp3d>
          </p:spPr>
          <p:style>
            <a:lnRef idx="0"/>
            <a:fillRef idx="0"/>
            <a:effectRef idx="0"/>
            <a:fontRef idx="minor"/>
          </p:style>
        </p:sp>
        <p:sp>
          <p:nvSpPr>
            <p:cNvPr id="85" name="Text Box 6"/>
            <p:cNvSpPr/>
            <p:nvPr/>
          </p:nvSpPr>
          <p:spPr>
            <a:xfrm>
              <a:off x="3217680" y="4079880"/>
              <a:ext cx="334800" cy="45576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 anchor="t">
              <a:spAutoFit/>
            </a:bodyPr>
            <a:p>
              <a:pPr>
                <a:lnSpc>
                  <a:spcPct val="100000"/>
                </a:lnSpc>
              </a:pPr>
              <a:r>
                <a:rPr b="1" lang="en-US" sz="2400" spc="-1" strike="noStrike">
                  <a:solidFill>
                    <a:srgbClr val="ffffff"/>
                  </a:solidFill>
                  <a:latin typeface="Calibri"/>
                  <a:ea typeface="DejaVu Sans"/>
                </a:rPr>
                <a:t>4</a:t>
              </a:r>
              <a:endParaRPr b="0" lang="uk-UA" sz="2400" spc="-1" strike="noStrike">
                <a:latin typeface="Arial"/>
              </a:endParaRPr>
            </a:p>
          </p:txBody>
        </p:sp>
      </p:grpSp>
      <p:grpSp>
        <p:nvGrpSpPr>
          <p:cNvPr id="86" name="Group 7"/>
          <p:cNvGrpSpPr/>
          <p:nvPr/>
        </p:nvGrpSpPr>
        <p:grpSpPr>
          <a:xfrm>
            <a:off x="3017160" y="1480680"/>
            <a:ext cx="5193000" cy="684720"/>
            <a:chOff x="3017160" y="1480680"/>
            <a:chExt cx="5193000" cy="684720"/>
          </a:xfrm>
        </p:grpSpPr>
        <p:sp>
          <p:nvSpPr>
            <p:cNvPr id="87" name="Line 8"/>
            <p:cNvSpPr/>
            <p:nvPr/>
          </p:nvSpPr>
          <p:spPr>
            <a:xfrm>
              <a:off x="3409560" y="2139480"/>
              <a:ext cx="4800600" cy="360"/>
            </a:xfrm>
            <a:prstGeom prst="line">
              <a:avLst/>
            </a:prstGeom>
            <a:ln w="25400">
              <a:solidFill>
                <a:srgbClr val="969696"/>
              </a:solidFill>
              <a:prstDash val="sysDot"/>
              <a:round/>
              <a:tailEnd len="med" type="oval" w="med"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88" name="Rectangle 9"/>
            <p:cNvSpPr/>
            <p:nvPr/>
          </p:nvSpPr>
          <p:spPr>
            <a:xfrm rot="3419400">
              <a:off x="3125880" y="1562760"/>
              <a:ext cx="478800" cy="519840"/>
            </a:xfrm>
            <a:prstGeom prst="rect">
              <a:avLst/>
            </a:prstGeom>
            <a:gradFill rotWithShape="0">
              <a:gsLst>
                <a:gs pos="0">
                  <a:srgbClr val="99cc00"/>
                </a:gs>
                <a:gs pos="100000">
                  <a:srgbClr val="465e00"/>
                </a:gs>
              </a:gsLst>
              <a:lin ang="8814000"/>
            </a:gradFill>
            <a:ln w="9525">
              <a:noFill/>
            </a:ln>
            <a:scene3d>
              <a:camera prst="legacyPerspectiveFront">
                <a:rot lat="0" lon="1500000" rev="0"/>
              </a:camera>
              <a:lightRig dir="b" rig="legacyFlat4"/>
            </a:scene3d>
            <a:sp3d extrusionH="430200" prstMaterial="legacyMatte">
              <a:bevelT prst="angle" w="13500" h="13500"/>
              <a:bevelB prst="angle" w="13500" h="13500"/>
              <a:extrusionClr>
                <a:srgbClr val="99cc00"/>
              </a:extrusionClr>
            </a:sp3d>
          </p:spPr>
          <p:style>
            <a:lnRef idx="0"/>
            <a:fillRef idx="0"/>
            <a:effectRef idx="0"/>
            <a:fontRef idx="minor"/>
          </p:style>
        </p:sp>
        <p:sp>
          <p:nvSpPr>
            <p:cNvPr id="89" name="Text Box 11"/>
            <p:cNvSpPr/>
            <p:nvPr/>
          </p:nvSpPr>
          <p:spPr>
            <a:xfrm>
              <a:off x="3190320" y="1606320"/>
              <a:ext cx="334800" cy="45576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 anchor="t">
              <a:spAutoFit/>
            </a:bodyPr>
            <a:p>
              <a:pPr>
                <a:lnSpc>
                  <a:spcPct val="100000"/>
                </a:lnSpc>
              </a:pPr>
              <a:r>
                <a:rPr b="1" lang="en-US" sz="2400" spc="-1" strike="noStrike">
                  <a:solidFill>
                    <a:srgbClr val="ffffff"/>
                  </a:solidFill>
                  <a:latin typeface="Calibri"/>
                  <a:ea typeface="DejaVu Sans"/>
                </a:rPr>
                <a:t>1</a:t>
              </a:r>
              <a:endParaRPr b="0" lang="uk-UA" sz="2400" spc="-1" strike="noStrike">
                <a:latin typeface="Arial"/>
              </a:endParaRPr>
            </a:p>
          </p:txBody>
        </p:sp>
      </p:grpSp>
      <p:grpSp>
        <p:nvGrpSpPr>
          <p:cNvPr id="90" name="Group 12"/>
          <p:cNvGrpSpPr/>
          <p:nvPr/>
        </p:nvGrpSpPr>
        <p:grpSpPr>
          <a:xfrm>
            <a:off x="3044520" y="2305440"/>
            <a:ext cx="5193000" cy="684720"/>
            <a:chOff x="3044520" y="2305440"/>
            <a:chExt cx="5193000" cy="684720"/>
          </a:xfrm>
        </p:grpSpPr>
        <p:sp>
          <p:nvSpPr>
            <p:cNvPr id="91" name="Line 13"/>
            <p:cNvSpPr/>
            <p:nvPr/>
          </p:nvSpPr>
          <p:spPr>
            <a:xfrm>
              <a:off x="3436920" y="2963880"/>
              <a:ext cx="4800600" cy="360"/>
            </a:xfrm>
            <a:prstGeom prst="line">
              <a:avLst/>
            </a:prstGeom>
            <a:ln w="25400">
              <a:solidFill>
                <a:srgbClr val="969696"/>
              </a:solidFill>
              <a:prstDash val="sysDot"/>
              <a:round/>
              <a:tailEnd len="med" type="oval" w="med"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2" name="Rectangle 14"/>
            <p:cNvSpPr/>
            <p:nvPr/>
          </p:nvSpPr>
          <p:spPr>
            <a:xfrm rot="3419400">
              <a:off x="3153240" y="2387520"/>
              <a:ext cx="478800" cy="519840"/>
            </a:xfrm>
            <a:prstGeom prst="rect">
              <a:avLst/>
            </a:prstGeom>
            <a:gradFill rotWithShape="0">
              <a:gsLst>
                <a:gs pos="0">
                  <a:srgbClr val="006699"/>
                </a:gs>
                <a:gs pos="100000">
                  <a:srgbClr val="002f46"/>
                </a:gs>
              </a:gsLst>
              <a:lin ang="8814000"/>
            </a:gradFill>
            <a:ln w="9525">
              <a:noFill/>
            </a:ln>
            <a:scene3d>
              <a:camera prst="legacyPerspectiveFront">
                <a:rot lat="0" lon="1500000" rev="0"/>
              </a:camera>
              <a:lightRig dir="b" rig="legacyFlat4"/>
            </a:scene3d>
            <a:sp3d extrusionH="430200" prstMaterial="legacyMatte">
              <a:bevelT prst="angle" w="13500" h="13500"/>
              <a:bevelB prst="angle" w="13500" h="13500"/>
              <a:extrusionClr>
                <a:srgbClr val="006699"/>
              </a:extrusionClr>
            </a:sp3d>
          </p:spPr>
          <p:style>
            <a:lnRef idx="0"/>
            <a:fillRef idx="0"/>
            <a:effectRef idx="0"/>
            <a:fontRef idx="minor"/>
          </p:style>
        </p:sp>
        <p:sp>
          <p:nvSpPr>
            <p:cNvPr id="93" name="Text Box 16"/>
            <p:cNvSpPr/>
            <p:nvPr/>
          </p:nvSpPr>
          <p:spPr>
            <a:xfrm>
              <a:off x="3217680" y="2430720"/>
              <a:ext cx="334800" cy="45576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 anchor="t">
              <a:spAutoFit/>
            </a:bodyPr>
            <a:p>
              <a:pPr>
                <a:lnSpc>
                  <a:spcPct val="100000"/>
                </a:lnSpc>
              </a:pPr>
              <a:r>
                <a:rPr b="1" lang="en-US" sz="2400" spc="-1" strike="noStrike">
                  <a:solidFill>
                    <a:srgbClr val="ffffff"/>
                  </a:solidFill>
                  <a:latin typeface="Calibri"/>
                  <a:ea typeface="DejaVu Sans"/>
                </a:rPr>
                <a:t>2</a:t>
              </a:r>
              <a:endParaRPr b="0" lang="uk-UA" sz="2400" spc="-1" strike="noStrike">
                <a:latin typeface="Arial"/>
              </a:endParaRPr>
            </a:p>
          </p:txBody>
        </p:sp>
      </p:grpSp>
      <p:grpSp>
        <p:nvGrpSpPr>
          <p:cNvPr id="94" name="Group 17"/>
          <p:cNvGrpSpPr/>
          <p:nvPr/>
        </p:nvGrpSpPr>
        <p:grpSpPr>
          <a:xfrm>
            <a:off x="3044520" y="3170880"/>
            <a:ext cx="5193000" cy="684720"/>
            <a:chOff x="3044520" y="3170880"/>
            <a:chExt cx="5193000" cy="684720"/>
          </a:xfrm>
        </p:grpSpPr>
        <p:sp>
          <p:nvSpPr>
            <p:cNvPr id="95" name="Line 18"/>
            <p:cNvSpPr/>
            <p:nvPr/>
          </p:nvSpPr>
          <p:spPr>
            <a:xfrm>
              <a:off x="3438720" y="3827880"/>
              <a:ext cx="4798800" cy="1440"/>
            </a:xfrm>
            <a:prstGeom prst="line">
              <a:avLst/>
            </a:prstGeom>
            <a:ln w="25400">
              <a:solidFill>
                <a:srgbClr val="969696"/>
              </a:solidFill>
              <a:prstDash val="sysDot"/>
              <a:round/>
              <a:tailEnd len="med" type="oval" w="med"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6" name="Rectangle 19"/>
            <p:cNvSpPr/>
            <p:nvPr/>
          </p:nvSpPr>
          <p:spPr>
            <a:xfrm rot="3419400">
              <a:off x="3153240" y="3252960"/>
              <a:ext cx="478800" cy="519840"/>
            </a:xfrm>
            <a:prstGeom prst="rect">
              <a:avLst/>
            </a:prstGeom>
            <a:gradFill rotWithShape="0">
              <a:gsLst>
                <a:gs pos="0">
                  <a:srgbClr val="ff9933"/>
                </a:gs>
                <a:gs pos="100000">
                  <a:srgbClr val="764617"/>
                </a:gs>
              </a:gsLst>
              <a:lin ang="8814000"/>
            </a:gradFill>
            <a:ln w="9525">
              <a:noFill/>
            </a:ln>
            <a:scene3d>
              <a:camera prst="legacyPerspectiveFront">
                <a:rot lat="0" lon="1500000" rev="0"/>
              </a:camera>
              <a:lightRig dir="b" rig="legacyFlat4"/>
            </a:scene3d>
            <a:sp3d extrusionH="430200" prstMaterial="legacyMatte">
              <a:bevelT prst="angle" w="13500" h="13500"/>
              <a:bevelB prst="angle" w="13500" h="13500"/>
              <a:extrusionClr>
                <a:srgbClr val="ff9933"/>
              </a:extrusionClr>
            </a:sp3d>
          </p:spPr>
          <p:style>
            <a:lnRef idx="0"/>
            <a:fillRef idx="0"/>
            <a:effectRef idx="0"/>
            <a:fontRef idx="minor"/>
          </p:style>
        </p:sp>
        <p:sp>
          <p:nvSpPr>
            <p:cNvPr id="97" name="Text Box 21"/>
            <p:cNvSpPr/>
            <p:nvPr/>
          </p:nvSpPr>
          <p:spPr>
            <a:xfrm>
              <a:off x="3217680" y="3296160"/>
              <a:ext cx="334800" cy="45576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 anchor="t">
              <a:spAutoFit/>
            </a:bodyPr>
            <a:p>
              <a:pPr>
                <a:lnSpc>
                  <a:spcPct val="100000"/>
                </a:lnSpc>
              </a:pPr>
              <a:r>
                <a:rPr b="1" lang="en-US" sz="2400" spc="-1" strike="noStrike">
                  <a:solidFill>
                    <a:srgbClr val="ffffff"/>
                  </a:solidFill>
                  <a:latin typeface="Calibri"/>
                  <a:ea typeface="DejaVu Sans"/>
                </a:rPr>
                <a:t>3</a:t>
              </a:r>
              <a:endParaRPr b="0" lang="uk-UA" sz="2400" spc="-1" strike="noStrike">
                <a:latin typeface="Arial"/>
              </a:endParaRPr>
            </a:p>
          </p:txBody>
        </p:sp>
      </p:grpSp>
      <p:sp>
        <p:nvSpPr>
          <p:cNvPr id="98" name="Прямоугольник 23"/>
          <p:cNvSpPr/>
          <p:nvPr/>
        </p:nvSpPr>
        <p:spPr>
          <a:xfrm>
            <a:off x="3100320" y="1614240"/>
            <a:ext cx="849060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  <a:scene3d>
              <a:camera prst="orthographicFront"/>
              <a:lightRig dir="tl" rig="soft">
                <a:rot lat="0" lon="0" rev="0"/>
              </a:lightRig>
            </a:scene3d>
            <a:sp3d contourW="25400" prstMaterial="matte">
              <a:bevelT prst="artDeco" w="25400" h="55880"/>
              <a:contourClr>
                <a:schemeClr val="accent2"/>
              </a:contourClr>
            </a:sp3d>
          </a:bodyPr>
          <a:p>
            <a:pPr algn="ctr">
              <a:lnSpc>
                <a:spcPct val="100000"/>
              </a:lnSpc>
            </a:pPr>
            <a:r>
              <a:rPr b="1" lang="uk-UA" sz="2800" spc="46" strike="noStrike">
                <a:solidFill>
                  <a:srgbClr val="ff3300"/>
                </a:solidFill>
                <a:latin typeface="Times New Roman"/>
                <a:ea typeface="DejaVu Sans"/>
              </a:rPr>
              <a:t>Правила поведінки в громадських місцях </a:t>
            </a:r>
            <a:endParaRPr b="0" lang="uk-UA" sz="2800" spc="-1" strike="noStrike">
              <a:latin typeface="Arial"/>
            </a:endParaRPr>
          </a:p>
        </p:txBody>
      </p:sp>
      <p:sp>
        <p:nvSpPr>
          <p:cNvPr id="99" name="Прямоугольник 24"/>
          <p:cNvSpPr/>
          <p:nvPr/>
        </p:nvSpPr>
        <p:spPr>
          <a:xfrm>
            <a:off x="3350520" y="2380320"/>
            <a:ext cx="884052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  <a:scene3d>
              <a:camera prst="orthographicFront"/>
              <a:lightRig dir="tl" rig="soft">
                <a:rot lat="0" lon="0" rev="0"/>
              </a:lightRig>
            </a:scene3d>
            <a:sp3d contourW="25400" prstMaterial="matte">
              <a:bevelT prst="artDeco" w="25400" h="55880"/>
              <a:contourClr>
                <a:schemeClr val="accent2"/>
              </a:contourClr>
            </a:sp3d>
          </a:bodyPr>
          <a:p>
            <a:pPr algn="ctr">
              <a:lnSpc>
                <a:spcPct val="100000"/>
              </a:lnSpc>
            </a:pPr>
            <a:r>
              <a:rPr b="1" lang="uk-UA" sz="2800" spc="46" strike="noStrike">
                <a:solidFill>
                  <a:srgbClr val="ff3300"/>
                </a:solidFill>
                <a:latin typeface="Times New Roman"/>
                <a:ea typeface="DejaVu Sans"/>
              </a:rPr>
              <a:t>Правила поведінки на дорозі у зимовий період</a:t>
            </a:r>
            <a:endParaRPr b="0" lang="uk-UA" sz="2800" spc="-1" strike="noStrike">
              <a:latin typeface="Arial"/>
            </a:endParaRPr>
          </a:p>
        </p:txBody>
      </p:sp>
      <p:sp>
        <p:nvSpPr>
          <p:cNvPr id="100" name="Прямоугольник 29"/>
          <p:cNvSpPr/>
          <p:nvPr/>
        </p:nvSpPr>
        <p:spPr>
          <a:xfrm>
            <a:off x="2142720" y="3185640"/>
            <a:ext cx="796680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  <a:scene3d>
              <a:camera prst="orthographicFront"/>
              <a:lightRig dir="tl" rig="soft">
                <a:rot lat="0" lon="0" rev="0"/>
              </a:lightRig>
            </a:scene3d>
            <a:sp3d contourW="25400" prstMaterial="matte">
              <a:bevelT prst="artDeco" w="25400" h="55880"/>
              <a:contourClr>
                <a:schemeClr val="accent2"/>
              </a:contourClr>
            </a:sp3d>
          </a:bodyPr>
          <a:p>
            <a:pPr algn="ctr">
              <a:lnSpc>
                <a:spcPct val="100000"/>
              </a:lnSpc>
            </a:pPr>
            <a:r>
              <a:rPr b="1" lang="uk-UA" sz="2800" spc="46" strike="noStrike">
                <a:solidFill>
                  <a:srgbClr val="ff3300"/>
                </a:solidFill>
                <a:latin typeface="Times New Roman"/>
                <a:ea typeface="DejaVu Sans"/>
              </a:rPr>
              <a:t>Правила безпеки на льоду </a:t>
            </a:r>
            <a:endParaRPr b="0" lang="uk-UA" sz="2800" spc="-1" strike="noStrike">
              <a:latin typeface="Arial"/>
            </a:endParaRPr>
          </a:p>
        </p:txBody>
      </p:sp>
      <p:sp>
        <p:nvSpPr>
          <p:cNvPr id="101" name="Прямоугольник 30"/>
          <p:cNvSpPr/>
          <p:nvPr/>
        </p:nvSpPr>
        <p:spPr>
          <a:xfrm>
            <a:off x="3859560" y="4059000"/>
            <a:ext cx="567288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  <a:scene3d>
              <a:camera prst="orthographicFront"/>
              <a:lightRig dir="tl" rig="soft">
                <a:rot lat="0" lon="0" rev="0"/>
              </a:lightRig>
            </a:scene3d>
            <a:sp3d contourW="25400" prstMaterial="matte">
              <a:bevelT prst="artDeco" w="25400" h="55880"/>
              <a:contourClr>
                <a:schemeClr val="accent2"/>
              </a:contourClr>
            </a:sp3d>
          </a:bodyPr>
          <a:p>
            <a:pPr algn="ctr">
              <a:lnSpc>
                <a:spcPct val="100000"/>
              </a:lnSpc>
            </a:pPr>
            <a:r>
              <a:rPr b="1" lang="uk-UA" sz="2800" spc="46" strike="noStrike">
                <a:solidFill>
                  <a:srgbClr val="ff3300"/>
                </a:solidFill>
                <a:latin typeface="Times New Roman"/>
                <a:ea typeface="DejaVu Sans"/>
              </a:rPr>
              <a:t>Правила протипожежної безпеки</a:t>
            </a:r>
            <a:endParaRPr b="0" lang="uk-UA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90000"/>
              </a:lnSpc>
            </a:pPr>
            <a:r>
              <a:rPr b="1" lang="uk-UA" sz="4400" spc="-1" strike="noStrike">
                <a:solidFill>
                  <a:srgbClr val="ff3300"/>
                </a:solidFill>
                <a:latin typeface="Calibri Light"/>
              </a:rPr>
              <a:t>Правила поведінки в громадських місцях </a:t>
            </a:r>
            <a:br/>
            <a:endParaRPr b="0" lang="uk-UA" sz="4400" spc="-1" strike="noStrike"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13800" y="1084320"/>
            <a:ext cx="11285640" cy="50936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 marL="228600" indent="-228600"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2800" spc="-1" strike="noStrike">
                <a:solidFill>
                  <a:srgbClr val="000000"/>
                </a:solidFill>
                <a:latin typeface="Times New Roman"/>
              </a:rPr>
              <a:t>На вулиці не можна голосно розмовляти, кричати, непристойно сміятися. </a:t>
            </a:r>
            <a:endParaRPr b="0" lang="uk-UA" sz="2800" spc="-1" strike="noStrike">
              <a:latin typeface="Arial"/>
            </a:endParaRPr>
          </a:p>
          <a:p>
            <a:pPr marL="228600" indent="-228600"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2800" spc="-1" strike="noStrike">
                <a:solidFill>
                  <a:srgbClr val="000000"/>
                </a:solidFill>
                <a:latin typeface="Times New Roman"/>
              </a:rPr>
              <a:t>Не можна смітити на вулиці: кидати папірці, лушпиння від насіння, обгортки від кондитерських виробів, огризки від яблук. </a:t>
            </a:r>
            <a:endParaRPr b="0" lang="uk-UA" sz="2800" spc="-1" strike="noStrike">
              <a:latin typeface="Arial"/>
            </a:endParaRPr>
          </a:p>
          <a:p>
            <a:pPr marL="228600" indent="-228600"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2800" spc="-1" strike="noStrike">
                <a:solidFill>
                  <a:srgbClr val="000000"/>
                </a:solidFill>
                <a:latin typeface="Times New Roman"/>
              </a:rPr>
              <a:t>Під час відвідування кінотеатру не треба шуміти, бігати, затівати ігри. </a:t>
            </a:r>
            <a:endParaRPr b="0" lang="uk-UA" sz="2800" spc="-1" strike="noStrike">
              <a:latin typeface="Arial"/>
            </a:endParaRPr>
          </a:p>
          <a:p>
            <a:pPr marL="228600" indent="-228600"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2800" spc="-1" strike="noStrike">
                <a:solidFill>
                  <a:srgbClr val="000000"/>
                </a:solidFill>
                <a:latin typeface="Times New Roman"/>
              </a:rPr>
              <a:t>Під час перегляду кінофільму непристойно заважати глядачам, гриміти стільцями, свистати, тупотіти. </a:t>
            </a:r>
            <a:endParaRPr b="0" lang="uk-UA" sz="2800" spc="-1" strike="noStrike">
              <a:latin typeface="Arial"/>
            </a:endParaRPr>
          </a:p>
          <a:p>
            <a:pPr marL="228600" indent="-228600"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2800" spc="-1" strike="noStrike">
                <a:solidFill>
                  <a:srgbClr val="000000"/>
                </a:solidFill>
                <a:latin typeface="Times New Roman"/>
              </a:rPr>
              <a:t>При вході в зал і при виході не треба поспішати, штовхатися. </a:t>
            </a:r>
            <a:endParaRPr b="0" lang="uk-UA" sz="2800" spc="-1" strike="noStrike">
              <a:latin typeface="Arial"/>
            </a:endParaRPr>
          </a:p>
          <a:p>
            <a:pPr marL="228600" indent="-228600"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2800" spc="-1" strike="noStrike">
                <a:solidFill>
                  <a:srgbClr val="000000"/>
                </a:solidFill>
                <a:latin typeface="Times New Roman"/>
              </a:rPr>
              <a:t>Будьте ввічливим. 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uk-UA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222120" y="222120"/>
            <a:ext cx="11742840" cy="15015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rmAutofit fontScale="86000"/>
          </a:bodyPr>
          <a:p>
            <a:pPr algn="ctr">
              <a:lnSpc>
                <a:spcPct val="90000"/>
              </a:lnSpc>
            </a:pPr>
            <a:r>
              <a:rPr b="1" lang="uk-UA" sz="4400" spc="46" strike="noStrike">
                <a:solidFill>
                  <a:srgbClr val="ff3300"/>
                </a:solidFill>
                <a:latin typeface="Times New Roman"/>
              </a:rPr>
              <a:t>Правила поведінки на дорозі у зимовий період</a:t>
            </a:r>
            <a:br/>
            <a:endParaRPr b="0" lang="uk-UA" sz="4400" spc="-1" strike="noStrike">
              <a:latin typeface="Arial"/>
            </a:endParaRPr>
          </a:p>
        </p:txBody>
      </p:sp>
      <p:pic>
        <p:nvPicPr>
          <p:cNvPr id="105" name="" descr=""/>
          <p:cNvPicPr/>
          <p:nvPr/>
        </p:nvPicPr>
        <p:blipFill>
          <a:blip r:embed="rId1"/>
          <a:stretch/>
        </p:blipFill>
        <p:spPr>
          <a:xfrm>
            <a:off x="1260000" y="1080000"/>
            <a:ext cx="10112400" cy="5778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995040" y="0"/>
            <a:ext cx="9389160" cy="1279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90000"/>
              </a:lnSpc>
            </a:pPr>
            <a:r>
              <a:rPr b="1" lang="uk-UA" sz="4400" spc="46" strike="noStrike">
                <a:solidFill>
                  <a:srgbClr val="ff3300"/>
                </a:solidFill>
                <a:latin typeface="Arial Black"/>
              </a:rPr>
              <a:t>Запам’ятай!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/>
          </p:nvPr>
        </p:nvSpPr>
        <p:spPr>
          <a:xfrm>
            <a:off x="457200" y="1018800"/>
            <a:ext cx="11207160" cy="53157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228600" indent="-228600" algn="just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Коли ви рухаєтеся по тротуару, то не поспішайте, не біжіть, бо можете посковзнутися і впасти.</a:t>
            </a:r>
            <a:endParaRPr b="0" lang="uk-UA" sz="2400" spc="-1" strike="noStrike">
              <a:latin typeface="Arial"/>
            </a:endParaRPr>
          </a:p>
          <a:p>
            <a:pPr marL="228600" indent="-228600" algn="just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Ніколи не ковзайтеся, щоб не збити інших людей, які рухаються поруч, а ще тому, щоб не виїхати на проїжджу частину, бо це дуже небезпечно.</a:t>
            </a:r>
            <a:endParaRPr b="0" lang="uk-UA" sz="2400" spc="-1" strike="noStrike">
              <a:latin typeface="Arial"/>
            </a:endParaRPr>
          </a:p>
          <a:p>
            <a:pPr marL="228600" indent="-228600" algn="just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Не ходіть близько біля краю тротуару, щоб вас не зачепила машина, яка випадково втратила керування.</a:t>
            </a:r>
            <a:endParaRPr b="0" lang="uk-UA" sz="2400" spc="-1" strike="noStrike">
              <a:latin typeface="Arial"/>
            </a:endParaRPr>
          </a:p>
          <a:p>
            <a:pPr marL="228600" indent="-228600" algn="just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При переході дороги будьте особливо пильні. Переходьте її лише на переході й уважно придивляйтеся, щоб не було поблизу машини. </a:t>
            </a:r>
            <a:endParaRPr b="0" lang="uk-UA" sz="2400" spc="-1" strike="noStrike">
              <a:latin typeface="Arial"/>
            </a:endParaRPr>
          </a:p>
          <a:p>
            <a:pPr marL="228600" indent="-228600" algn="just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Ніколи не спускайтеся з гірки на санчатах або лижах з тієї гірки, що веде на дорогу.</a:t>
            </a:r>
            <a:endParaRPr b="0" lang="uk-UA" sz="2400" spc="-1" strike="noStrike">
              <a:latin typeface="Arial"/>
            </a:endParaRPr>
          </a:p>
          <a:p>
            <a:pPr marL="228600" indent="-228600" algn="just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Не грайтеся в рухливі ігри поблизу проїжджої частини. Не штовхайтеся, щоб не потрапити під колеса автомобіля.</a:t>
            </a:r>
            <a:endParaRPr b="0" lang="uk-UA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Содержимое 3" descr="samokatik-logo.png"/>
          <p:cNvPicPr/>
          <p:nvPr/>
        </p:nvPicPr>
        <p:blipFill>
          <a:blip r:embed="rId1"/>
          <a:stretch/>
        </p:blipFill>
        <p:spPr>
          <a:xfrm>
            <a:off x="744480" y="783720"/>
            <a:ext cx="10540440" cy="4516920"/>
          </a:xfrm>
          <a:prstGeom prst="rect">
            <a:avLst/>
          </a:prstGeom>
          <a:ln w="0">
            <a:noFill/>
          </a:ln>
        </p:spPr>
      </p:pic>
      <p:sp>
        <p:nvSpPr>
          <p:cNvPr id="109" name=""/>
          <p:cNvSpPr/>
          <p:nvPr/>
        </p:nvSpPr>
        <p:spPr>
          <a:xfrm>
            <a:off x="540000" y="540000"/>
            <a:ext cx="4499640" cy="601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uk-UA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uk-UA" sz="1800" spc="-1" strike="noStrike">
              <a:latin typeface="Arial"/>
            </a:endParaRPr>
          </a:p>
        </p:txBody>
      </p:sp>
      <p:sp>
        <p:nvSpPr>
          <p:cNvPr id="110" name="Заголовок 2"/>
          <p:cNvSpPr/>
          <p:nvPr/>
        </p:nvSpPr>
        <p:spPr>
          <a:xfrm>
            <a:off x="150480" y="360"/>
            <a:ext cx="9389160" cy="1279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90000"/>
              </a:lnSpc>
            </a:pPr>
            <a:r>
              <a:rPr b="1" lang="uk-UA" sz="4400" spc="46" strike="noStrike">
                <a:solidFill>
                  <a:srgbClr val="ff3300"/>
                </a:solidFill>
                <a:latin typeface="Arial Black"/>
              </a:rPr>
              <a:t>Проблемне питання!</a:t>
            </a:r>
            <a:endParaRPr b="0" lang="uk-UA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Прямоугольник 6"/>
          <p:cNvSpPr/>
          <p:nvPr/>
        </p:nvSpPr>
        <p:spPr>
          <a:xfrm>
            <a:off x="2023200" y="158760"/>
            <a:ext cx="827496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  <a:scene3d>
              <a:camera prst="orthographicFront"/>
              <a:lightRig dir="tl" rig="flat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/>
              </a:contourClr>
            </a:sp3d>
          </a:bodyPr>
          <a:p>
            <a:pPr algn="ctr">
              <a:lnSpc>
                <a:spcPct val="100000"/>
              </a:lnSpc>
            </a:pPr>
            <a:r>
              <a:rPr b="1" lang="uk-UA" sz="5400" spc="-1" strike="noStrike">
                <a:solidFill>
                  <a:srgbClr val="ff5d11"/>
                </a:solidFill>
                <a:latin typeface="Calibri"/>
                <a:ea typeface="DejaVu Sans"/>
              </a:rPr>
              <a:t>Правила безпеки на льоду </a:t>
            </a:r>
            <a:endParaRPr b="0" lang="uk-UA" sz="5400" spc="-1" strike="noStrike">
              <a:latin typeface="Arial"/>
            </a:endParaRPr>
          </a:p>
        </p:txBody>
      </p:sp>
      <p:pic>
        <p:nvPicPr>
          <p:cNvPr id="112" name="" descr=""/>
          <p:cNvPicPr/>
          <p:nvPr/>
        </p:nvPicPr>
        <p:blipFill>
          <a:blip r:embed="rId1"/>
          <a:stretch/>
        </p:blipFill>
        <p:spPr>
          <a:xfrm>
            <a:off x="477720" y="1229400"/>
            <a:ext cx="11221920" cy="56102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90000"/>
              </a:lnSpc>
            </a:pPr>
            <a:r>
              <a:rPr b="1" lang="uk-UA" sz="4400" spc="46" strike="noStrike">
                <a:solidFill>
                  <a:srgbClr val="ff3300"/>
                </a:solidFill>
                <a:latin typeface="Arial Black"/>
              </a:rPr>
              <a:t>Запам’ятай!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00840" y="1450080"/>
            <a:ext cx="10752120" cy="4726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228600" indent="-228600"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Не виходьте на кригу, міцність якої вам невідома.</a:t>
            </a:r>
            <a:endParaRPr b="0" lang="uk-UA" sz="2800" spc="-1" strike="noStrike">
              <a:latin typeface="Arial"/>
            </a:endParaRPr>
          </a:p>
          <a:p>
            <a:pPr marL="228600" indent="-228600"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Не виходьте на кригу під час льодоходу, відлиги, снігу i сильних перепадів температури повітря.</a:t>
            </a:r>
            <a:endParaRPr b="0" lang="uk-UA" sz="2800" spc="-1" strike="noStrike">
              <a:latin typeface="Arial"/>
            </a:endParaRPr>
          </a:p>
          <a:p>
            <a:pPr marL="228600" indent="-228600"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Не збирайтесь на кризі великими групами.</a:t>
            </a:r>
            <a:endParaRPr b="0" lang="uk-UA" sz="2800" spc="-1" strike="noStrike">
              <a:latin typeface="Arial"/>
            </a:endParaRPr>
          </a:p>
          <a:p>
            <a:pPr marL="228600" indent="-228600"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Не заїжджайте на лижах з крутого берега на неперевірену кригу. 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uk-UA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/>
          </p:nvPr>
        </p:nvSpPr>
        <p:spPr>
          <a:xfrm>
            <a:off x="838080" y="1825560"/>
            <a:ext cx="10514880" cy="43506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 fontScale="56000"/>
          </a:bodyPr>
          <a:p>
            <a:pPr marL="228600" indent="-228600"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4000" spc="-1" strike="noStrike">
                <a:solidFill>
                  <a:srgbClr val="000000"/>
                </a:solidFill>
                <a:latin typeface="Times New Roman"/>
              </a:rPr>
              <a:t>Розставити руки в боки по кромці льоду, щоб утриматись на поверхні і не піти під лід;</a:t>
            </a:r>
            <a:endParaRPr b="0" lang="uk-UA" sz="4000" spc="-1" strike="noStrike">
              <a:latin typeface="Arial"/>
            </a:endParaRPr>
          </a:p>
          <a:p>
            <a:pPr marL="228600" indent="-228600"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4000" spc="-1" strike="noStrike">
                <a:solidFill>
                  <a:srgbClr val="000000"/>
                </a:solidFill>
                <a:latin typeface="Times New Roman"/>
              </a:rPr>
              <a:t>кликати на допомогу; </a:t>
            </a:r>
            <a:endParaRPr b="0" lang="uk-UA" sz="4000" spc="-1" strike="noStrike">
              <a:latin typeface="Arial"/>
            </a:endParaRPr>
          </a:p>
          <a:p>
            <a:pPr marL="228600" indent="-228600"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4000" spc="-1" strike="noStrike">
                <a:solidFill>
                  <a:srgbClr val="000000"/>
                </a:solidFill>
                <a:latin typeface="Times New Roman"/>
              </a:rPr>
              <a:t>старатися зберігати спокій, не борсатися у воді; </a:t>
            </a:r>
            <a:endParaRPr b="0" lang="uk-UA" sz="4000" spc="-1" strike="noStrike">
              <a:latin typeface="Arial"/>
            </a:endParaRPr>
          </a:p>
          <a:p>
            <a:pPr marL="228600" indent="-228600"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4000" spc="-1" strike="noStrike">
                <a:solidFill>
                  <a:srgbClr val="000000"/>
                </a:solidFill>
                <a:latin typeface="Times New Roman"/>
              </a:rPr>
              <a:t>стараючись не обламати лід, без різких рухів потрібно спробувати вибратися із води, повзучи грудьми та почергово витягуючи на поверхню ноги; </a:t>
            </a:r>
            <a:endParaRPr b="0" lang="uk-UA" sz="4000" spc="-1" strike="noStrike">
              <a:latin typeface="Arial"/>
            </a:endParaRPr>
          </a:p>
          <a:p>
            <a:pPr marL="228600" indent="-228600"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4000" spc="-1" strike="noStrike">
                <a:solidFill>
                  <a:srgbClr val="000000"/>
                </a:solidFill>
                <a:latin typeface="Times New Roman"/>
              </a:rPr>
              <a:t>вибравшись із пролому, потрібно відкотитися, а потім повзти в той бік, звідкіля прийшли (де міцність льоду перевірена). Не дивлячись на те, що сирість і холод штовхають бігти і зігрітися, треба бути обережним до самого берега. Ну а там вже можна не зупинятись поки не опинитесь в теплому приміщенні. Якщо на ваших очах провалилася під лід людина, негайно гукніть їй, що поспішаєте на допомогу. Все вирішує час: льодяна вода дуже швидко викликає переохолодження організму. </a:t>
            </a:r>
            <a:endParaRPr b="0" lang="uk-UA" sz="40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</a:pPr>
            <a:endParaRPr b="0" lang="uk-UA" sz="4000" spc="-1" strike="noStrike">
              <a:latin typeface="Arial"/>
            </a:endParaRPr>
          </a:p>
        </p:txBody>
      </p:sp>
      <p:sp>
        <p:nvSpPr>
          <p:cNvPr id="116" name="Прямоугольник 3"/>
          <p:cNvSpPr/>
          <p:nvPr/>
        </p:nvSpPr>
        <p:spPr>
          <a:xfrm>
            <a:off x="698040" y="0"/>
            <a:ext cx="10712520" cy="1736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  <a:scene3d>
              <a:camera prst="orthographicFront"/>
              <a:lightRig dir="tl" rig="soft">
                <a:rot lat="0" lon="0" rev="0"/>
              </a:lightRig>
            </a:scene3d>
            <a:sp3d contourW="25400" prstMaterial="matte">
              <a:bevelT prst="artDeco" w="25400" h="55880"/>
              <a:contourClr>
                <a:schemeClr val="accent2"/>
              </a:contourClr>
            </a:sp3d>
          </a:bodyPr>
          <a:p>
            <a:pPr algn="ctr">
              <a:lnSpc>
                <a:spcPct val="100000"/>
              </a:lnSpc>
            </a:pPr>
            <a:r>
              <a:rPr b="1" lang="uk-UA" sz="5400" spc="46" strike="noStrike">
                <a:solidFill>
                  <a:srgbClr val="ff3300"/>
                </a:solidFill>
                <a:latin typeface="Calibri"/>
                <a:ea typeface="DejaVu Sans"/>
              </a:rPr>
              <a:t>Що треба робити, якщо Ви провалилися під лід?</a:t>
            </a:r>
            <a:endParaRPr b="0" lang="uk-UA" sz="5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/>
          </p:nvPr>
        </p:nvSpPr>
        <p:spPr>
          <a:xfrm>
            <a:off x="509400" y="392040"/>
            <a:ext cx="10843560" cy="57844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 fontScale="87000"/>
          </a:bodyPr>
          <a:p>
            <a:pPr algn="just">
              <a:lnSpc>
                <a:spcPct val="90000"/>
              </a:lnSpc>
              <a:spcBef>
                <a:spcPts val="1001"/>
              </a:spcBef>
            </a:pPr>
            <a:endParaRPr b="0" lang="uk-UA" sz="3200" spc="-1" strike="noStrike">
              <a:latin typeface="Arial"/>
            </a:endParaRPr>
          </a:p>
          <a:p>
            <a:pPr marL="228600" indent="-228600"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000" spc="-1" strike="noStrike">
                <a:solidFill>
                  <a:srgbClr val="000000"/>
                </a:solidFill>
                <a:latin typeface="Times New Roman"/>
              </a:rPr>
              <a:t>не можна підбігати до товариша, який провалився у воду;</a:t>
            </a:r>
            <a:endParaRPr b="0" lang="uk-UA" sz="3000" spc="-1" strike="noStrike">
              <a:latin typeface="Arial"/>
            </a:endParaRPr>
          </a:p>
          <a:p>
            <a:pPr marL="228600" indent="-228600"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000" spc="-1" strike="noStrike">
                <a:solidFill>
                  <a:srgbClr val="000000"/>
                </a:solidFill>
                <a:latin typeface="Times New Roman"/>
              </a:rPr>
              <a:t>до нього потрібно наближатися повзком, використовуючи для зміцнення продовгуваті предмети (лижі, лижні палки, дошки), штовхаючи їх перед собою; </a:t>
            </a:r>
            <a:endParaRPr b="0" lang="uk-UA" sz="3000" spc="-1" strike="noStrike">
              <a:latin typeface="Arial"/>
            </a:endParaRPr>
          </a:p>
          <a:p>
            <a:pPr marL="228600" indent="-228600"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000" spc="-1" strike="noStrike">
                <a:solidFill>
                  <a:srgbClr val="000000"/>
                </a:solidFill>
                <a:latin typeface="Times New Roman"/>
              </a:rPr>
              <a:t>до самого краю пролому підповзати не можна, бо у воді опинитеся удвох; </a:t>
            </a:r>
            <a:endParaRPr b="0" lang="uk-UA" sz="3000" spc="-1" strike="noStrike">
              <a:latin typeface="Arial"/>
            </a:endParaRPr>
          </a:p>
          <a:p>
            <a:pPr marL="228600" indent="-228600"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000" spc="-1" strike="noStrike">
                <a:solidFill>
                  <a:srgbClr val="000000"/>
                </a:solidFill>
                <a:latin typeface="Times New Roman"/>
              </a:rPr>
              <a:t>пасок, шарф, всяка дошка або палка, санки, лижі можуть врятувати людину. Наблизившись на максимально можливу відстань (не менше 3-4 метрів), кинь своєму товаришу мотузку, шарф, палку, аби він ухопився. Подавши підручний засіб рятування потрібно витягнути друга і повзком вибратись із небезпечної зони. Потім постраждалого необхідно сховати від вітру, зняти мокрий одяг, розтерти тіло (але ні в якому разі не снігом), по можливості, вдягнути сухі речі (можна дещо зняти з себе), доставити потерпілого в тепле місце і напоїти гарячим чаєм. </a:t>
            </a:r>
            <a:endParaRPr b="0" lang="uk-UA" sz="30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uk-UA" sz="3000" spc="-1" strike="noStrike">
              <a:latin typeface="Arial"/>
            </a:endParaRPr>
          </a:p>
        </p:txBody>
      </p:sp>
      <p:sp>
        <p:nvSpPr>
          <p:cNvPr id="118" name="Прямоугольник 3"/>
          <p:cNvSpPr/>
          <p:nvPr/>
        </p:nvSpPr>
        <p:spPr>
          <a:xfrm>
            <a:off x="435600" y="0"/>
            <a:ext cx="11267640" cy="699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  <a:scene3d>
              <a:camera prst="orthographicFront"/>
              <a:lightRig dir="tl" rig="soft">
                <a:rot lat="0" lon="0" rev="0"/>
              </a:lightRig>
            </a:scene3d>
            <a:sp3d contourW="25400" prstMaterial="matte">
              <a:bevelT prst="artDeco" w="25400" h="55880"/>
              <a:contourClr>
                <a:schemeClr val="accent2"/>
              </a:contourClr>
            </a:sp3d>
          </a:bodyPr>
          <a:p>
            <a:pPr algn="ctr">
              <a:lnSpc>
                <a:spcPct val="100000"/>
              </a:lnSpc>
            </a:pPr>
            <a:r>
              <a:rPr b="1" lang="uk-UA" sz="4000" spc="46" strike="noStrike">
                <a:solidFill>
                  <a:srgbClr val="ff7a1f"/>
                </a:solidFill>
                <a:latin typeface="Calibri"/>
                <a:ea typeface="DejaVu Sans"/>
              </a:rPr>
              <a:t>Надаючи допомогу, дотримуйтесь таких правил:</a:t>
            </a:r>
            <a:endParaRPr b="0" lang="uk-UA" sz="4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365760" y="365040"/>
            <a:ext cx="10423440" cy="11365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rmAutofit fontScale="86000"/>
          </a:bodyPr>
          <a:p>
            <a:pPr algn="ctr">
              <a:lnSpc>
                <a:spcPct val="90000"/>
              </a:lnSpc>
            </a:pPr>
            <a:r>
              <a:rPr b="0" lang="uk-UA" sz="4400" spc="-1" strike="noStrike">
                <a:solidFill>
                  <a:srgbClr val="000000"/>
                </a:solidFill>
                <a:latin typeface="Times New Roman"/>
              </a:rPr>
              <a:t>Хто з цих дітей найбільше ризикує провалитися під лід? Чому?</a:t>
            </a:r>
            <a:endParaRPr b="0" lang="uk-UA" sz="4400" spc="-1" strike="noStrike">
              <a:latin typeface="Arial"/>
            </a:endParaRPr>
          </a:p>
        </p:txBody>
      </p:sp>
      <p:pic>
        <p:nvPicPr>
          <p:cNvPr id="120" name="Picture 2" descr=""/>
          <p:cNvPicPr/>
          <p:nvPr/>
        </p:nvPicPr>
        <p:blipFill>
          <a:blip r:embed="rId1"/>
          <a:stretch/>
        </p:blipFill>
        <p:spPr>
          <a:xfrm>
            <a:off x="2321280" y="1440000"/>
            <a:ext cx="6678360" cy="543852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rmAutofit fontScale="66000"/>
          </a:bodyPr>
          <a:p>
            <a:pPr algn="ctr">
              <a:lnSpc>
                <a:spcPct val="90000"/>
              </a:lnSpc>
            </a:pPr>
            <a:r>
              <a:rPr b="0" lang="uk-UA" sz="4400" spc="-1" strike="noStrike">
                <a:solidFill>
                  <a:srgbClr val="000000"/>
                </a:solidFill>
                <a:latin typeface="Times New Roman"/>
              </a:rPr>
              <a:t>Моделювання ситуації надання допомоги потерпілому на льоду.</a:t>
            </a:r>
            <a:br/>
            <a:endParaRPr b="0" lang="uk-UA" sz="4400" spc="-1" strike="noStrike">
              <a:latin typeface="Arial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718560" y="1825560"/>
            <a:ext cx="10634760" cy="15177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 fontScale="85000"/>
          </a:bodyPr>
          <a:p>
            <a:pPr marL="228600" indent="-228600" algn="just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uk-UA" sz="28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uk-UA" sz="4000" spc="-1" strike="noStrike">
                <a:solidFill>
                  <a:srgbClr val="000000"/>
                </a:solidFill>
                <a:latin typeface="Times New Roman"/>
              </a:rPr>
              <a:t>Ви побачили хлопчика, що впав у воду. Водойма, де сталася надзвичайна подія знаходяться біля  лісу. Ваші дії. Змоделюйте ситуацію.</a:t>
            </a:r>
            <a:endParaRPr b="0" lang="uk-UA" sz="40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endParaRPr b="0" lang="uk-UA" sz="4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1" lang="uk-UA" sz="4400" spc="-1" strike="noStrike">
                <a:solidFill>
                  <a:srgbClr val="ffffff"/>
                </a:solidFill>
                <a:latin typeface="Times New Roman"/>
              </a:rPr>
              <a:t>Правила протипожежної безпеки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24" name="Прямоугольник 4"/>
          <p:cNvSpPr/>
          <p:nvPr/>
        </p:nvSpPr>
        <p:spPr>
          <a:xfrm>
            <a:off x="519840" y="393840"/>
            <a:ext cx="1062864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  <a:scene3d>
              <a:camera prst="orthographicFront"/>
              <a:lightRig dir="tl" rig="soft">
                <a:rot lat="0" lon="0" rev="0"/>
              </a:lightRig>
            </a:scene3d>
            <a:sp3d contourW="25400" prstMaterial="matte">
              <a:bevelT prst="artDeco" w="25400" h="55880"/>
              <a:contourClr>
                <a:schemeClr val="accent2"/>
              </a:contourClr>
            </a:sp3d>
          </a:bodyPr>
          <a:p>
            <a:pPr algn="ctr">
              <a:lnSpc>
                <a:spcPct val="100000"/>
              </a:lnSpc>
            </a:pPr>
            <a:r>
              <a:rPr b="1" lang="uk-UA" sz="5400" spc="46" strike="noStrike">
                <a:solidFill>
                  <a:srgbClr val="ff3300"/>
                </a:solidFill>
                <a:latin typeface="Times New Roman"/>
                <a:ea typeface="DejaVu Sans"/>
              </a:rPr>
              <a:t>Правила протипожежної безпеки</a:t>
            </a:r>
            <a:endParaRPr b="0" lang="uk-UA" sz="5400" spc="-1" strike="noStrike">
              <a:latin typeface="Arial"/>
            </a:endParaRPr>
          </a:p>
        </p:txBody>
      </p:sp>
      <p:pic>
        <p:nvPicPr>
          <p:cNvPr id="125" name="" descr=""/>
          <p:cNvPicPr/>
          <p:nvPr/>
        </p:nvPicPr>
        <p:blipFill>
          <a:blip r:embed="rId1"/>
          <a:stretch/>
        </p:blipFill>
        <p:spPr>
          <a:xfrm rot="4200">
            <a:off x="1542240" y="1126440"/>
            <a:ext cx="8193240" cy="57351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903600" y="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1" lang="uk-UA" sz="4400" spc="-1" strike="noStrike">
                <a:solidFill>
                  <a:srgbClr val="ffffff"/>
                </a:solidFill>
                <a:latin typeface="Arial Black"/>
              </a:rPr>
              <a:t>Запам’ятай!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/>
          </p:nvPr>
        </p:nvSpPr>
        <p:spPr>
          <a:xfrm>
            <a:off x="812160" y="1224720"/>
            <a:ext cx="10774080" cy="47966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 fontScale="82000"/>
          </a:bodyPr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4000" spc="-1" strike="noStrike">
                <a:solidFill>
                  <a:srgbClr val="000000"/>
                </a:solidFill>
                <a:latin typeface="Times New Roman"/>
              </a:rPr>
              <a:t>Дотримуйтесь правил протипожежної безпеки під час встановлення ялинок, під час проведення новорічних свят.</a:t>
            </a:r>
            <a:endParaRPr b="0" lang="uk-UA" sz="40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40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ru-RU" sz="4000" spc="-1" strike="noStrike">
                <a:solidFill>
                  <a:srgbClr val="000000"/>
                </a:solidFill>
                <a:latin typeface="Times New Roman"/>
              </a:rPr>
              <a:t>Гра з вогнем - одна з причин пожежі.</a:t>
            </a:r>
            <a:endParaRPr b="0" lang="uk-UA" sz="40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40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ru-RU" sz="4000" spc="-1" strike="noStrike">
                <a:solidFill>
                  <a:srgbClr val="000000"/>
                </a:solidFill>
                <a:latin typeface="Times New Roman"/>
              </a:rPr>
              <a:t>Категорично забороняється дітям зривати петарди та запускати салюти!</a:t>
            </a:r>
            <a:endParaRPr b="0" lang="uk-UA" sz="40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4000" spc="-1" strike="noStrike">
                <a:solidFill>
                  <a:srgbClr val="000000"/>
                </a:solidFill>
                <a:latin typeface="Times New Roman"/>
              </a:rPr>
              <a:t>Категорично  забороняється  користування  піротехнічними виробами в приміщенні, з балконів  та  поблизу житлових будівель, новорічних ялинок, а також запускати феєрверки та салюти з рук.</a:t>
            </a:r>
            <a:endParaRPr b="0" lang="uk-UA" sz="40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uk-UA" sz="40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uk-UA" sz="4000" spc="-1" strike="noStrike">
              <a:latin typeface="Arial"/>
            </a:endParaRPr>
          </a:p>
        </p:txBody>
      </p:sp>
      <p:sp>
        <p:nvSpPr>
          <p:cNvPr id="128" name="Прямоугольник 3"/>
          <p:cNvSpPr/>
          <p:nvPr/>
        </p:nvSpPr>
        <p:spPr>
          <a:xfrm>
            <a:off x="3326760" y="171720"/>
            <a:ext cx="480528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  <a:scene3d>
              <a:camera prst="orthographicFront"/>
              <a:lightRig dir="tl" rig="soft">
                <a:rot lat="0" lon="0" rev="0"/>
              </a:lightRig>
            </a:scene3d>
            <a:sp3d contourW="25400" prstMaterial="matte">
              <a:bevelT prst="artDeco" w="25400" h="55880"/>
              <a:contourClr>
                <a:schemeClr val="accent2"/>
              </a:contourClr>
            </a:sp3d>
          </a:bodyPr>
          <a:p>
            <a:pPr algn="ctr">
              <a:lnSpc>
                <a:spcPct val="100000"/>
              </a:lnSpc>
            </a:pPr>
            <a:r>
              <a:rPr b="1" lang="uk-UA" sz="5400" spc="46" strike="noStrike">
                <a:solidFill>
                  <a:srgbClr val="ff3300"/>
                </a:solidFill>
                <a:latin typeface="Arial Black"/>
                <a:ea typeface="DejaVu Sans"/>
              </a:rPr>
              <a:t>Запам’ятай!</a:t>
            </a:r>
            <a:endParaRPr b="0" lang="uk-UA" sz="5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" descr=""/>
          <p:cNvPicPr/>
          <p:nvPr/>
        </p:nvPicPr>
        <p:blipFill>
          <a:blip r:embed="rId1"/>
          <a:stretch/>
        </p:blipFill>
        <p:spPr>
          <a:xfrm rot="21592200">
            <a:off x="3466440" y="83520"/>
            <a:ext cx="5705280" cy="67669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/>
          </p:nvPr>
        </p:nvSpPr>
        <p:spPr>
          <a:xfrm>
            <a:off x="600840" y="248040"/>
            <a:ext cx="10752120" cy="59281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 fontScale="65000"/>
          </a:bodyPr>
          <a:p>
            <a:pPr marL="228600" indent="-228600" algn="ctr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i="1" lang="uk-UA" sz="2800" spc="-1" strike="noStrike">
                <a:solidFill>
                  <a:srgbClr val="000000"/>
                </a:solidFill>
                <a:latin typeface="Times New Roman"/>
              </a:rPr>
              <a:t>При встановленні ялинки необхідно:</a:t>
            </a:r>
            <a:endParaRPr b="0" lang="uk-UA" sz="28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uk-UA" sz="3100" spc="-1" strike="noStrike">
                <a:solidFill>
                  <a:srgbClr val="000000"/>
                </a:solidFill>
                <a:latin typeface="Times New Roman"/>
              </a:rPr>
              <a:t>розмістити її на стійкій основі: на підставці, в посудині з піском, так, щоб вона не перешкоджала виходу з приміщення, знаходилася на відстані не менше півметра від систем опалення, телевізорів, приймачів, магнітофонів, легкозаймистих матеріалів;</a:t>
            </a:r>
            <a:endParaRPr b="0" lang="uk-UA" sz="31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uk-UA" sz="3100" spc="-1" strike="noStrike">
                <a:solidFill>
                  <a:srgbClr val="000000"/>
                </a:solidFill>
                <a:latin typeface="Times New Roman"/>
              </a:rPr>
              <a:t>гірлянди варто купувати у спеціалізованих крамницях, а не на ринках, де часто-густо зустрічається неякісний товар; </a:t>
            </a:r>
            <a:endParaRPr b="0" lang="uk-UA" sz="31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uk-UA" sz="3100" spc="-1" strike="noStrike">
                <a:solidFill>
                  <a:srgbClr val="000000"/>
                </a:solidFill>
                <a:latin typeface="Times New Roman"/>
              </a:rPr>
              <a:t>для прикрашення ялинки застосовуйте електричні гірлянди тільки ліцензійного виготовлення; </a:t>
            </a:r>
            <a:endParaRPr b="0" lang="uk-UA" sz="31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uk-UA" sz="3100" spc="-1" strike="noStrike">
                <a:solidFill>
                  <a:srgbClr val="000000"/>
                </a:solidFill>
                <a:latin typeface="Times New Roman"/>
              </a:rPr>
              <a:t>лампи гірлянди закріплюйте надійно, бо при падінні від поштовху чи протягу вони можуть стати причиною пожежі; </a:t>
            </a:r>
            <a:endParaRPr b="0" lang="uk-UA" sz="31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uk-UA" sz="3100" spc="-1" strike="noStrike">
                <a:solidFill>
                  <a:srgbClr val="000000"/>
                </a:solidFill>
                <a:latin typeface="Times New Roman"/>
              </a:rPr>
              <a:t>обов'язково перевірте справність електричного проводу, його ізоляцію; </a:t>
            </a:r>
            <a:endParaRPr b="0" lang="uk-UA" sz="31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uk-UA" sz="3100" spc="-1" strike="noStrike">
                <a:solidFill>
                  <a:srgbClr val="000000"/>
                </a:solidFill>
                <a:latin typeface="Times New Roman"/>
              </a:rPr>
              <a:t>не слід прикрашати ялинку целулоїдними, паперовими та іншими легкозаймистими іграшками й прикрасами, ватою, марлею. І звичайно ж, не можна для прикраси використовувати свічки; </a:t>
            </a:r>
            <a:endParaRPr b="0" lang="uk-UA" sz="3100" spc="-1" strike="noStrike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uk-UA" sz="3100" spc="-1" strike="noStrike">
                <a:solidFill>
                  <a:srgbClr val="000000"/>
                </a:solidFill>
                <a:latin typeface="Times New Roman"/>
              </a:rPr>
              <a:t>якщо ж Ви помітили ознаки пожежі - не панікуйте. Спочатку подивіться, що горить. Якщо це гірлянда - негайно вимкніть її з розетки. Якщо ялинка вже запалала - беріть хутко ковдру, рядно, намочуйте їх у воді й накривайте ялинку або просто залийте її водою. Якщо ж Ви самі не в змозі справитися з вогнем – негайно викликайте пожежно-рятувальну службу за номером „101”. Повірте, професіонали Вам завжди допоможуть. </a:t>
            </a:r>
            <a:endParaRPr b="0" lang="uk-UA" sz="31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endParaRPr b="0" lang="uk-UA" sz="31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Содержимое 5" descr="img9.jpg"/>
          <p:cNvPicPr/>
          <p:nvPr/>
        </p:nvPicPr>
        <p:blipFill>
          <a:blip r:embed="rId1"/>
          <a:stretch/>
        </p:blipFill>
        <p:spPr>
          <a:xfrm>
            <a:off x="-674640" y="0"/>
            <a:ext cx="13857840" cy="103842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215</TotalTime>
  <Application>LibreOffice/7.2.2.2$Windows_X86_64 LibreOffice_project/02b2acce88a210515b4a5bb2e46cbfb63fe97d56</Application>
  <AppVersion>15.0000</AppVersion>
  <Words>913</Words>
  <Paragraphs>61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2021-11-23T12:43:46Z</dcterms:created>
  <dc:creator>user</dc:creator>
  <dc:description/>
  <dc:language>uk-UA</dc:language>
  <cp:lastModifiedBy/>
  <dcterms:modified xsi:type="dcterms:W3CDTF">2023-02-14T10:10:44Z</dcterms:modified>
  <cp:revision>29</cp:revision>
  <dc:subject/>
  <dc:title>NAME OF PRESENTATION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Произвольный</vt:lpwstr>
  </property>
  <property fmtid="{D5CDD505-2E9C-101B-9397-08002B2CF9AE}" pid="3" name="Slides">
    <vt:i4>18</vt:i4>
  </property>
</Properties>
</file>