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3" r:id="rId7"/>
    <p:sldId id="264" r:id="rId8"/>
    <p:sldId id="265" r:id="rId9"/>
    <p:sldId id="266" r:id="rId10"/>
    <p:sldId id="261" r:id="rId11"/>
    <p:sldId id="268" r:id="rId12"/>
    <p:sldId id="267" r:id="rId13"/>
  </p:sldIdLst>
  <p:sldSz cx="12192000" cy="6858000"/>
  <p:notesSz cx="6858000" cy="9144000"/>
  <p:defaultTextStyle>
    <a:defPPr>
      <a:defRPr lang="en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725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F9FB95-388A-BA4A-9135-144CE60A398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52273E0-FEE6-DB48-AF8A-44B3FF3E6C0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FB9AEB-ECFB-0B47-B28C-1BB924C0A1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6113E-26A6-4277-A8C1-69A4F1257252}" type="datetimeFigureOut">
              <a:rPr lang="en-US" smtClean="0"/>
              <a:t>3/29/2023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008DED-5C60-994C-B460-E693D12BA1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434A1F-E21C-0B49-8F13-343E58192F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C995B-B24E-41E6-A9D3-1846E7B36192}" type="slidenum">
              <a:rPr lang="en-US" smtClean="0"/>
              <a:t>‹№›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008BCC4-1DDB-BE46-91E4-00764A42EB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5601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E085B6-96A0-0544-8BD5-249450A999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2F56FF-9495-3749-8FB1-2EEBAB43D6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21123C-4707-6D48-B357-315523ACE5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6113E-26A6-4277-A8C1-69A4F1257252}" type="datetimeFigureOut">
              <a:rPr lang="en-US" smtClean="0"/>
              <a:t>3/29/2023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532C91-C8AC-3D4B-AFC3-AA4FE15E3F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AC2E70-E602-944D-B416-2436A00B9C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C995B-B24E-41E6-A9D3-1846E7B36192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93512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836EF1-E8B4-8D4F-B134-AEBCD7079E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2E0B9E1-458D-8846-B446-4B036AAB8E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1D2FE2-5020-334E-A258-5637538D00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6113E-26A6-4277-A8C1-69A4F1257252}" type="datetimeFigureOut">
              <a:rPr lang="en-US" smtClean="0"/>
              <a:t>3/29/2023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8A0B82-F2C3-1C42-ACA1-F3163112E9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A41486-5B95-954C-AF06-08DC7B036E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C995B-B24E-41E6-A9D3-1846E7B36192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41668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0785DC-3D8D-BE4E-ACB7-C7DA827CA0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05F68A-92C2-384C-AC0B-9FBC959C008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4A7A9A2-16FA-A046-95F5-996B1EC3F77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E41D4D4-3FB7-5B44-B312-6FAF9BF0E2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6113E-26A6-4277-A8C1-69A4F1257252}" type="datetimeFigureOut">
              <a:rPr lang="en-US" smtClean="0"/>
              <a:t>3/29/2023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44F03BE-CE38-A14F-BBA7-85A7F40663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10EDD91-54DF-BC4D-BCF2-B8F1738DCA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C995B-B24E-41E6-A9D3-1846E7B36192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30610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F3C533-83EA-B546-B29A-D804D96698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CBEC126-DD82-1C4B-9B67-0F1CE4DCE3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7C139A1-FE16-EB44-BC12-8A552CB0CD2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64F3BC6-F119-9B47-8184-EFFF3B702B7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826BFE7-E957-D245-BDA8-04B1A243A42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605C0C6-C0C6-9049-8D50-51E5B7BA26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6113E-26A6-4277-A8C1-69A4F1257252}" type="datetimeFigureOut">
              <a:rPr lang="en-US" smtClean="0"/>
              <a:t>3/29/2023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F6AD74A-4213-F142-974E-00AFA5F2C1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416BE6F-6373-AB4C-910D-D44910136F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C995B-B24E-41E6-A9D3-1846E7B36192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41018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92BD07-304C-E84C-82D7-45AD6FDC18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C6312C4-9D7E-0F4B-97F3-089546172D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6113E-26A6-4277-A8C1-69A4F1257252}" type="datetimeFigureOut">
              <a:rPr lang="en-US" smtClean="0"/>
              <a:t>3/29/2023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A5429CD-A6A5-1048-AC48-2ECF13261B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6C405CE-F923-DE41-AE6A-4324253E10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C995B-B24E-41E6-A9D3-1846E7B36192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67432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A830423-F538-FB45-B002-A85BCBD2F5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6113E-26A6-4277-A8C1-69A4F1257252}" type="datetimeFigureOut">
              <a:rPr lang="en-US" smtClean="0"/>
              <a:t>3/29/2023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C3B6818-2FD6-8D4B-B4BE-24277E0C1C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6EE3159-5369-404A-86DC-CCB6E94A56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C995B-B24E-41E6-A9D3-1846E7B36192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02108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D10C5E-FAAE-494A-8300-0957EC1C6A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FD1C1E-C259-2A4E-BBCD-4C7C0ED216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25291D0-8517-3643-B889-A98AE9D8AA7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AE7E1A0-41E6-D545-9F20-A1F7461607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6113E-26A6-4277-A8C1-69A4F1257252}" type="datetimeFigureOut">
              <a:rPr lang="en-US" smtClean="0"/>
              <a:t>3/29/2023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696FA76-4EFE-3F40-A2D1-57C0B71303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EF2095A-47AC-4D44-9F0C-1454B08762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C995B-B24E-41E6-A9D3-1846E7B36192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68455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DE214E-D77B-E949-93D6-333EE41F92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CF5D50E-AF1E-864E-9EE5-655D35BA57F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F1B40B4-C70E-1941-9394-21540DB7931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83AE5B1-10ED-8E47-AFF4-FE077CAA2B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6113E-26A6-4277-A8C1-69A4F1257252}" type="datetimeFigureOut">
              <a:rPr lang="en-US" smtClean="0"/>
              <a:t>3/29/2023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7D1B64-5B94-974D-AB5A-159BF910DB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1E2075D-39A7-EA47-B0E3-755CBC2058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C995B-B24E-41E6-A9D3-1846E7B36192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77041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965FE1-CAE0-FF42-AA31-1F8E26783B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61516AB-1990-2547-B882-B6D715BA5C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EF200D-4500-5A42-B00E-BB85100D22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6113E-26A6-4277-A8C1-69A4F1257252}" type="datetimeFigureOut">
              <a:rPr lang="en-US" smtClean="0"/>
              <a:t>3/29/2023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5C44D7-CC27-7643-8A2A-EAFCAB6705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D28F3F-68E5-284D-A76C-E2543C3BC9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C995B-B24E-41E6-A9D3-1846E7B36192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79885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185EB3A-B092-0044-A1A2-44CEE8B9EB7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  <a:endParaRPr lang="en-U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0A84942-CDD1-B349-B2D6-BAE3DF45FF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206FA1-0953-5140-8512-A823F7D916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6113E-26A6-4277-A8C1-69A4F1257252}" type="datetimeFigureOut">
              <a:rPr lang="en-US" smtClean="0"/>
              <a:t>3/29/2023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5A904B-A958-B34F-AC89-DD526E1279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100FAC-AEB9-8543-BC49-7931915A8A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C995B-B24E-41E6-A9D3-1846E7B36192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01875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DEDF7A0-46FE-1A40-9C40-BDD2C0D61B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1FBFB0C-3D6A-0D46-B431-56C253FA03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0A32DB-C7EE-3641-8B45-BE63DE21763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A6113E-26A6-4277-A8C1-69A4F1257252}" type="datetimeFigureOut">
              <a:rPr lang="en-US" smtClean="0"/>
              <a:t>3/29/2023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C05E79-7C13-6546-89F0-263A307BE47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1C6089-65EF-194E-8520-5BB14D6867F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3C995B-B24E-41E6-A9D3-1846E7B36192}" type="slidenum">
              <a:rPr lang="en-US" smtClean="0"/>
              <a:t>‹№›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0E4B1A8-96BE-474D-8F07-FEEA4B21A8E8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72157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592A601-C681-4EE2-BC71-1CD22E46A8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38100" y="-76200"/>
            <a:ext cx="6848476" cy="3683000"/>
          </a:xfrm>
        </p:spPr>
        <p:txBody>
          <a:bodyPr>
            <a:norm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uk-UA" sz="6600" b="1" dirty="0">
                <a:ln/>
                <a:solidFill>
                  <a:schemeClr val="accent6">
                    <a:lumMod val="75000"/>
                  </a:schemeClr>
                </a:solidFill>
              </a:rPr>
              <a:t>Правила поведінки під час весняних канікул</a:t>
            </a:r>
            <a:endParaRPr lang="en-US" sz="6600" b="1" dirty="0">
              <a:ln/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87976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8706FECC-EADA-4801-B898-18E972AABF6F}"/>
              </a:ext>
            </a:extLst>
          </p:cNvPr>
          <p:cNvSpPr/>
          <p:nvPr/>
        </p:nvSpPr>
        <p:spPr>
          <a:xfrm>
            <a:off x="428624" y="1271111"/>
            <a:ext cx="10448925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4000" i="1" dirty="0">
                <a:solidFill>
                  <a:srgbClr val="333333"/>
                </a:solidFill>
                <a:latin typeface="Calibri" panose="020F0502020204030204" pitchFamily="34" charset="0"/>
              </a:rPr>
              <a:t>З метою попередження нещасних випадків, травматизму та недопущення створення кримінальних ситуацій пропонуємо вам ознайомитись із правилами техніки безпеки під час весняних канікул.</a:t>
            </a:r>
            <a:endParaRPr lang="en-US" sz="4000" i="1" dirty="0"/>
          </a:p>
        </p:txBody>
      </p:sp>
    </p:spTree>
    <p:extLst>
      <p:ext uri="{BB962C8B-B14F-4D97-AF65-F5344CB8AC3E}">
        <p14:creationId xmlns:p14="http://schemas.microsoft.com/office/powerpoint/2010/main" val="9103859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592CD9E-747F-4877-900C-1719A33DB561}"/>
              </a:ext>
            </a:extLst>
          </p:cNvPr>
          <p:cNvSpPr txBox="1"/>
          <p:nvPr/>
        </p:nvSpPr>
        <p:spPr>
          <a:xfrm>
            <a:off x="885825" y="600075"/>
            <a:ext cx="7496175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3600" b="1" dirty="0">
                <a:ln/>
                <a:solidFill>
                  <a:schemeClr val="accent4"/>
                </a:solidFill>
              </a:rPr>
              <a:t>Безпека на дорозі</a:t>
            </a:r>
            <a:endParaRPr lang="en-US" sz="3600" b="1" dirty="0">
              <a:ln/>
              <a:solidFill>
                <a:schemeClr val="accent4"/>
              </a:solidFill>
            </a:endParaRPr>
          </a:p>
        </p:txBody>
      </p:sp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AC6D56B4-140B-49A1-8BF4-F9B0EA78B181}"/>
              </a:ext>
            </a:extLst>
          </p:cNvPr>
          <p:cNvSpPr/>
          <p:nvPr/>
        </p:nvSpPr>
        <p:spPr>
          <a:xfrm>
            <a:off x="538239" y="1482209"/>
            <a:ext cx="784376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000000"/>
                </a:solidFill>
                <a:latin typeface="Arimo"/>
              </a:rPr>
              <a:t>1. </a:t>
            </a:r>
            <a:r>
              <a:rPr lang="ru-RU" sz="2400" b="1" dirty="0" err="1">
                <a:solidFill>
                  <a:srgbClr val="000000"/>
                </a:solidFill>
                <a:latin typeface="Arimo"/>
              </a:rPr>
              <a:t>Звертай</a:t>
            </a:r>
            <a:r>
              <a:rPr lang="ru-RU" sz="2400" b="1" dirty="0">
                <a:solidFill>
                  <a:srgbClr val="000000"/>
                </a:solidFill>
                <a:latin typeface="Arimo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Arimo"/>
              </a:rPr>
              <a:t>увагу</a:t>
            </a:r>
            <a:r>
              <a:rPr lang="ru-RU" sz="2400" b="1" dirty="0">
                <a:solidFill>
                  <a:srgbClr val="000000"/>
                </a:solidFill>
                <a:latin typeface="Arimo"/>
              </a:rPr>
              <a:t> на </a:t>
            </a:r>
            <a:r>
              <a:rPr lang="ru-RU" sz="2400" b="1" dirty="0" err="1">
                <a:solidFill>
                  <a:srgbClr val="000000"/>
                </a:solidFill>
                <a:latin typeface="Arimo"/>
              </a:rPr>
              <a:t>сигнали</a:t>
            </a:r>
            <a:r>
              <a:rPr lang="ru-RU" sz="2400" b="1" dirty="0">
                <a:solidFill>
                  <a:srgbClr val="000000"/>
                </a:solidFill>
                <a:latin typeface="Arimo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Arimo"/>
              </a:rPr>
              <a:t>світлофора</a:t>
            </a:r>
            <a:r>
              <a:rPr lang="ru-RU" sz="2400" b="1" dirty="0">
                <a:solidFill>
                  <a:srgbClr val="000000"/>
                </a:solidFill>
                <a:latin typeface="Arimo"/>
              </a:rPr>
              <a:t>.</a:t>
            </a:r>
            <a:endParaRPr lang="en-US" sz="2400" dirty="0"/>
          </a:p>
        </p:txBody>
      </p:sp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BCB1B34B-3BDF-4A46-806D-5A963662D7DD}"/>
              </a:ext>
            </a:extLst>
          </p:cNvPr>
          <p:cNvSpPr/>
          <p:nvPr/>
        </p:nvSpPr>
        <p:spPr>
          <a:xfrm>
            <a:off x="538239" y="1964234"/>
            <a:ext cx="11044161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000000"/>
                </a:solidFill>
                <a:latin typeface="Arimo"/>
              </a:rPr>
              <a:t>2. </a:t>
            </a:r>
            <a:r>
              <a:rPr lang="ru-RU" sz="2400" b="1" dirty="0" err="1">
                <a:solidFill>
                  <a:srgbClr val="000000"/>
                </a:solidFill>
                <a:latin typeface="Arimo"/>
              </a:rPr>
              <a:t>Зупинися</a:t>
            </a:r>
            <a:r>
              <a:rPr lang="ru-RU" sz="2400" b="1" dirty="0">
                <a:solidFill>
                  <a:srgbClr val="000000"/>
                </a:solidFill>
                <a:latin typeface="Arimo"/>
              </a:rPr>
              <a:t>, подивись і </a:t>
            </a:r>
            <a:r>
              <a:rPr lang="ru-RU" sz="2400" b="1" dirty="0" err="1">
                <a:solidFill>
                  <a:srgbClr val="000000"/>
                </a:solidFill>
                <a:latin typeface="Arimo"/>
              </a:rPr>
              <a:t>переходь</a:t>
            </a:r>
            <a:r>
              <a:rPr lang="ru-RU" sz="2400" b="1" dirty="0">
                <a:solidFill>
                  <a:srgbClr val="000000"/>
                </a:solidFill>
                <a:latin typeface="Arimo"/>
              </a:rPr>
              <a:t> дорогу. </a:t>
            </a:r>
          </a:p>
          <a:p>
            <a:pPr fontAlgn="base"/>
            <a:r>
              <a:rPr lang="ru-RU" sz="2400" dirty="0" err="1"/>
              <a:t>Якщо</a:t>
            </a:r>
            <a:r>
              <a:rPr lang="ru-RU" sz="2400" dirty="0"/>
              <a:t> </a:t>
            </a:r>
            <a:r>
              <a:rPr lang="ru-RU" sz="2400" dirty="0" err="1"/>
              <a:t>поруч</a:t>
            </a:r>
            <a:r>
              <a:rPr lang="ru-RU" sz="2400" dirty="0"/>
              <a:t> з переходом </a:t>
            </a:r>
            <a:r>
              <a:rPr lang="ru-RU" sz="2400" dirty="0" err="1"/>
              <a:t>немає</a:t>
            </a:r>
            <a:r>
              <a:rPr lang="ru-RU" sz="2400" dirty="0"/>
              <a:t> </a:t>
            </a:r>
            <a:r>
              <a:rPr lang="ru-RU" sz="2400" dirty="0" err="1"/>
              <a:t>світлофора</a:t>
            </a:r>
            <a:r>
              <a:rPr lang="ru-RU" sz="2400" dirty="0"/>
              <a:t>, </a:t>
            </a:r>
            <a:r>
              <a:rPr lang="ru-RU" sz="2400" dirty="0" err="1"/>
              <a:t>потрібно</a:t>
            </a:r>
            <a:r>
              <a:rPr lang="ru-RU" sz="2400" dirty="0"/>
              <a:t> </a:t>
            </a:r>
            <a:r>
              <a:rPr lang="ru-RU" sz="2400" dirty="0" err="1"/>
              <a:t>дотримуватися</a:t>
            </a:r>
            <a:r>
              <a:rPr lang="ru-RU" sz="2400" dirty="0"/>
              <a:t> таких правил:</a:t>
            </a:r>
          </a:p>
          <a:p>
            <a:pPr marL="342900" indent="-342900" fontAlgn="base">
              <a:buFont typeface="Arial" panose="020B0604020202020204" pitchFamily="34" charset="0"/>
              <a:buChar char="•"/>
            </a:pPr>
            <a:r>
              <a:rPr lang="ru-RU" sz="2400" dirty="0" err="1"/>
              <a:t>подивитися</a:t>
            </a:r>
            <a:r>
              <a:rPr lang="ru-RU" sz="2400" dirty="0"/>
              <a:t> </a:t>
            </a:r>
            <a:r>
              <a:rPr lang="ru-RU" sz="2400" dirty="0" err="1"/>
              <a:t>праворуч</a:t>
            </a:r>
            <a:r>
              <a:rPr lang="ru-RU" sz="2400" dirty="0"/>
              <a:t>, а </a:t>
            </a:r>
            <a:r>
              <a:rPr lang="ru-RU" sz="2400" dirty="0" err="1"/>
              <a:t>потім</a:t>
            </a:r>
            <a:r>
              <a:rPr lang="ru-RU" sz="2400" dirty="0"/>
              <a:t> </a:t>
            </a:r>
            <a:r>
              <a:rPr lang="ru-RU" sz="2400" dirty="0" err="1"/>
              <a:t>ліворуч</a:t>
            </a:r>
            <a:r>
              <a:rPr lang="ru-RU" sz="2400" dirty="0"/>
              <a:t>, </a:t>
            </a:r>
            <a:r>
              <a:rPr lang="ru-RU" sz="2400" dirty="0" err="1"/>
              <a:t>щоб</a:t>
            </a:r>
            <a:r>
              <a:rPr lang="ru-RU" sz="2400" dirty="0"/>
              <a:t> </a:t>
            </a:r>
            <a:r>
              <a:rPr lang="ru-RU" sz="2400" dirty="0" err="1"/>
              <a:t>побачити</a:t>
            </a:r>
            <a:r>
              <a:rPr lang="ru-RU" sz="2400" dirty="0"/>
              <a:t>, </a:t>
            </a:r>
            <a:r>
              <a:rPr lang="ru-RU" sz="2400" dirty="0" err="1"/>
              <a:t>чи</a:t>
            </a:r>
            <a:r>
              <a:rPr lang="ru-RU" sz="2400" dirty="0"/>
              <a:t> не </a:t>
            </a:r>
            <a:r>
              <a:rPr lang="ru-RU" sz="2400" dirty="0" err="1"/>
              <a:t>їде</a:t>
            </a:r>
            <a:r>
              <a:rPr lang="ru-RU" sz="2400" dirty="0"/>
              <a:t> </a:t>
            </a:r>
            <a:r>
              <a:rPr lang="ru-RU" sz="2400" dirty="0" err="1"/>
              <a:t>поруч</a:t>
            </a:r>
            <a:r>
              <a:rPr lang="ru-RU" sz="2400" dirty="0"/>
              <a:t> </a:t>
            </a:r>
            <a:r>
              <a:rPr lang="ru-RU" sz="2400" dirty="0" err="1"/>
              <a:t>автомобіль</a:t>
            </a:r>
            <a:r>
              <a:rPr lang="ru-RU" sz="2400" dirty="0"/>
              <a:t>;</a:t>
            </a:r>
          </a:p>
          <a:p>
            <a:pPr marL="342900" indent="-342900" fontAlgn="base">
              <a:buFont typeface="Arial" panose="020B0604020202020204" pitchFamily="34" charset="0"/>
              <a:buChar char="•"/>
            </a:pPr>
            <a:r>
              <a:rPr lang="ru-RU" sz="2400" dirty="0" err="1"/>
              <a:t>якщо</a:t>
            </a:r>
            <a:r>
              <a:rPr lang="ru-RU" sz="2400" dirty="0"/>
              <a:t> </a:t>
            </a:r>
            <a:r>
              <a:rPr lang="ru-RU" sz="2400" dirty="0" err="1"/>
              <a:t>поруч</a:t>
            </a:r>
            <a:r>
              <a:rPr lang="ru-RU" sz="2400" dirty="0"/>
              <a:t> </a:t>
            </a:r>
            <a:r>
              <a:rPr lang="ru-RU" sz="2400" dirty="0" err="1"/>
              <a:t>їде</a:t>
            </a:r>
            <a:r>
              <a:rPr lang="ru-RU" sz="2400" dirty="0"/>
              <a:t> </a:t>
            </a:r>
            <a:r>
              <a:rPr lang="ru-RU" sz="2400" dirty="0" err="1"/>
              <a:t>автомобіль</a:t>
            </a:r>
            <a:r>
              <a:rPr lang="ru-RU" sz="2400" dirty="0"/>
              <a:t>, </a:t>
            </a:r>
            <a:r>
              <a:rPr lang="ru-RU" sz="2400" dirty="0" err="1"/>
              <a:t>потрібно</a:t>
            </a:r>
            <a:r>
              <a:rPr lang="ru-RU" sz="2400" dirty="0"/>
              <a:t> </a:t>
            </a:r>
            <a:r>
              <a:rPr lang="ru-RU" sz="2400" dirty="0" err="1"/>
              <a:t>його</a:t>
            </a:r>
            <a:r>
              <a:rPr lang="ru-RU" sz="2400" dirty="0"/>
              <a:t> </a:t>
            </a:r>
            <a:r>
              <a:rPr lang="ru-RU" sz="2400" dirty="0" err="1"/>
              <a:t>пропустити</a:t>
            </a:r>
            <a:r>
              <a:rPr lang="ru-RU" sz="2400" dirty="0"/>
              <a:t>, і </a:t>
            </a:r>
            <a:r>
              <a:rPr lang="ru-RU" sz="2400" dirty="0" err="1"/>
              <a:t>тільки</a:t>
            </a:r>
            <a:r>
              <a:rPr lang="ru-RU" sz="2400" dirty="0"/>
              <a:t> </a:t>
            </a:r>
            <a:r>
              <a:rPr lang="ru-RU" sz="2400" dirty="0" err="1"/>
              <a:t>потім</a:t>
            </a:r>
            <a:r>
              <a:rPr lang="ru-RU" sz="2400" dirty="0"/>
              <a:t> </a:t>
            </a:r>
            <a:r>
              <a:rPr lang="ru-RU" sz="2400" dirty="0" err="1"/>
              <a:t>переходити</a:t>
            </a:r>
            <a:r>
              <a:rPr lang="ru-RU" sz="2400" dirty="0"/>
              <a:t> дорогу;</a:t>
            </a:r>
          </a:p>
          <a:p>
            <a:pPr marL="342900" indent="-342900" fontAlgn="base">
              <a:buFont typeface="Arial" panose="020B0604020202020204" pitchFamily="34" charset="0"/>
              <a:buChar char="•"/>
            </a:pPr>
            <a:r>
              <a:rPr lang="ru-RU" sz="2400" dirty="0"/>
              <a:t>не </a:t>
            </a:r>
            <a:r>
              <a:rPr lang="ru-RU" sz="2400" dirty="0" err="1"/>
              <a:t>можна</a:t>
            </a:r>
            <a:r>
              <a:rPr lang="ru-RU" sz="2400" dirty="0"/>
              <a:t> </a:t>
            </a:r>
            <a:r>
              <a:rPr lang="ru-RU" sz="2400" dirty="0" err="1"/>
              <a:t>переходити</a:t>
            </a:r>
            <a:r>
              <a:rPr lang="ru-RU" sz="2400" dirty="0"/>
              <a:t> дорогу на </a:t>
            </a:r>
            <a:r>
              <a:rPr lang="ru-RU" sz="2400" dirty="0" err="1"/>
              <a:t>повороті</a:t>
            </a:r>
            <a:r>
              <a:rPr lang="ru-RU" sz="2400" dirty="0"/>
              <a:t>;</a:t>
            </a:r>
          </a:p>
          <a:p>
            <a:pPr marL="342900" indent="-342900" fontAlgn="base">
              <a:buFont typeface="Arial" panose="020B0604020202020204" pitchFamily="34" charset="0"/>
              <a:buChar char="•"/>
            </a:pPr>
            <a:r>
              <a:rPr lang="ru-RU" sz="2400" dirty="0"/>
              <a:t>не </a:t>
            </a:r>
            <a:r>
              <a:rPr lang="ru-RU" sz="2400" dirty="0" err="1"/>
              <a:t>можна</a:t>
            </a:r>
            <a:r>
              <a:rPr lang="ru-RU" sz="2400" dirty="0"/>
              <a:t> </a:t>
            </a:r>
            <a:r>
              <a:rPr lang="ru-RU" sz="2400" dirty="0" err="1"/>
              <a:t>переходити</a:t>
            </a:r>
            <a:r>
              <a:rPr lang="ru-RU" sz="2400" dirty="0"/>
              <a:t> дорогу </a:t>
            </a:r>
            <a:r>
              <a:rPr lang="ru-RU" sz="2400" dirty="0" err="1"/>
              <a:t>між</a:t>
            </a:r>
            <a:r>
              <a:rPr lang="ru-RU" sz="2400" dirty="0"/>
              <a:t> </a:t>
            </a:r>
            <a:r>
              <a:rPr lang="ru-RU" sz="2400" dirty="0" err="1"/>
              <a:t>двома</a:t>
            </a:r>
            <a:r>
              <a:rPr lang="ru-RU" sz="2400" dirty="0"/>
              <a:t> </a:t>
            </a:r>
            <a:r>
              <a:rPr lang="ru-RU" sz="2400" dirty="0" err="1"/>
              <a:t>транспортними</a:t>
            </a:r>
            <a:r>
              <a:rPr lang="ru-RU" sz="2400" dirty="0"/>
              <a:t> </a:t>
            </a:r>
            <a:r>
              <a:rPr lang="ru-RU" sz="2400" dirty="0" err="1"/>
              <a:t>засобами</a:t>
            </a:r>
            <a:r>
              <a:rPr lang="ru-RU" sz="2400" dirty="0"/>
              <a:t>, </a:t>
            </a:r>
          </a:p>
          <a:p>
            <a:pPr fontAlgn="base"/>
            <a:r>
              <a:rPr lang="ru-RU" sz="2400" dirty="0"/>
              <a:t>     </a:t>
            </a:r>
            <a:r>
              <a:rPr lang="ru-RU" sz="2400" dirty="0" err="1"/>
              <a:t>що</a:t>
            </a:r>
            <a:r>
              <a:rPr lang="ru-RU" sz="2400" dirty="0"/>
              <a:t> стоять.</a:t>
            </a:r>
          </a:p>
          <a:p>
            <a:endParaRPr lang="en-US" sz="2400" dirty="0"/>
          </a:p>
        </p:txBody>
      </p:sp>
      <p:sp>
        <p:nvSpPr>
          <p:cNvPr id="5" name="Прямокутник 4">
            <a:extLst>
              <a:ext uri="{FF2B5EF4-FFF2-40B4-BE49-F238E27FC236}">
                <a16:creationId xmlns:a16="http://schemas.microsoft.com/office/drawing/2014/main" id="{B0F4DAD5-F48C-4E8A-9A16-F38B9390E444}"/>
              </a:ext>
            </a:extLst>
          </p:cNvPr>
          <p:cNvSpPr/>
          <p:nvPr/>
        </p:nvSpPr>
        <p:spPr>
          <a:xfrm>
            <a:off x="535146" y="5335518"/>
            <a:ext cx="672349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000000"/>
                </a:solidFill>
                <a:latin typeface="Arimo"/>
              </a:rPr>
              <a:t>3. Гуляй по тротуарах.</a:t>
            </a:r>
            <a:endParaRPr lang="en-US" sz="2400" dirty="0"/>
          </a:p>
        </p:txBody>
      </p:sp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BAB83045-F16A-44BA-94A4-900D73262C3B}"/>
              </a:ext>
            </a:extLst>
          </p:cNvPr>
          <p:cNvSpPr/>
          <p:nvPr/>
        </p:nvSpPr>
        <p:spPr>
          <a:xfrm>
            <a:off x="535145" y="5771376"/>
            <a:ext cx="859942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000000"/>
                </a:solidFill>
                <a:latin typeface="Arimo"/>
              </a:rPr>
              <a:t>4. </a:t>
            </a:r>
            <a:r>
              <a:rPr lang="ru-RU" sz="2400" b="1" dirty="0" err="1">
                <a:solidFill>
                  <a:srgbClr val="000000"/>
                </a:solidFill>
                <a:latin typeface="Arimo"/>
              </a:rPr>
              <a:t>Переходь</a:t>
            </a:r>
            <a:r>
              <a:rPr lang="ru-RU" sz="2400" b="1" dirty="0">
                <a:solidFill>
                  <a:srgbClr val="000000"/>
                </a:solidFill>
                <a:latin typeface="Arimo"/>
              </a:rPr>
              <a:t> дорогу </a:t>
            </a:r>
            <a:r>
              <a:rPr lang="ru-RU" sz="2400" b="1" dirty="0" err="1">
                <a:solidFill>
                  <a:srgbClr val="000000"/>
                </a:solidFill>
                <a:latin typeface="Arimo"/>
              </a:rPr>
              <a:t>тільки</a:t>
            </a:r>
            <a:r>
              <a:rPr lang="ru-RU" sz="2400" b="1" dirty="0">
                <a:solidFill>
                  <a:srgbClr val="000000"/>
                </a:solidFill>
                <a:latin typeface="Arimo"/>
              </a:rPr>
              <a:t> по </a:t>
            </a:r>
            <a:r>
              <a:rPr lang="ru-RU" sz="2400" b="1" dirty="0" err="1">
                <a:solidFill>
                  <a:srgbClr val="000000"/>
                </a:solidFill>
                <a:latin typeface="Arimo"/>
              </a:rPr>
              <a:t>пішохідному</a:t>
            </a:r>
            <a:r>
              <a:rPr lang="ru-RU" sz="2400" b="1" dirty="0">
                <a:solidFill>
                  <a:srgbClr val="000000"/>
                </a:solidFill>
                <a:latin typeface="Arimo"/>
              </a:rPr>
              <a:t> переходу.</a:t>
            </a:r>
            <a:endParaRPr lang="en-US" sz="2400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DBC8505A-7649-4B7E-A5B5-179EAFC003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598" l="6333" r="90000">
                        <a14:foregroundMark x1="8333" y1="27108" x2="7000" y2="38353"/>
                        <a14:foregroundMark x1="7000" y1="38353" x2="7556" y2="48795"/>
                        <a14:foregroundMark x1="7556" y1="48795" x2="11111" y2="55422"/>
                        <a14:foregroundMark x1="15222" y1="3614" x2="15222" y2="3614"/>
                        <a14:foregroundMark x1="18694" y1="1205" x2="18620" y2="2276"/>
                        <a14:foregroundMark x1="18778" y1="0" x2="18694" y2="1205"/>
                        <a14:foregroundMark x1="19151" y1="6245" x2="24222" y2="9839"/>
                        <a14:foregroundMark x1="24222" y1="9839" x2="15667" y2="24096"/>
                        <a14:foregroundMark x1="15667" y1="24096" x2="13222" y2="33936"/>
                        <a14:foregroundMark x1="13222" y1="33936" x2="22444" y2="52410"/>
                        <a14:foregroundMark x1="22444" y1="52410" x2="32111" y2="68876"/>
                        <a14:foregroundMark x1="32111" y1="68876" x2="40778" y2="91767"/>
                        <a14:foregroundMark x1="37667" y1="83936" x2="56222" y2="91566"/>
                        <a14:foregroundMark x1="56222" y1="91566" x2="61111" y2="96988"/>
                        <a14:foregroundMark x1="61111" y1="96988" x2="46222" y2="98996"/>
                        <a14:foregroundMark x1="46222" y1="98996" x2="33889" y2="96386"/>
                        <a14:foregroundMark x1="33889" y1="96386" x2="27556" y2="98996"/>
                        <a14:foregroundMark x1="27556" y1="98996" x2="21889" y2="96988"/>
                        <a14:foregroundMark x1="21889" y1="96988" x2="14556" y2="81124"/>
                        <a14:foregroundMark x1="14556" y1="81124" x2="12111" y2="69478"/>
                        <a14:foregroundMark x1="22111" y1="11446" x2="12111" y2="20482"/>
                        <a14:foregroundMark x1="12111" y1="20482" x2="7667" y2="26908"/>
                        <a14:foregroundMark x1="7667" y1="26908" x2="6556" y2="37149"/>
                        <a14:foregroundMark x1="6556" y1="37149" x2="9099" y2="55362"/>
                        <a14:foregroundMark x1="9955" y1="60087" x2="11444" y2="66667"/>
                        <a14:foregroundMark x1="13111" y1="17671" x2="13111" y2="17671"/>
                        <a14:foregroundMark x1="15778" y1="15863" x2="15778" y2="15863"/>
                        <a14:foregroundMark x1="14333" y1="16466" x2="14333" y2="16466"/>
                        <a14:foregroundMark x1="10222" y1="21084" x2="10222" y2="21084"/>
                        <a14:foregroundMark x1="25778" y1="17068" x2="25778" y2="17068"/>
                        <a14:foregroundMark x1="27667" y1="14056" x2="27667" y2="14056"/>
                        <a14:foregroundMark x1="27889" y1="12048" x2="27889" y2="12048"/>
                        <a14:foregroundMark x1="27667" y1="10843" x2="27667" y2="10843"/>
                        <a14:foregroundMark x1="27667" y1="11245" x2="27667" y2="11245"/>
                        <a14:foregroundMark x1="27778" y1="9839" x2="27778" y2="9839"/>
                        <a14:foregroundMark x1="54333" y1="78313" x2="54333" y2="78313"/>
                        <a14:foregroundMark x1="51444" y1="75301" x2="75667" y2="99799"/>
                        <a14:foregroundMark x1="22556" y1="35542" x2="41000" y2="62851"/>
                        <a14:foregroundMark x1="41000" y1="62851" x2="41556" y2="63253"/>
                        <a14:foregroundMark x1="27222" y1="15663" x2="22439" y2="21234"/>
                        <a14:foregroundMark x1="20111" y1="31124" x2="22333" y2="35944"/>
                        <a14:foregroundMark x1="11889" y1="19478" x2="8222" y2="27510"/>
                        <a14:foregroundMark x1="8222" y1="27510" x2="6333" y2="37149"/>
                        <a14:foregroundMark x1="7445" y1="56426" x2="7463" y2="56733"/>
                        <a14:foregroundMark x1="7410" y1="55823" x2="7445" y2="56426"/>
                        <a14:foregroundMark x1="6333" y1="37149" x2="7410" y2="55823"/>
                        <a14:foregroundMark x1="6778" y1="29719" x2="6778" y2="29719"/>
                        <a14:foregroundMark x1="6667" y1="31325" x2="6667" y2="31325"/>
                        <a14:foregroundMark x1="8889" y1="23293" x2="8889" y2="23293"/>
                        <a14:foregroundMark x1="17444" y1="15060" x2="17444" y2="15060"/>
                        <a14:foregroundMark x1="16889" y1="15060" x2="16889" y2="15060"/>
                        <a14:foregroundMark x1="20222" y1="25502" x2="20222" y2="25502"/>
                        <a14:foregroundMark x1="20889" y1="23293" x2="20889" y2="23293"/>
                        <a14:foregroundMark x1="20222" y1="28916" x2="20222" y2="28916"/>
                        <a14:foregroundMark x1="21111" y1="32129" x2="21111" y2="32129"/>
                        <a14:foregroundMark x1="13778" y1="4217" x2="13778" y2="4217"/>
                        <a14:foregroundMark x1="16889" y1="2610" x2="16889" y2="2610"/>
                        <a14:foregroundMark x1="17667" y1="2610" x2="17667" y2="2610"/>
                        <a14:foregroundMark x1="16111" y1="3012" x2="18222" y2="2811"/>
                        <a14:backgroundMark x1="8111" y1="63052" x2="8111" y2="63052"/>
                        <a14:backgroundMark x1="7444" y1="60442" x2="10111" y2="76908"/>
                        <a14:backgroundMark x1="8333" y1="78514" x2="8333" y2="78514"/>
                        <a14:backgroundMark x1="8333" y1="78514" x2="8333" y2="78514"/>
                        <a14:backgroundMark x1="8333" y1="78514" x2="10778" y2="79920"/>
                        <a14:backgroundMark x1="7778" y1="59237" x2="7778" y2="59237"/>
                        <a14:backgroundMark x1="7111" y1="57028" x2="8333" y2="61446"/>
                        <a14:backgroundMark x1="7556" y1="56426" x2="7556" y2="56426"/>
                        <a14:backgroundMark x1="7333" y1="55823" x2="7333" y2="55823"/>
                        <a14:backgroundMark x1="7444" y1="56426" x2="7444" y2="56426"/>
                        <a14:backgroundMark x1="18333" y1="4016" x2="18333" y2="4016"/>
                        <a14:backgroundMark x1="18667" y1="4016" x2="18667" y2="4016"/>
                        <a14:backgroundMark x1="18111" y1="3614" x2="20000" y2="4016"/>
                        <a14:backgroundMark x1="21111" y1="25301" x2="21111" y2="25301"/>
                        <a14:backgroundMark x1="21222" y1="25301" x2="21222" y2="28112"/>
                        <a14:backgroundMark x1="21667" y1="24699" x2="21889" y2="23896"/>
                        <a14:backgroundMark x1="21333" y1="25502" x2="21556" y2="24699"/>
                        <a14:backgroundMark x1="21222" y1="25904" x2="21333" y2="2550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382000" y="0"/>
            <a:ext cx="3848100" cy="2129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42372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E2080555-A0A2-43ED-820E-B99BF11C6DBA}"/>
              </a:ext>
            </a:extLst>
          </p:cNvPr>
          <p:cNvSpPr/>
          <p:nvPr/>
        </p:nvSpPr>
        <p:spPr>
          <a:xfrm>
            <a:off x="511276" y="1667617"/>
            <a:ext cx="764290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000000"/>
                </a:solidFill>
              </a:rPr>
              <a:t>5. Коли </a:t>
            </a:r>
            <a:r>
              <a:rPr lang="ru-RU" sz="2400" b="1" dirty="0" err="1">
                <a:solidFill>
                  <a:srgbClr val="000000"/>
                </a:solidFill>
              </a:rPr>
              <a:t>їдеш</a:t>
            </a:r>
            <a:r>
              <a:rPr lang="ru-RU" sz="2400" b="1" dirty="0">
                <a:solidFill>
                  <a:srgbClr val="000000"/>
                </a:solidFill>
              </a:rPr>
              <a:t> в </a:t>
            </a:r>
            <a:r>
              <a:rPr lang="ru-RU" sz="2400" b="1" dirty="0" err="1">
                <a:solidFill>
                  <a:srgbClr val="000000"/>
                </a:solidFill>
              </a:rPr>
              <a:t>автомобілі</a:t>
            </a:r>
            <a:r>
              <a:rPr lang="ru-RU" sz="2400" b="1" dirty="0">
                <a:solidFill>
                  <a:srgbClr val="000000"/>
                </a:solidFill>
              </a:rPr>
              <a:t>, не </a:t>
            </a:r>
            <a:r>
              <a:rPr lang="ru-RU" sz="2400" b="1" dirty="0" err="1">
                <a:solidFill>
                  <a:srgbClr val="000000"/>
                </a:solidFill>
              </a:rPr>
              <a:t>висувай</a:t>
            </a:r>
            <a:r>
              <a:rPr lang="ru-RU" sz="2400" b="1" dirty="0">
                <a:solidFill>
                  <a:srgbClr val="000000"/>
                </a:solidFill>
              </a:rPr>
              <a:t> руки з </a:t>
            </a:r>
            <a:r>
              <a:rPr lang="ru-RU" sz="2400" b="1" dirty="0" err="1">
                <a:solidFill>
                  <a:srgbClr val="000000"/>
                </a:solidFill>
              </a:rPr>
              <a:t>вікна</a:t>
            </a:r>
            <a:r>
              <a:rPr lang="ru-RU" sz="2400" b="1" dirty="0">
                <a:solidFill>
                  <a:srgbClr val="000000"/>
                </a:solidFill>
              </a:rPr>
              <a:t>.</a:t>
            </a:r>
            <a:endParaRPr lang="en-US" sz="2400" dirty="0"/>
          </a:p>
        </p:txBody>
      </p:sp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7A3EBDA2-25CF-49C4-9F08-DDA8FDAC19E1}"/>
              </a:ext>
            </a:extLst>
          </p:cNvPr>
          <p:cNvSpPr/>
          <p:nvPr/>
        </p:nvSpPr>
        <p:spPr>
          <a:xfrm>
            <a:off x="511277" y="2274838"/>
            <a:ext cx="10785373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000000"/>
                </a:solidFill>
              </a:rPr>
              <a:t>6. </a:t>
            </a:r>
            <a:r>
              <a:rPr lang="ru-RU" sz="2400" b="1" dirty="0" err="1">
                <a:solidFill>
                  <a:srgbClr val="000000"/>
                </a:solidFill>
              </a:rPr>
              <a:t>Дотримуйся</a:t>
            </a:r>
            <a:r>
              <a:rPr lang="ru-RU" sz="2400" b="1" dirty="0">
                <a:solidFill>
                  <a:srgbClr val="000000"/>
                </a:solidFill>
              </a:rPr>
              <a:t> правил </a:t>
            </a:r>
            <a:r>
              <a:rPr lang="ru-RU" sz="2400" b="1" dirty="0" err="1">
                <a:solidFill>
                  <a:srgbClr val="000000"/>
                </a:solidFill>
              </a:rPr>
              <a:t>безпеки</a:t>
            </a:r>
            <a:r>
              <a:rPr lang="ru-RU" sz="2400" b="1" dirty="0">
                <a:solidFill>
                  <a:srgbClr val="000000"/>
                </a:solidFill>
              </a:rPr>
              <a:t>, коли </a:t>
            </a:r>
            <a:r>
              <a:rPr lang="ru-RU" sz="2400" b="1" dirty="0" err="1">
                <a:solidFill>
                  <a:srgbClr val="000000"/>
                </a:solidFill>
              </a:rPr>
              <a:t>катаєшся</a:t>
            </a:r>
            <a:r>
              <a:rPr lang="ru-RU" sz="2400" b="1" dirty="0">
                <a:solidFill>
                  <a:srgbClr val="000000"/>
                </a:solidFill>
              </a:rPr>
              <a:t> на </a:t>
            </a:r>
            <a:r>
              <a:rPr lang="ru-RU" sz="2400" b="1" dirty="0" err="1">
                <a:solidFill>
                  <a:srgbClr val="000000"/>
                </a:solidFill>
              </a:rPr>
              <a:t>велосипеді</a:t>
            </a:r>
            <a:r>
              <a:rPr lang="ru-RU" sz="2400" b="1" dirty="0">
                <a:solidFill>
                  <a:srgbClr val="000000"/>
                </a:solidFill>
              </a:rPr>
              <a:t>:</a:t>
            </a:r>
          </a:p>
          <a:p>
            <a:pPr marL="342900" indent="-342900" fontAlgn="base">
              <a:buFont typeface="Arial" panose="020B0604020202020204" pitchFamily="34" charset="0"/>
              <a:buChar char="•"/>
            </a:pPr>
            <a:r>
              <a:rPr lang="uk-UA" sz="2400" dirty="0"/>
              <a:t>завжди одягай шолом перед тим, як сісти на велосипед;</a:t>
            </a:r>
          </a:p>
          <a:p>
            <a:pPr marL="342900" indent="-342900" fontAlgn="base">
              <a:buFont typeface="Arial" panose="020B0604020202020204" pitchFamily="34" charset="0"/>
              <a:buChar char="•"/>
            </a:pPr>
            <a:r>
              <a:rPr lang="uk-UA" sz="2400" dirty="0"/>
              <a:t>перевіряйте справність велосипеда. Особливу увагу зверніть на те, чи справні гальма. Якщо катаєтесь ввечері, перевірте чи встановлені </a:t>
            </a:r>
            <a:r>
              <a:rPr lang="uk-UA" sz="2400" dirty="0" err="1"/>
              <a:t>світловідбивні</a:t>
            </a:r>
            <a:r>
              <a:rPr lang="uk-UA" sz="2400" dirty="0"/>
              <a:t> деталі.</a:t>
            </a:r>
          </a:p>
          <a:p>
            <a:endParaRPr lang="en-US" sz="2400" dirty="0"/>
          </a:p>
        </p:txBody>
      </p:sp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B5C807AA-0AC4-4EF6-8268-164E9E60A3B7}"/>
              </a:ext>
            </a:extLst>
          </p:cNvPr>
          <p:cNvSpPr/>
          <p:nvPr/>
        </p:nvSpPr>
        <p:spPr>
          <a:xfrm>
            <a:off x="511277" y="4313219"/>
            <a:ext cx="974508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000000"/>
                </a:solidFill>
              </a:rPr>
              <a:t>7. Будь завжди видимим. Носи </a:t>
            </a:r>
            <a:r>
              <a:rPr lang="uk-UA" sz="2400" b="1" dirty="0" err="1">
                <a:solidFill>
                  <a:srgbClr val="000000"/>
                </a:solidFill>
              </a:rPr>
              <a:t>світловідбивні</a:t>
            </a:r>
            <a:r>
              <a:rPr lang="uk-UA" sz="2400" b="1" dirty="0">
                <a:solidFill>
                  <a:srgbClr val="000000"/>
                </a:solidFill>
              </a:rPr>
              <a:t> елементи в темну пору дня. </a:t>
            </a:r>
            <a:endParaRPr lang="en-US" sz="24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3D74FCE-8D5A-4EBD-A216-62CEE94C3ACE}"/>
              </a:ext>
            </a:extLst>
          </p:cNvPr>
          <p:cNvSpPr txBox="1"/>
          <p:nvPr/>
        </p:nvSpPr>
        <p:spPr>
          <a:xfrm>
            <a:off x="885825" y="600075"/>
            <a:ext cx="7496175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3600" b="1" dirty="0">
                <a:ln/>
                <a:solidFill>
                  <a:schemeClr val="accent4"/>
                </a:solidFill>
              </a:rPr>
              <a:t>Безпека на дорозі</a:t>
            </a:r>
            <a:endParaRPr lang="en-US" sz="3600" b="1" dirty="0">
              <a:ln/>
              <a:solidFill>
                <a:schemeClr val="accent4"/>
              </a:solidFill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DB15A84-49CB-4B47-9356-817A06BE09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598" l="6333" r="90000">
                        <a14:foregroundMark x1="8333" y1="27108" x2="7000" y2="38353"/>
                        <a14:foregroundMark x1="7000" y1="38353" x2="7556" y2="48795"/>
                        <a14:foregroundMark x1="7556" y1="48795" x2="11111" y2="55422"/>
                        <a14:foregroundMark x1="15222" y1="3614" x2="15222" y2="3614"/>
                        <a14:foregroundMark x1="18694" y1="1205" x2="18620" y2="2276"/>
                        <a14:foregroundMark x1="18778" y1="0" x2="18694" y2="1205"/>
                        <a14:foregroundMark x1="19151" y1="6245" x2="24222" y2="9839"/>
                        <a14:foregroundMark x1="24222" y1="9839" x2="15667" y2="24096"/>
                        <a14:foregroundMark x1="15667" y1="24096" x2="13222" y2="33936"/>
                        <a14:foregroundMark x1="13222" y1="33936" x2="22444" y2="52410"/>
                        <a14:foregroundMark x1="22444" y1="52410" x2="32111" y2="68876"/>
                        <a14:foregroundMark x1="32111" y1="68876" x2="40778" y2="91767"/>
                        <a14:foregroundMark x1="37667" y1="83936" x2="56222" y2="91566"/>
                        <a14:foregroundMark x1="56222" y1="91566" x2="61111" y2="96988"/>
                        <a14:foregroundMark x1="61111" y1="96988" x2="46222" y2="98996"/>
                        <a14:foregroundMark x1="46222" y1="98996" x2="33889" y2="96386"/>
                        <a14:foregroundMark x1="33889" y1="96386" x2="27556" y2="98996"/>
                        <a14:foregroundMark x1="27556" y1="98996" x2="21889" y2="96988"/>
                        <a14:foregroundMark x1="21889" y1="96988" x2="14556" y2="81124"/>
                        <a14:foregroundMark x1="14556" y1="81124" x2="12111" y2="69478"/>
                        <a14:foregroundMark x1="22111" y1="11446" x2="12111" y2="20482"/>
                        <a14:foregroundMark x1="12111" y1="20482" x2="7667" y2="26908"/>
                        <a14:foregroundMark x1="7667" y1="26908" x2="6556" y2="37149"/>
                        <a14:foregroundMark x1="6556" y1="37149" x2="9099" y2="55362"/>
                        <a14:foregroundMark x1="9955" y1="60087" x2="11444" y2="66667"/>
                        <a14:foregroundMark x1="13111" y1="17671" x2="13111" y2="17671"/>
                        <a14:foregroundMark x1="15778" y1="15863" x2="15778" y2="15863"/>
                        <a14:foregroundMark x1="14333" y1="16466" x2="14333" y2="16466"/>
                        <a14:foregroundMark x1="10222" y1="21084" x2="10222" y2="21084"/>
                        <a14:foregroundMark x1="25778" y1="17068" x2="25778" y2="17068"/>
                        <a14:foregroundMark x1="27667" y1="14056" x2="27667" y2="14056"/>
                        <a14:foregroundMark x1="27889" y1="12048" x2="27889" y2="12048"/>
                        <a14:foregroundMark x1="27667" y1="10843" x2="27667" y2="10843"/>
                        <a14:foregroundMark x1="27667" y1="11245" x2="27667" y2="11245"/>
                        <a14:foregroundMark x1="27778" y1="9839" x2="27778" y2="9839"/>
                        <a14:foregroundMark x1="54333" y1="78313" x2="54333" y2="78313"/>
                        <a14:foregroundMark x1="51444" y1="75301" x2="75667" y2="99799"/>
                        <a14:foregroundMark x1="22556" y1="35542" x2="41000" y2="62851"/>
                        <a14:foregroundMark x1="41000" y1="62851" x2="41556" y2="63253"/>
                        <a14:foregroundMark x1="27222" y1="15663" x2="22439" y2="21234"/>
                        <a14:foregroundMark x1="20111" y1="31124" x2="22333" y2="35944"/>
                        <a14:foregroundMark x1="11889" y1="19478" x2="8222" y2="27510"/>
                        <a14:foregroundMark x1="8222" y1="27510" x2="6333" y2="37149"/>
                        <a14:foregroundMark x1="7445" y1="56426" x2="7463" y2="56733"/>
                        <a14:foregroundMark x1="7410" y1="55823" x2="7445" y2="56426"/>
                        <a14:foregroundMark x1="6333" y1="37149" x2="7410" y2="55823"/>
                        <a14:foregroundMark x1="6778" y1="29719" x2="6778" y2="29719"/>
                        <a14:foregroundMark x1="6667" y1="31325" x2="6667" y2="31325"/>
                        <a14:foregroundMark x1="8889" y1="23293" x2="8889" y2="23293"/>
                        <a14:foregroundMark x1="17444" y1="15060" x2="17444" y2="15060"/>
                        <a14:foregroundMark x1="16889" y1="15060" x2="16889" y2="15060"/>
                        <a14:foregroundMark x1="20222" y1="25502" x2="20222" y2="25502"/>
                        <a14:foregroundMark x1="20889" y1="23293" x2="20889" y2="23293"/>
                        <a14:foregroundMark x1="20222" y1="28916" x2="20222" y2="28916"/>
                        <a14:foregroundMark x1="21111" y1="32129" x2="21111" y2="32129"/>
                        <a14:foregroundMark x1="13778" y1="4217" x2="13778" y2="4217"/>
                        <a14:foregroundMark x1="16889" y1="2610" x2="16889" y2="2610"/>
                        <a14:foregroundMark x1="17667" y1="2610" x2="17667" y2="2610"/>
                        <a14:foregroundMark x1="16111" y1="3012" x2="18222" y2="2811"/>
                        <a14:backgroundMark x1="8111" y1="63052" x2="8111" y2="63052"/>
                        <a14:backgroundMark x1="7444" y1="60442" x2="10111" y2="76908"/>
                        <a14:backgroundMark x1="8333" y1="78514" x2="8333" y2="78514"/>
                        <a14:backgroundMark x1="8333" y1="78514" x2="8333" y2="78514"/>
                        <a14:backgroundMark x1="8333" y1="78514" x2="10778" y2="79920"/>
                        <a14:backgroundMark x1="7778" y1="59237" x2="7778" y2="59237"/>
                        <a14:backgroundMark x1="7111" y1="57028" x2="8333" y2="61446"/>
                        <a14:backgroundMark x1="7556" y1="56426" x2="7556" y2="56426"/>
                        <a14:backgroundMark x1="7333" y1="55823" x2="7333" y2="55823"/>
                        <a14:backgroundMark x1="7444" y1="56426" x2="7444" y2="56426"/>
                        <a14:backgroundMark x1="18333" y1="4016" x2="18333" y2="4016"/>
                        <a14:backgroundMark x1="18667" y1="4016" x2="18667" y2="4016"/>
                        <a14:backgroundMark x1="18111" y1="3614" x2="20000" y2="4016"/>
                        <a14:backgroundMark x1="21111" y1="25301" x2="21111" y2="25301"/>
                        <a14:backgroundMark x1="21222" y1="25301" x2="21222" y2="28112"/>
                        <a14:backgroundMark x1="21667" y1="24699" x2="21889" y2="23896"/>
                        <a14:backgroundMark x1="21333" y1="25502" x2="21556" y2="24699"/>
                        <a14:backgroundMark x1="21222" y1="25904" x2="21333" y2="2550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382000" y="0"/>
            <a:ext cx="3848100" cy="2129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94376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9EBCF51E-7F2F-4448-B8B5-17101DA748D4}"/>
              </a:ext>
            </a:extLst>
          </p:cNvPr>
          <p:cNvSpPr/>
          <p:nvPr/>
        </p:nvSpPr>
        <p:spPr>
          <a:xfrm>
            <a:off x="276225" y="1894850"/>
            <a:ext cx="11020425" cy="38933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uk-UA" sz="1900" dirty="0"/>
              <a:t>при користуванні газом: якщо на кухні або у ванній кімнаті відчувається запах газу, необхідно негайно відчинити вікно, перевірити усі крани, у жодному випадку не запалювати сірників;</a:t>
            </a:r>
          </a:p>
          <a:p>
            <a:pPr marL="342900" indent="-342900">
              <a:buFont typeface="+mj-lt"/>
              <a:buAutoNum type="arabicPeriod"/>
            </a:pPr>
            <a:r>
              <a:rPr lang="uk-UA" sz="1900" dirty="0"/>
              <a:t>при користуванні сірниками: не кидати сірника, що горить, спочатку треба його загасити;</a:t>
            </a:r>
          </a:p>
          <a:p>
            <a:pPr marL="342900" indent="-342900">
              <a:buFont typeface="+mj-lt"/>
              <a:buAutoNum type="arabicPeriod"/>
            </a:pPr>
            <a:r>
              <a:rPr lang="uk-UA" sz="1900" dirty="0"/>
              <a:t>залишаючи надовго свою квартиру чи будинок, необхідно вилучити фактори, які можуть спричинити пожежу: необхідно відключити навіть ті прилади, які майже не споживають електроенергію (телефони, телевізори з індикаторами, прилади з електричними годинниками, електричний дзвінок, перекрити газовий кран);</a:t>
            </a:r>
          </a:p>
          <a:p>
            <a:pPr marL="342900" indent="-342900">
              <a:buFont typeface="+mj-lt"/>
              <a:buAutoNum type="arabicPeriod"/>
            </a:pPr>
            <a:r>
              <a:rPr lang="uk-UA" sz="1900" dirty="0"/>
              <a:t>пам’ятайте, що бензин, скипидар, спиртовий лак, нітролак легко та швидко займаються, тому </a:t>
            </a:r>
          </a:p>
          <a:p>
            <a:r>
              <a:rPr lang="uk-UA" sz="1900" dirty="0"/>
              <a:t>       необхідно тримати їх якнайдалі від відкритого вогню;</a:t>
            </a:r>
          </a:p>
          <a:p>
            <a:r>
              <a:rPr lang="uk-UA" sz="1900" dirty="0"/>
              <a:t>5.   пам’ятайте: якщо вдома загориться бензин або якась олія – їх не можна гасити водою, </a:t>
            </a:r>
          </a:p>
          <a:p>
            <a:r>
              <a:rPr lang="uk-UA" sz="1900" dirty="0"/>
              <a:t>       необхідно накинути на вогонь цупку ганчірку, ковдру, старе пальто або засипати </a:t>
            </a:r>
          </a:p>
          <a:p>
            <a:r>
              <a:rPr lang="uk-UA" sz="1900" dirty="0"/>
              <a:t>       його піском чи землею;</a:t>
            </a:r>
          </a:p>
          <a:p>
            <a:r>
              <a:rPr lang="uk-UA" sz="1900" dirty="0"/>
              <a:t>6.   пам’ятайте номер телефону пожежної охорони: «101».</a:t>
            </a:r>
          </a:p>
        </p:txBody>
      </p:sp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54F8E786-1E47-4F6D-8E73-25FB6861FBD1}"/>
              </a:ext>
            </a:extLst>
          </p:cNvPr>
          <p:cNvSpPr/>
          <p:nvPr/>
        </p:nvSpPr>
        <p:spPr>
          <a:xfrm>
            <a:off x="899681" y="604420"/>
            <a:ext cx="5256375" cy="58477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uk-UA" sz="3200" b="1" dirty="0">
                <a:ln/>
                <a:solidFill>
                  <a:schemeClr val="accent4"/>
                </a:solidFill>
              </a:rPr>
              <a:t>Правила пожежної безпеки:</a:t>
            </a:r>
            <a:endParaRPr lang="en-US" sz="3200" b="1" dirty="0">
              <a:ln/>
              <a:solidFill>
                <a:schemeClr val="accent4"/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23853D3-3A8D-499B-A9C7-EC7A0489A9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96425" y="201324"/>
            <a:ext cx="2266949" cy="1407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63392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83C5562F-A70C-4307-AED3-03B3C256642A}"/>
              </a:ext>
            </a:extLst>
          </p:cNvPr>
          <p:cNvSpPr/>
          <p:nvPr/>
        </p:nvSpPr>
        <p:spPr>
          <a:xfrm>
            <a:off x="1062037" y="200710"/>
            <a:ext cx="7381875" cy="107721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3200" b="1" dirty="0">
                <a:ln/>
                <a:solidFill>
                  <a:schemeClr val="accent4"/>
                </a:solidFill>
              </a:rPr>
              <a:t>Правила </a:t>
            </a:r>
            <a:r>
              <a:rPr lang="ru-RU" sz="3200" b="1" dirty="0" err="1">
                <a:ln/>
                <a:solidFill>
                  <a:schemeClr val="accent4"/>
                </a:solidFill>
              </a:rPr>
              <a:t>поводження</a:t>
            </a:r>
            <a:r>
              <a:rPr lang="ru-RU" sz="3200" b="1" dirty="0">
                <a:ln/>
                <a:solidFill>
                  <a:schemeClr val="accent4"/>
                </a:solidFill>
              </a:rPr>
              <a:t> з </a:t>
            </a:r>
            <a:r>
              <a:rPr lang="ru-RU" sz="3200" b="1" dirty="0" err="1">
                <a:ln/>
                <a:solidFill>
                  <a:schemeClr val="accent4"/>
                </a:solidFill>
              </a:rPr>
              <a:t>вибухонебезпечними</a:t>
            </a:r>
            <a:r>
              <a:rPr lang="ru-RU" sz="3200" b="1" dirty="0">
                <a:ln/>
                <a:solidFill>
                  <a:schemeClr val="accent4"/>
                </a:solidFill>
              </a:rPr>
              <a:t> предметами</a:t>
            </a:r>
            <a:endParaRPr lang="en-US" sz="3200" b="1" dirty="0">
              <a:ln/>
              <a:solidFill>
                <a:schemeClr val="accent4"/>
              </a:solidFill>
            </a:endParaRPr>
          </a:p>
        </p:txBody>
      </p:sp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E2259A71-F6AC-4536-BC38-A87F5143A6ED}"/>
              </a:ext>
            </a:extLst>
          </p:cNvPr>
          <p:cNvSpPr/>
          <p:nvPr/>
        </p:nvSpPr>
        <p:spPr>
          <a:xfrm>
            <a:off x="352425" y="1651070"/>
            <a:ext cx="11182349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/>
              <a:t>Забороняється:</a:t>
            </a:r>
            <a:br>
              <a:rPr lang="uk-UA" sz="2400" b="1"/>
            </a:br>
            <a:r>
              <a:rPr lang="uk-UA" sz="2400"/>
              <a:t>1. торкатися, перекладати, розряджати міни, снаряди, гранати та інші вибухонебезпечні предмети. У разі їх виявлення, про небезпечні предмети (знахідки) повідомити за телефонами «101» та «102»;</a:t>
            </a:r>
            <a:br>
              <a:rPr lang="uk-UA" sz="2400"/>
            </a:br>
            <a:r>
              <a:rPr lang="uk-UA" sz="2400"/>
              <a:t>2. використовувати снаряди для розведення вогню;</a:t>
            </a:r>
            <a:br>
              <a:rPr lang="uk-UA" sz="2400"/>
            </a:br>
            <a:r>
              <a:rPr lang="uk-UA" sz="2400"/>
              <a:t>3. заходити, заїжджати на території, де є снаряди, міни, бомби, запали та інші вибухонебезпечні предмети. Ці території, як правило, позначені покажчиками і знаками з відповідними попереджувальними написами;</a:t>
            </a:r>
            <a:br>
              <a:rPr lang="uk-UA" sz="2400"/>
            </a:br>
            <a:r>
              <a:rPr lang="uk-UA" sz="2400"/>
              <a:t>4. проводити стрільбу різного виду патронами з навчальної і саморобної зброї;</a:t>
            </a:r>
            <a:br>
              <a:rPr lang="uk-UA" sz="2400"/>
            </a:br>
            <a:r>
              <a:rPr lang="uk-UA" sz="2400"/>
              <a:t>5. використовувати петарди без відповідної інструкції;.</a:t>
            </a:r>
            <a:br>
              <a:rPr lang="uk-UA" sz="2400"/>
            </a:br>
            <a:r>
              <a:rPr lang="uk-UA" sz="2400"/>
              <a:t>6. збирати, здавати снаряди в металобрухт.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70CB921-761D-4072-9434-5AE0152AD1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6580" b="89777" l="2174" r="98587">
                        <a14:foregroundMark x1="23696" y1="20682" x2="16196" y2="24442"/>
                        <a14:foregroundMark x1="16196" y1="24442" x2="11739" y2="30082"/>
                        <a14:foregroundMark x1="11739" y1="30082" x2="7065" y2="46416"/>
                        <a14:foregroundMark x1="7065" y1="46416" x2="6413" y2="52879"/>
                        <a14:foregroundMark x1="2174" y1="42773" x2="2174" y2="42773"/>
                        <a14:foregroundMark x1="83370" y1="12338" x2="78478" y2="17626"/>
                        <a14:foregroundMark x1="78478" y1="17626" x2="75978" y2="24677"/>
                        <a14:foregroundMark x1="75978" y1="24677" x2="79674" y2="30435"/>
                        <a14:foregroundMark x1="79674" y1="30435" x2="98587" y2="33843"/>
                        <a14:foregroundMark x1="79674" y1="8461" x2="79674" y2="8461"/>
                        <a14:foregroundMark x1="83152" y1="7521" x2="83152" y2="7521"/>
                        <a14:foregroundMark x1="87500" y1="6580" x2="87500" y2="6580"/>
                        <a14:foregroundMark x1="75326" y1="10106" x2="75326" y2="10106"/>
                        <a14:foregroundMark x1="76848" y1="11281" x2="76848" y2="1128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786937" y="86410"/>
            <a:ext cx="2259227" cy="2089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82207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150649DC-029A-4FBB-B3D0-59F6EC7F6D55}"/>
              </a:ext>
            </a:extLst>
          </p:cNvPr>
          <p:cNvSpPr/>
          <p:nvPr/>
        </p:nvSpPr>
        <p:spPr>
          <a:xfrm>
            <a:off x="323850" y="347960"/>
            <a:ext cx="10287000" cy="107721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3200" b="1" dirty="0" err="1">
                <a:ln/>
                <a:solidFill>
                  <a:schemeClr val="accent4"/>
                </a:solidFill>
              </a:rPr>
              <a:t>Перебуваючи</a:t>
            </a:r>
            <a:r>
              <a:rPr lang="ru-RU" sz="3200" b="1" dirty="0">
                <a:ln/>
                <a:solidFill>
                  <a:schemeClr val="accent4"/>
                </a:solidFill>
              </a:rPr>
              <a:t> на </a:t>
            </a:r>
            <a:r>
              <a:rPr lang="ru-RU" sz="3200" b="1" dirty="0" err="1">
                <a:ln/>
                <a:solidFill>
                  <a:schemeClr val="accent4"/>
                </a:solidFill>
              </a:rPr>
              <a:t>відпочинку</a:t>
            </a:r>
            <a:r>
              <a:rPr lang="ru-RU" sz="3200" b="1" dirty="0">
                <a:ln/>
                <a:solidFill>
                  <a:schemeClr val="accent4"/>
                </a:solidFill>
              </a:rPr>
              <a:t> в </a:t>
            </a:r>
            <a:r>
              <a:rPr lang="ru-RU" sz="3200" b="1" dirty="0" err="1">
                <a:ln/>
                <a:solidFill>
                  <a:schemeClr val="accent4"/>
                </a:solidFill>
              </a:rPr>
              <a:t>лісі</a:t>
            </a:r>
            <a:r>
              <a:rPr lang="ru-RU" sz="3200" b="1" dirty="0">
                <a:ln/>
                <a:solidFill>
                  <a:schemeClr val="accent4"/>
                </a:solidFill>
              </a:rPr>
              <a:t> </a:t>
            </a:r>
            <a:r>
              <a:rPr lang="ru-RU" sz="3200" b="1" dirty="0" err="1">
                <a:ln/>
                <a:solidFill>
                  <a:schemeClr val="accent4"/>
                </a:solidFill>
              </a:rPr>
              <a:t>або</a:t>
            </a:r>
            <a:r>
              <a:rPr lang="ru-RU" sz="3200" b="1" dirty="0">
                <a:ln/>
                <a:solidFill>
                  <a:schemeClr val="accent4"/>
                </a:solidFill>
              </a:rPr>
              <a:t> </a:t>
            </a:r>
            <a:r>
              <a:rPr lang="ru-RU" sz="3200" b="1" dirty="0" err="1">
                <a:ln/>
                <a:solidFill>
                  <a:schemeClr val="accent4"/>
                </a:solidFill>
              </a:rPr>
              <a:t>парковій</a:t>
            </a:r>
            <a:r>
              <a:rPr lang="ru-RU" sz="3200" b="1" dirty="0">
                <a:ln/>
                <a:solidFill>
                  <a:schemeClr val="accent4"/>
                </a:solidFill>
              </a:rPr>
              <a:t> </a:t>
            </a:r>
            <a:r>
              <a:rPr lang="ru-RU" sz="3200" b="1" dirty="0" err="1">
                <a:ln/>
                <a:solidFill>
                  <a:schemeClr val="accent4"/>
                </a:solidFill>
              </a:rPr>
              <a:t>зоні</a:t>
            </a:r>
            <a:r>
              <a:rPr lang="ru-RU" sz="3200" b="1" dirty="0">
                <a:ln/>
                <a:solidFill>
                  <a:schemeClr val="accent4"/>
                </a:solidFill>
              </a:rPr>
              <a:t>, </a:t>
            </a:r>
            <a:r>
              <a:rPr lang="ru-RU" sz="3200" b="1" dirty="0" err="1">
                <a:ln/>
                <a:solidFill>
                  <a:schemeClr val="accent4"/>
                </a:solidFill>
              </a:rPr>
              <a:t>пам’ятайте</a:t>
            </a:r>
            <a:r>
              <a:rPr lang="ru-RU" sz="3200" b="1" dirty="0">
                <a:ln/>
                <a:solidFill>
                  <a:schemeClr val="accent4"/>
                </a:solidFill>
              </a:rPr>
              <a:t> про правила </a:t>
            </a:r>
            <a:r>
              <a:rPr lang="ru-RU" sz="3200" b="1" dirty="0" err="1">
                <a:ln/>
                <a:solidFill>
                  <a:schemeClr val="accent4"/>
                </a:solidFill>
              </a:rPr>
              <a:t>безпечної</a:t>
            </a:r>
            <a:r>
              <a:rPr lang="ru-RU" sz="3200" b="1" dirty="0">
                <a:ln/>
                <a:solidFill>
                  <a:schemeClr val="accent4"/>
                </a:solidFill>
              </a:rPr>
              <a:t> </a:t>
            </a:r>
            <a:r>
              <a:rPr lang="ru-RU" sz="3200" b="1" dirty="0" err="1">
                <a:ln/>
                <a:solidFill>
                  <a:schemeClr val="accent4"/>
                </a:solidFill>
              </a:rPr>
              <a:t>поведінки</a:t>
            </a:r>
            <a:r>
              <a:rPr lang="ru-RU" sz="3200" b="1" dirty="0">
                <a:ln/>
                <a:solidFill>
                  <a:schemeClr val="accent4"/>
                </a:solidFill>
              </a:rPr>
              <a:t>:</a:t>
            </a:r>
            <a:endParaRPr lang="en-US" sz="3200" b="1" dirty="0">
              <a:ln/>
              <a:solidFill>
                <a:schemeClr val="accent4"/>
              </a:solidFill>
            </a:endParaRPr>
          </a:p>
        </p:txBody>
      </p:sp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A38EA0AE-2DAA-41E6-A445-27D8BC11E7E3}"/>
              </a:ext>
            </a:extLst>
          </p:cNvPr>
          <p:cNvSpPr/>
          <p:nvPr/>
        </p:nvSpPr>
        <p:spPr>
          <a:xfrm>
            <a:off x="404812" y="1768197"/>
            <a:ext cx="10829925" cy="42934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100" b="1" dirty="0"/>
              <a:t>Ретельно подбайте про підготовку до прогулянки в ліс:</a:t>
            </a:r>
            <a:br>
              <a:rPr lang="uk-UA" sz="2100" b="1" dirty="0"/>
            </a:br>
            <a:r>
              <a:rPr lang="uk-UA" sz="2100" dirty="0"/>
              <a:t>– Повідомляйте про те, куди ви збираєтеся. Якщо поблизу нікого немає – залиште записку з повідомленням (дата, час відправлення, кількість людей, які відправляються разом з вами, напрямок руху й приблизний час повернення).</a:t>
            </a:r>
            <a:br>
              <a:rPr lang="uk-UA" sz="2100" dirty="0"/>
            </a:br>
            <a:r>
              <a:rPr lang="uk-UA" sz="2100" dirty="0"/>
              <a:t>– Візьміть собі за правило – перед походом у ліс переглянути карту або хоча б намалювати від руки план місцевості й запам’ятати орієнтири.</a:t>
            </a:r>
            <a:br>
              <a:rPr lang="uk-UA" sz="2100" dirty="0"/>
            </a:br>
            <a:r>
              <a:rPr lang="uk-UA" sz="2100" dirty="0"/>
              <a:t>– Надягніть зручний одяг і взуття, що відповідає місцевості й погоднім умовам. Потрібно пам’ятати – погодні умови можуть змінюватися дуже швидко.</a:t>
            </a:r>
            <a:br>
              <a:rPr lang="uk-UA" sz="2100" dirty="0"/>
            </a:br>
            <a:r>
              <a:rPr lang="uk-UA" sz="2100" dirty="0"/>
              <a:t>– Одягайтесь у яскравий кольоровий одяг – він буде більш помітним у випадку вашого пошуку.</a:t>
            </a:r>
            <a:br>
              <a:rPr lang="uk-UA" sz="2100" dirty="0"/>
            </a:br>
            <a:r>
              <a:rPr lang="uk-UA" sz="2100" dirty="0"/>
              <a:t>– Переконаєтеся, що все ваше спорядження у відмінному робочому стані. </a:t>
            </a:r>
          </a:p>
          <a:p>
            <a:r>
              <a:rPr lang="uk-UA" sz="2100" dirty="0"/>
              <a:t>Якщо ви сумніваєтеся брати ту або іншу річ, пам’ятайте – зайвий вантаж </a:t>
            </a:r>
          </a:p>
          <a:p>
            <a:r>
              <a:rPr lang="uk-UA" sz="2100" dirty="0"/>
              <a:t>буде вам заважати.</a:t>
            </a:r>
            <a:endParaRPr lang="en-US" sz="2100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162B593-FC77-4FB7-AB6A-BBB5D63008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824" b="99392" l="3043" r="97500">
                        <a14:foregroundMark x1="16087" y1="2888" x2="10978" y2="10334"/>
                        <a14:foregroundMark x1="10978" y1="10334" x2="9348" y2="17629"/>
                        <a14:foregroundMark x1="9348" y1="17629" x2="12717" y2="25076"/>
                        <a14:foregroundMark x1="12717" y1="25076" x2="19130" y2="25836"/>
                        <a14:foregroundMark x1="19130" y1="25836" x2="22174" y2="24924"/>
                        <a14:foregroundMark x1="64348" y1="29027" x2="70435" y2="29939"/>
                        <a14:foregroundMark x1="70435" y1="29939" x2="76957" y2="46201"/>
                        <a14:foregroundMark x1="76957" y1="46201" x2="81630" y2="51520"/>
                        <a14:foregroundMark x1="81630" y1="51520" x2="82609" y2="54863"/>
                        <a14:foregroundMark x1="19130" y1="57903" x2="10217" y2="84954"/>
                        <a14:foregroundMark x1="10217" y1="84954" x2="14348" y2="91945"/>
                        <a14:foregroundMark x1="14348" y1="91945" x2="18152" y2="86322"/>
                        <a14:foregroundMark x1="18152" y1="86322" x2="19348" y2="66869"/>
                        <a14:foregroundMark x1="25761" y1="57447" x2="28804" y2="87082"/>
                        <a14:foregroundMark x1="28804" y1="87082" x2="32826" y2="92553"/>
                        <a14:foregroundMark x1="32826" y1="92553" x2="35870" y2="84954"/>
                        <a14:foregroundMark x1="35870" y1="84954" x2="29457" y2="64286"/>
                        <a14:foregroundMark x1="38043" y1="53647" x2="53478" y2="78723"/>
                        <a14:foregroundMark x1="53478" y1="78723" x2="59130" y2="83131"/>
                        <a14:foregroundMark x1="59130" y1="83131" x2="65761" y2="83435"/>
                        <a14:foregroundMark x1="65761" y1="83435" x2="71087" y2="80395"/>
                        <a14:foregroundMark x1="71087" y1="80395" x2="69348" y2="72036"/>
                        <a14:foregroundMark x1="69348" y1="72036" x2="62609" y2="66565"/>
                        <a14:foregroundMark x1="62609" y1="66565" x2="57174" y2="64742"/>
                        <a14:foregroundMark x1="57174" y1="64742" x2="54783" y2="72796"/>
                        <a14:foregroundMark x1="54783" y1="72796" x2="59891" y2="87538"/>
                        <a14:foregroundMark x1="59891" y1="87538" x2="65435" y2="92249"/>
                        <a14:foregroundMark x1="65435" y1="92249" x2="71630" y2="93009"/>
                        <a14:foregroundMark x1="71630" y1="93009" x2="78261" y2="92249"/>
                        <a14:foregroundMark x1="78261" y1="92249" x2="83043" y2="88146"/>
                        <a14:foregroundMark x1="83043" y1="88146" x2="83877" y2="86271"/>
                        <a14:foregroundMark x1="61087" y1="39666" x2="66196" y2="46201"/>
                        <a14:foregroundMark x1="66196" y1="46201" x2="71196" y2="41945"/>
                        <a14:foregroundMark x1="71196" y1="41945" x2="72174" y2="33131"/>
                        <a14:foregroundMark x1="72174" y1="33131" x2="66522" y2="28267"/>
                        <a14:foregroundMark x1="66522" y1="28267" x2="62500" y2="34954"/>
                        <a14:foregroundMark x1="62500" y1="34954" x2="61630" y2="44377"/>
                        <a14:foregroundMark x1="61630" y1="44377" x2="67391" y2="50456"/>
                        <a14:foregroundMark x1="67391" y1="50456" x2="73587" y2="51064"/>
                        <a14:foregroundMark x1="73587" y1="51064" x2="78696" y2="55775"/>
                        <a14:foregroundMark x1="78696" y1="55775" x2="89239" y2="80243"/>
                        <a14:foregroundMark x1="89457" y1="80243" x2="97500" y2="87690"/>
                        <a14:foregroundMark x1="78696" y1="36018" x2="69130" y2="25684"/>
                        <a14:foregroundMark x1="69130" y1="25684" x2="63478" y2="29939"/>
                        <a14:foregroundMark x1="63478" y1="29939" x2="59783" y2="35562"/>
                        <a14:foregroundMark x1="59783" y1="35562" x2="57391" y2="42705"/>
                        <a14:foregroundMark x1="57391" y1="42705" x2="57391" y2="43617"/>
                        <a14:foregroundMark x1="35870" y1="48328" x2="70978" y2="69605"/>
                        <a14:foregroundMark x1="70978" y1="69605" x2="75217" y2="74620"/>
                        <a14:foregroundMark x1="75217" y1="74620" x2="78043" y2="81915"/>
                        <a14:foregroundMark x1="78043" y1="81915" x2="78804" y2="90122"/>
                        <a14:foregroundMark x1="78804" y1="90122" x2="66522" y2="94529"/>
                        <a14:foregroundMark x1="66522" y1="94529" x2="60109" y2="94985"/>
                        <a14:foregroundMark x1="60109" y1="94985" x2="54022" y2="92857"/>
                        <a14:foregroundMark x1="54022" y1="92857" x2="34239" y2="50456"/>
                        <a14:foregroundMark x1="34239" y1="50456" x2="36304" y2="48784"/>
                        <a14:foregroundMark x1="54348" y1="96960" x2="70435" y2="98024"/>
                        <a14:foregroundMark x1="70435" y1="98024" x2="82065" y2="95897"/>
                        <a14:foregroundMark x1="82065" y1="95897" x2="83696" y2="93921"/>
                        <a14:foregroundMark x1="34239" y1="85410" x2="38587" y2="91641"/>
                        <a14:foregroundMark x1="38587" y1="91641" x2="34348" y2="97720"/>
                        <a14:foregroundMark x1="34348" y1="97720" x2="28913" y2="97416"/>
                        <a14:foregroundMark x1="28913" y1="97416" x2="26848" y2="89818"/>
                        <a14:foregroundMark x1="26848" y1="89818" x2="36087" y2="84802"/>
                        <a14:foregroundMark x1="6739" y1="81611" x2="4348" y2="90426"/>
                        <a14:foregroundMark x1="4348" y1="90426" x2="5652" y2="98176"/>
                        <a14:foregroundMark x1="5652" y1="98176" x2="12500" y2="99696"/>
                        <a14:foregroundMark x1="12500" y1="99696" x2="17283" y2="95137"/>
                        <a14:foregroundMark x1="17283" y1="95137" x2="17609" y2="89514"/>
                        <a14:foregroundMark x1="5652" y1="85258" x2="3152" y2="93769"/>
                        <a14:foregroundMark x1="11630" y1="6383" x2="16522" y2="1824"/>
                        <a14:backgroundMark x1="84457" y1="81915" x2="86522" y2="85866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325100" y="886569"/>
            <a:ext cx="1790700" cy="1280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70570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98D04511-6A39-4521-A027-C6D8A0D61593}"/>
              </a:ext>
            </a:extLst>
          </p:cNvPr>
          <p:cNvSpPr/>
          <p:nvPr/>
        </p:nvSpPr>
        <p:spPr>
          <a:xfrm>
            <a:off x="295275" y="1944797"/>
            <a:ext cx="10925175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dirty="0"/>
              <a:t>Правильна поведінка у лісі забезпечить вам безтурботний відпочинок:</a:t>
            </a:r>
            <a:endParaRPr lang="uk-UA" sz="2000" dirty="0"/>
          </a:p>
          <a:p>
            <a:r>
              <a:rPr lang="uk-UA" sz="2000" dirty="0"/>
              <a:t>– Якщо йдете у лісі з друзями, подавайте одне одному сигнали, щоб не загубитися: перегукуйтесь, плескайте у долоні.</a:t>
            </a:r>
            <a:br>
              <a:rPr lang="uk-UA" sz="2000" dirty="0"/>
            </a:br>
            <a:r>
              <a:rPr lang="uk-UA" sz="2000" dirty="0"/>
              <a:t>– Намагайтеся запам’ятовувати свій шлях або робити для себе помітки.</a:t>
            </a:r>
            <a:br>
              <a:rPr lang="uk-UA" sz="2000" dirty="0"/>
            </a:br>
            <a:r>
              <a:rPr lang="uk-UA" sz="2000" dirty="0"/>
              <a:t>– Тримайтеся подалі від диких тварин, особливо від їхніх дитинчат — поруч із ними обов’язково будуть дорослі тварини. Небезпечним може виявитися не лише вовк або дикий кабан, але й олень, лось, лисиця.</a:t>
            </a:r>
            <a:br>
              <a:rPr lang="uk-UA" sz="2000" dirty="0"/>
            </a:br>
            <a:r>
              <a:rPr lang="uk-UA" sz="2000" dirty="0"/>
              <a:t>– Уважно дивіться під ноги, обдивляйтеся впалі дерева та колоди перед тим як сісти відпочити — там можуть бути змії. Якщо вас або товариша вкусить змія, зразу ж видави з ранки краплю </a:t>
            </a:r>
          </a:p>
          <a:p>
            <a:r>
              <a:rPr lang="uk-UA" sz="2000" dirty="0"/>
              <a:t>крові з отрутою і висмоктати кров із ранки впродовж півгодини, весь час спльовуючи </a:t>
            </a:r>
          </a:p>
          <a:p>
            <a:r>
              <a:rPr lang="uk-UA" sz="2000" dirty="0"/>
              <a:t>(але це можна робити, коли у роті немає поранень). Потім щільно перев’язати руку </a:t>
            </a:r>
          </a:p>
          <a:p>
            <a:r>
              <a:rPr lang="uk-UA" sz="2000" dirty="0"/>
              <a:t>чи ногу вище за місце укусу, але так, щоб вона не заніміла. І негайно до лікарні.</a:t>
            </a:r>
            <a:endParaRPr lang="uk-UA" sz="2000" i="0" dirty="0">
              <a:effectLst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73DAD96-1B6E-4D55-BE24-2D307766B4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824" b="99392" l="3043" r="97500">
                        <a14:foregroundMark x1="16087" y1="2888" x2="10978" y2="10334"/>
                        <a14:foregroundMark x1="10978" y1="10334" x2="9348" y2="17629"/>
                        <a14:foregroundMark x1="9348" y1="17629" x2="12717" y2="25076"/>
                        <a14:foregroundMark x1="12717" y1="25076" x2="19130" y2="25836"/>
                        <a14:foregroundMark x1="19130" y1="25836" x2="22174" y2="24924"/>
                        <a14:foregroundMark x1="64348" y1="29027" x2="70435" y2="29939"/>
                        <a14:foregroundMark x1="70435" y1="29939" x2="76957" y2="46201"/>
                        <a14:foregroundMark x1="76957" y1="46201" x2="81630" y2="51520"/>
                        <a14:foregroundMark x1="81630" y1="51520" x2="82609" y2="54863"/>
                        <a14:foregroundMark x1="19130" y1="57903" x2="10217" y2="84954"/>
                        <a14:foregroundMark x1="10217" y1="84954" x2="14348" y2="91945"/>
                        <a14:foregroundMark x1="14348" y1="91945" x2="18152" y2="86322"/>
                        <a14:foregroundMark x1="18152" y1="86322" x2="19348" y2="66869"/>
                        <a14:foregroundMark x1="25761" y1="57447" x2="28804" y2="87082"/>
                        <a14:foregroundMark x1="28804" y1="87082" x2="32826" y2="92553"/>
                        <a14:foregroundMark x1="32826" y1="92553" x2="35870" y2="84954"/>
                        <a14:foregroundMark x1="35870" y1="84954" x2="29457" y2="64286"/>
                        <a14:foregroundMark x1="38043" y1="53647" x2="53478" y2="78723"/>
                        <a14:foregroundMark x1="53478" y1="78723" x2="59130" y2="83131"/>
                        <a14:foregroundMark x1="59130" y1="83131" x2="65761" y2="83435"/>
                        <a14:foregroundMark x1="65761" y1="83435" x2="71087" y2="80395"/>
                        <a14:foregroundMark x1="71087" y1="80395" x2="69348" y2="72036"/>
                        <a14:foregroundMark x1="69348" y1="72036" x2="62609" y2="66565"/>
                        <a14:foregroundMark x1="62609" y1="66565" x2="57174" y2="64742"/>
                        <a14:foregroundMark x1="57174" y1="64742" x2="54783" y2="72796"/>
                        <a14:foregroundMark x1="54783" y1="72796" x2="59891" y2="87538"/>
                        <a14:foregroundMark x1="59891" y1="87538" x2="65435" y2="92249"/>
                        <a14:foregroundMark x1="65435" y1="92249" x2="71630" y2="93009"/>
                        <a14:foregroundMark x1="71630" y1="93009" x2="78261" y2="92249"/>
                        <a14:foregroundMark x1="78261" y1="92249" x2="83043" y2="88146"/>
                        <a14:foregroundMark x1="83043" y1="88146" x2="83877" y2="86271"/>
                        <a14:foregroundMark x1="61087" y1="39666" x2="66196" y2="46201"/>
                        <a14:foregroundMark x1="66196" y1="46201" x2="71196" y2="41945"/>
                        <a14:foregroundMark x1="71196" y1="41945" x2="72174" y2="33131"/>
                        <a14:foregroundMark x1="72174" y1="33131" x2="66522" y2="28267"/>
                        <a14:foregroundMark x1="66522" y1="28267" x2="62500" y2="34954"/>
                        <a14:foregroundMark x1="62500" y1="34954" x2="61630" y2="44377"/>
                        <a14:foregroundMark x1="61630" y1="44377" x2="67391" y2="50456"/>
                        <a14:foregroundMark x1="67391" y1="50456" x2="73587" y2="51064"/>
                        <a14:foregroundMark x1="73587" y1="51064" x2="78696" y2="55775"/>
                        <a14:foregroundMark x1="78696" y1="55775" x2="89239" y2="80243"/>
                        <a14:foregroundMark x1="89457" y1="80243" x2="97500" y2="87690"/>
                        <a14:foregroundMark x1="78696" y1="36018" x2="69130" y2="25684"/>
                        <a14:foregroundMark x1="69130" y1="25684" x2="63478" y2="29939"/>
                        <a14:foregroundMark x1="63478" y1="29939" x2="59783" y2="35562"/>
                        <a14:foregroundMark x1="59783" y1="35562" x2="57391" y2="42705"/>
                        <a14:foregroundMark x1="57391" y1="42705" x2="57391" y2="43617"/>
                        <a14:foregroundMark x1="35870" y1="48328" x2="70978" y2="69605"/>
                        <a14:foregroundMark x1="70978" y1="69605" x2="75217" y2="74620"/>
                        <a14:foregroundMark x1="75217" y1="74620" x2="78043" y2="81915"/>
                        <a14:foregroundMark x1="78043" y1="81915" x2="78804" y2="90122"/>
                        <a14:foregroundMark x1="78804" y1="90122" x2="66522" y2="94529"/>
                        <a14:foregroundMark x1="66522" y1="94529" x2="60109" y2="94985"/>
                        <a14:foregroundMark x1="60109" y1="94985" x2="54022" y2="92857"/>
                        <a14:foregroundMark x1="54022" y1="92857" x2="34239" y2="50456"/>
                        <a14:foregroundMark x1="34239" y1="50456" x2="36304" y2="48784"/>
                        <a14:foregroundMark x1="54348" y1="96960" x2="70435" y2="98024"/>
                        <a14:foregroundMark x1="70435" y1="98024" x2="82065" y2="95897"/>
                        <a14:foregroundMark x1="82065" y1="95897" x2="83696" y2="93921"/>
                        <a14:foregroundMark x1="34239" y1="85410" x2="38587" y2="91641"/>
                        <a14:foregroundMark x1="38587" y1="91641" x2="34348" y2="97720"/>
                        <a14:foregroundMark x1="34348" y1="97720" x2="28913" y2="97416"/>
                        <a14:foregroundMark x1="28913" y1="97416" x2="26848" y2="89818"/>
                        <a14:foregroundMark x1="26848" y1="89818" x2="36087" y2="84802"/>
                        <a14:foregroundMark x1="6739" y1="81611" x2="4348" y2="90426"/>
                        <a14:foregroundMark x1="4348" y1="90426" x2="5652" y2="98176"/>
                        <a14:foregroundMark x1="5652" y1="98176" x2="12500" y2="99696"/>
                        <a14:foregroundMark x1="12500" y1="99696" x2="17283" y2="95137"/>
                        <a14:foregroundMark x1="17283" y1="95137" x2="17609" y2="89514"/>
                        <a14:foregroundMark x1="5652" y1="85258" x2="3152" y2="93769"/>
                        <a14:foregroundMark x1="11630" y1="6383" x2="16522" y2="1824"/>
                        <a14:backgroundMark x1="84457" y1="81915" x2="86522" y2="85866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325100" y="886569"/>
            <a:ext cx="1790700" cy="1280740"/>
          </a:xfrm>
          <a:prstGeom prst="rect">
            <a:avLst/>
          </a:prstGeom>
        </p:spPr>
      </p:pic>
      <p:sp>
        <p:nvSpPr>
          <p:cNvPr id="5" name="Прямокутник 4">
            <a:extLst>
              <a:ext uri="{FF2B5EF4-FFF2-40B4-BE49-F238E27FC236}">
                <a16:creationId xmlns:a16="http://schemas.microsoft.com/office/drawing/2014/main" id="{9AFDD857-3301-46E6-B530-83F97AD8A4A4}"/>
              </a:ext>
            </a:extLst>
          </p:cNvPr>
          <p:cNvSpPr/>
          <p:nvPr/>
        </p:nvSpPr>
        <p:spPr>
          <a:xfrm>
            <a:off x="323850" y="347960"/>
            <a:ext cx="10287000" cy="107721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3200" b="1" dirty="0" err="1">
                <a:ln/>
                <a:solidFill>
                  <a:schemeClr val="accent4"/>
                </a:solidFill>
              </a:rPr>
              <a:t>Перебуваючи</a:t>
            </a:r>
            <a:r>
              <a:rPr lang="ru-RU" sz="3200" b="1" dirty="0">
                <a:ln/>
                <a:solidFill>
                  <a:schemeClr val="accent4"/>
                </a:solidFill>
              </a:rPr>
              <a:t> на </a:t>
            </a:r>
            <a:r>
              <a:rPr lang="ru-RU" sz="3200" b="1" dirty="0" err="1">
                <a:ln/>
                <a:solidFill>
                  <a:schemeClr val="accent4"/>
                </a:solidFill>
              </a:rPr>
              <a:t>відпочинку</a:t>
            </a:r>
            <a:r>
              <a:rPr lang="ru-RU" sz="3200" b="1" dirty="0">
                <a:ln/>
                <a:solidFill>
                  <a:schemeClr val="accent4"/>
                </a:solidFill>
              </a:rPr>
              <a:t> в </a:t>
            </a:r>
            <a:r>
              <a:rPr lang="ru-RU" sz="3200" b="1" dirty="0" err="1">
                <a:ln/>
                <a:solidFill>
                  <a:schemeClr val="accent4"/>
                </a:solidFill>
              </a:rPr>
              <a:t>лісі</a:t>
            </a:r>
            <a:r>
              <a:rPr lang="ru-RU" sz="3200" b="1" dirty="0">
                <a:ln/>
                <a:solidFill>
                  <a:schemeClr val="accent4"/>
                </a:solidFill>
              </a:rPr>
              <a:t> </a:t>
            </a:r>
            <a:r>
              <a:rPr lang="ru-RU" sz="3200" b="1" dirty="0" err="1">
                <a:ln/>
                <a:solidFill>
                  <a:schemeClr val="accent4"/>
                </a:solidFill>
              </a:rPr>
              <a:t>або</a:t>
            </a:r>
            <a:r>
              <a:rPr lang="ru-RU" sz="3200" b="1" dirty="0">
                <a:ln/>
                <a:solidFill>
                  <a:schemeClr val="accent4"/>
                </a:solidFill>
              </a:rPr>
              <a:t> </a:t>
            </a:r>
            <a:r>
              <a:rPr lang="ru-RU" sz="3200" b="1" dirty="0" err="1">
                <a:ln/>
                <a:solidFill>
                  <a:schemeClr val="accent4"/>
                </a:solidFill>
              </a:rPr>
              <a:t>парковій</a:t>
            </a:r>
            <a:r>
              <a:rPr lang="ru-RU" sz="3200" b="1" dirty="0">
                <a:ln/>
                <a:solidFill>
                  <a:schemeClr val="accent4"/>
                </a:solidFill>
              </a:rPr>
              <a:t> </a:t>
            </a:r>
            <a:r>
              <a:rPr lang="ru-RU" sz="3200" b="1" dirty="0" err="1">
                <a:ln/>
                <a:solidFill>
                  <a:schemeClr val="accent4"/>
                </a:solidFill>
              </a:rPr>
              <a:t>зоні</a:t>
            </a:r>
            <a:r>
              <a:rPr lang="ru-RU" sz="3200" b="1" dirty="0">
                <a:ln/>
                <a:solidFill>
                  <a:schemeClr val="accent4"/>
                </a:solidFill>
              </a:rPr>
              <a:t>, </a:t>
            </a:r>
            <a:r>
              <a:rPr lang="ru-RU" sz="3200" b="1" dirty="0" err="1">
                <a:ln/>
                <a:solidFill>
                  <a:schemeClr val="accent4"/>
                </a:solidFill>
              </a:rPr>
              <a:t>пам’ятайте</a:t>
            </a:r>
            <a:r>
              <a:rPr lang="ru-RU" sz="3200" b="1" dirty="0">
                <a:ln/>
                <a:solidFill>
                  <a:schemeClr val="accent4"/>
                </a:solidFill>
              </a:rPr>
              <a:t> про правила </a:t>
            </a:r>
            <a:r>
              <a:rPr lang="ru-RU" sz="3200" b="1" dirty="0" err="1">
                <a:ln/>
                <a:solidFill>
                  <a:schemeClr val="accent4"/>
                </a:solidFill>
              </a:rPr>
              <a:t>безпечної</a:t>
            </a:r>
            <a:r>
              <a:rPr lang="ru-RU" sz="3200" b="1" dirty="0">
                <a:ln/>
                <a:solidFill>
                  <a:schemeClr val="accent4"/>
                </a:solidFill>
              </a:rPr>
              <a:t> </a:t>
            </a:r>
            <a:r>
              <a:rPr lang="ru-RU" sz="3200" b="1" dirty="0" err="1">
                <a:ln/>
                <a:solidFill>
                  <a:schemeClr val="accent4"/>
                </a:solidFill>
              </a:rPr>
              <a:t>поведінки</a:t>
            </a:r>
            <a:r>
              <a:rPr lang="ru-RU" sz="3200" b="1" dirty="0">
                <a:ln/>
                <a:solidFill>
                  <a:schemeClr val="accent4"/>
                </a:solidFill>
              </a:rPr>
              <a:t>:</a:t>
            </a:r>
            <a:endParaRPr lang="en-US" sz="3200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20572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E86FD828-7EA3-4DA4-935D-E3D81DADA06D}"/>
              </a:ext>
            </a:extLst>
          </p:cNvPr>
          <p:cNvSpPr/>
          <p:nvPr/>
        </p:nvSpPr>
        <p:spPr>
          <a:xfrm>
            <a:off x="323850" y="2080434"/>
            <a:ext cx="10753725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dirty="0"/>
              <a:t> Якщо в лісі заблукали:</a:t>
            </a:r>
            <a:endParaRPr lang="uk-UA" sz="2000" dirty="0"/>
          </a:p>
          <a:p>
            <a:r>
              <a:rPr lang="uk-UA" sz="2000" dirty="0"/>
              <a:t>– Пригадайте останню прикмету, на яку ви звернули увагу (повалене дерево, зламана гілка) і спробуйте знайти до неї дорогу.</a:t>
            </a:r>
            <a:br>
              <a:rPr lang="uk-UA" sz="2000" dirty="0"/>
            </a:br>
            <a:r>
              <a:rPr lang="uk-UA" sz="2000" dirty="0"/>
              <a:t>– Прислухайтеся — можливо, ваші друзі або батьки зовсім поруч.</a:t>
            </a:r>
            <a:br>
              <a:rPr lang="uk-UA" sz="2000" dirty="0"/>
            </a:br>
            <a:r>
              <a:rPr lang="uk-UA" sz="2000" dirty="0"/>
              <a:t>– Пам’ятайте: мурашники завжди розташовуються з південного боку дерева, пенька або куща; а моху найбільше з північного боку. Але щоб скористатися цими прикметами, треба звернути увагу, у якому напрямі ви йшли із самого початку.</a:t>
            </a:r>
            <a:br>
              <a:rPr lang="uk-UA" sz="2000" dirty="0"/>
            </a:br>
            <a:r>
              <a:rPr lang="uk-UA" sz="2000" dirty="0"/>
              <a:t>– Якщо орієнтирів немає, залізьте на найвище дерево – погляд з висоти допомагає краще зорієнтуватися.</a:t>
            </a:r>
            <a:br>
              <a:rPr lang="uk-UA" sz="2000" dirty="0"/>
            </a:br>
            <a:endParaRPr lang="uk-UA" sz="2000" i="0" dirty="0">
              <a:effectLst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E3AC4E6-9950-4404-A6FB-AB3818ECD8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824" b="99392" l="3043" r="97500">
                        <a14:foregroundMark x1="16087" y1="2888" x2="10978" y2="10334"/>
                        <a14:foregroundMark x1="10978" y1="10334" x2="9348" y2="17629"/>
                        <a14:foregroundMark x1="9348" y1="17629" x2="12717" y2="25076"/>
                        <a14:foregroundMark x1="12717" y1="25076" x2="19130" y2="25836"/>
                        <a14:foregroundMark x1="19130" y1="25836" x2="22174" y2="24924"/>
                        <a14:foregroundMark x1="64348" y1="29027" x2="70435" y2="29939"/>
                        <a14:foregroundMark x1="70435" y1="29939" x2="76957" y2="46201"/>
                        <a14:foregroundMark x1="76957" y1="46201" x2="81630" y2="51520"/>
                        <a14:foregroundMark x1="81630" y1="51520" x2="82609" y2="54863"/>
                        <a14:foregroundMark x1="19130" y1="57903" x2="10217" y2="84954"/>
                        <a14:foregroundMark x1="10217" y1="84954" x2="14348" y2="91945"/>
                        <a14:foregroundMark x1="14348" y1="91945" x2="18152" y2="86322"/>
                        <a14:foregroundMark x1="18152" y1="86322" x2="19348" y2="66869"/>
                        <a14:foregroundMark x1="25761" y1="57447" x2="28804" y2="87082"/>
                        <a14:foregroundMark x1="28804" y1="87082" x2="32826" y2="92553"/>
                        <a14:foregroundMark x1="32826" y1="92553" x2="35870" y2="84954"/>
                        <a14:foregroundMark x1="35870" y1="84954" x2="29457" y2="64286"/>
                        <a14:foregroundMark x1="38043" y1="53647" x2="53478" y2="78723"/>
                        <a14:foregroundMark x1="53478" y1="78723" x2="59130" y2="83131"/>
                        <a14:foregroundMark x1="59130" y1="83131" x2="65761" y2="83435"/>
                        <a14:foregroundMark x1="65761" y1="83435" x2="71087" y2="80395"/>
                        <a14:foregroundMark x1="71087" y1="80395" x2="69348" y2="72036"/>
                        <a14:foregroundMark x1="69348" y1="72036" x2="62609" y2="66565"/>
                        <a14:foregroundMark x1="62609" y1="66565" x2="57174" y2="64742"/>
                        <a14:foregroundMark x1="57174" y1="64742" x2="54783" y2="72796"/>
                        <a14:foregroundMark x1="54783" y1="72796" x2="59891" y2="87538"/>
                        <a14:foregroundMark x1="59891" y1="87538" x2="65435" y2="92249"/>
                        <a14:foregroundMark x1="65435" y1="92249" x2="71630" y2="93009"/>
                        <a14:foregroundMark x1="71630" y1="93009" x2="78261" y2="92249"/>
                        <a14:foregroundMark x1="78261" y1="92249" x2="83043" y2="88146"/>
                        <a14:foregroundMark x1="83043" y1="88146" x2="83877" y2="86271"/>
                        <a14:foregroundMark x1="61087" y1="39666" x2="66196" y2="46201"/>
                        <a14:foregroundMark x1="66196" y1="46201" x2="71196" y2="41945"/>
                        <a14:foregroundMark x1="71196" y1="41945" x2="72174" y2="33131"/>
                        <a14:foregroundMark x1="72174" y1="33131" x2="66522" y2="28267"/>
                        <a14:foregroundMark x1="66522" y1="28267" x2="62500" y2="34954"/>
                        <a14:foregroundMark x1="62500" y1="34954" x2="61630" y2="44377"/>
                        <a14:foregroundMark x1="61630" y1="44377" x2="67391" y2="50456"/>
                        <a14:foregroundMark x1="67391" y1="50456" x2="73587" y2="51064"/>
                        <a14:foregroundMark x1="73587" y1="51064" x2="78696" y2="55775"/>
                        <a14:foregroundMark x1="78696" y1="55775" x2="89239" y2="80243"/>
                        <a14:foregroundMark x1="89457" y1="80243" x2="97500" y2="87690"/>
                        <a14:foregroundMark x1="78696" y1="36018" x2="69130" y2="25684"/>
                        <a14:foregroundMark x1="69130" y1="25684" x2="63478" y2="29939"/>
                        <a14:foregroundMark x1="63478" y1="29939" x2="59783" y2="35562"/>
                        <a14:foregroundMark x1="59783" y1="35562" x2="57391" y2="42705"/>
                        <a14:foregroundMark x1="57391" y1="42705" x2="57391" y2="43617"/>
                        <a14:foregroundMark x1="35870" y1="48328" x2="70978" y2="69605"/>
                        <a14:foregroundMark x1="70978" y1="69605" x2="75217" y2="74620"/>
                        <a14:foregroundMark x1="75217" y1="74620" x2="78043" y2="81915"/>
                        <a14:foregroundMark x1="78043" y1="81915" x2="78804" y2="90122"/>
                        <a14:foregroundMark x1="78804" y1="90122" x2="66522" y2="94529"/>
                        <a14:foregroundMark x1="66522" y1="94529" x2="60109" y2="94985"/>
                        <a14:foregroundMark x1="60109" y1="94985" x2="54022" y2="92857"/>
                        <a14:foregroundMark x1="54022" y1="92857" x2="34239" y2="50456"/>
                        <a14:foregroundMark x1="34239" y1="50456" x2="36304" y2="48784"/>
                        <a14:foregroundMark x1="54348" y1="96960" x2="70435" y2="98024"/>
                        <a14:foregroundMark x1="70435" y1="98024" x2="82065" y2="95897"/>
                        <a14:foregroundMark x1="82065" y1="95897" x2="83696" y2="93921"/>
                        <a14:foregroundMark x1="34239" y1="85410" x2="38587" y2="91641"/>
                        <a14:foregroundMark x1="38587" y1="91641" x2="34348" y2="97720"/>
                        <a14:foregroundMark x1="34348" y1="97720" x2="28913" y2="97416"/>
                        <a14:foregroundMark x1="28913" y1="97416" x2="26848" y2="89818"/>
                        <a14:foregroundMark x1="26848" y1="89818" x2="36087" y2="84802"/>
                        <a14:foregroundMark x1="6739" y1="81611" x2="4348" y2="90426"/>
                        <a14:foregroundMark x1="4348" y1="90426" x2="5652" y2="98176"/>
                        <a14:foregroundMark x1="5652" y1="98176" x2="12500" y2="99696"/>
                        <a14:foregroundMark x1="12500" y1="99696" x2="17283" y2="95137"/>
                        <a14:foregroundMark x1="17283" y1="95137" x2="17609" y2="89514"/>
                        <a14:foregroundMark x1="5652" y1="85258" x2="3152" y2="93769"/>
                        <a14:foregroundMark x1="11630" y1="6383" x2="16522" y2="1824"/>
                        <a14:backgroundMark x1="84457" y1="81915" x2="86522" y2="85866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325100" y="886569"/>
            <a:ext cx="1790700" cy="1280740"/>
          </a:xfrm>
          <a:prstGeom prst="rect">
            <a:avLst/>
          </a:prstGeom>
        </p:spPr>
      </p:pic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EE8A60A3-3DE1-48EE-A032-C785603462B6}"/>
              </a:ext>
            </a:extLst>
          </p:cNvPr>
          <p:cNvSpPr/>
          <p:nvPr/>
        </p:nvSpPr>
        <p:spPr>
          <a:xfrm>
            <a:off x="323850" y="347960"/>
            <a:ext cx="10287000" cy="107721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3200" b="1" dirty="0" err="1">
                <a:ln/>
                <a:solidFill>
                  <a:schemeClr val="accent4"/>
                </a:solidFill>
              </a:rPr>
              <a:t>Перебуваючи</a:t>
            </a:r>
            <a:r>
              <a:rPr lang="ru-RU" sz="3200" b="1" dirty="0">
                <a:ln/>
                <a:solidFill>
                  <a:schemeClr val="accent4"/>
                </a:solidFill>
              </a:rPr>
              <a:t> на </a:t>
            </a:r>
            <a:r>
              <a:rPr lang="ru-RU" sz="3200" b="1" dirty="0" err="1">
                <a:ln/>
                <a:solidFill>
                  <a:schemeClr val="accent4"/>
                </a:solidFill>
              </a:rPr>
              <a:t>відпочинку</a:t>
            </a:r>
            <a:r>
              <a:rPr lang="ru-RU" sz="3200" b="1" dirty="0">
                <a:ln/>
                <a:solidFill>
                  <a:schemeClr val="accent4"/>
                </a:solidFill>
              </a:rPr>
              <a:t> в </a:t>
            </a:r>
            <a:r>
              <a:rPr lang="ru-RU" sz="3200" b="1" dirty="0" err="1">
                <a:ln/>
                <a:solidFill>
                  <a:schemeClr val="accent4"/>
                </a:solidFill>
              </a:rPr>
              <a:t>лісі</a:t>
            </a:r>
            <a:r>
              <a:rPr lang="ru-RU" sz="3200" b="1" dirty="0">
                <a:ln/>
                <a:solidFill>
                  <a:schemeClr val="accent4"/>
                </a:solidFill>
              </a:rPr>
              <a:t> </a:t>
            </a:r>
            <a:r>
              <a:rPr lang="ru-RU" sz="3200" b="1" dirty="0" err="1">
                <a:ln/>
                <a:solidFill>
                  <a:schemeClr val="accent4"/>
                </a:solidFill>
              </a:rPr>
              <a:t>або</a:t>
            </a:r>
            <a:r>
              <a:rPr lang="ru-RU" sz="3200" b="1" dirty="0">
                <a:ln/>
                <a:solidFill>
                  <a:schemeClr val="accent4"/>
                </a:solidFill>
              </a:rPr>
              <a:t> </a:t>
            </a:r>
            <a:r>
              <a:rPr lang="ru-RU" sz="3200" b="1" dirty="0" err="1">
                <a:ln/>
                <a:solidFill>
                  <a:schemeClr val="accent4"/>
                </a:solidFill>
              </a:rPr>
              <a:t>парковій</a:t>
            </a:r>
            <a:r>
              <a:rPr lang="ru-RU" sz="3200" b="1" dirty="0">
                <a:ln/>
                <a:solidFill>
                  <a:schemeClr val="accent4"/>
                </a:solidFill>
              </a:rPr>
              <a:t> </a:t>
            </a:r>
            <a:r>
              <a:rPr lang="ru-RU" sz="3200" b="1" dirty="0" err="1">
                <a:ln/>
                <a:solidFill>
                  <a:schemeClr val="accent4"/>
                </a:solidFill>
              </a:rPr>
              <a:t>зоні</a:t>
            </a:r>
            <a:r>
              <a:rPr lang="ru-RU" sz="3200" b="1" dirty="0">
                <a:ln/>
                <a:solidFill>
                  <a:schemeClr val="accent4"/>
                </a:solidFill>
              </a:rPr>
              <a:t>, </a:t>
            </a:r>
            <a:r>
              <a:rPr lang="ru-RU" sz="3200" b="1" dirty="0" err="1">
                <a:ln/>
                <a:solidFill>
                  <a:schemeClr val="accent4"/>
                </a:solidFill>
              </a:rPr>
              <a:t>пам’ятайте</a:t>
            </a:r>
            <a:r>
              <a:rPr lang="ru-RU" sz="3200" b="1" dirty="0">
                <a:ln/>
                <a:solidFill>
                  <a:schemeClr val="accent4"/>
                </a:solidFill>
              </a:rPr>
              <a:t> про правила </a:t>
            </a:r>
            <a:r>
              <a:rPr lang="ru-RU" sz="3200" b="1" dirty="0" err="1">
                <a:ln/>
                <a:solidFill>
                  <a:schemeClr val="accent4"/>
                </a:solidFill>
              </a:rPr>
              <a:t>безпечної</a:t>
            </a:r>
            <a:r>
              <a:rPr lang="ru-RU" sz="3200" b="1" dirty="0">
                <a:ln/>
                <a:solidFill>
                  <a:schemeClr val="accent4"/>
                </a:solidFill>
              </a:rPr>
              <a:t> </a:t>
            </a:r>
            <a:r>
              <a:rPr lang="ru-RU" sz="3200" b="1" dirty="0" err="1">
                <a:ln/>
                <a:solidFill>
                  <a:schemeClr val="accent4"/>
                </a:solidFill>
              </a:rPr>
              <a:t>поведінки</a:t>
            </a:r>
            <a:r>
              <a:rPr lang="ru-RU" sz="3200" b="1" dirty="0">
                <a:ln/>
                <a:solidFill>
                  <a:schemeClr val="accent4"/>
                </a:solidFill>
              </a:rPr>
              <a:t>:</a:t>
            </a:r>
            <a:endParaRPr lang="en-US" sz="3200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52393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B61C60EB-EA98-42E9-A4EC-38CD8611740D}"/>
              </a:ext>
            </a:extLst>
          </p:cNvPr>
          <p:cNvSpPr/>
          <p:nvPr/>
        </p:nvSpPr>
        <p:spPr>
          <a:xfrm>
            <a:off x="200025" y="1287840"/>
            <a:ext cx="1112520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1. Не </a:t>
            </a:r>
            <a:r>
              <a:rPr lang="ru-RU" sz="2400" dirty="0" err="1"/>
              <a:t>підходьте</a:t>
            </a:r>
            <a:r>
              <a:rPr lang="ru-RU" sz="2400" dirty="0"/>
              <a:t> до </a:t>
            </a:r>
            <a:r>
              <a:rPr lang="ru-RU" sz="2400" dirty="0" err="1"/>
              <a:t>ліній</a:t>
            </a:r>
            <a:r>
              <a:rPr lang="ru-RU" sz="2400" dirty="0"/>
              <a:t> </a:t>
            </a:r>
            <a:r>
              <a:rPr lang="ru-RU" sz="2400" dirty="0" err="1"/>
              <a:t>електромереж</a:t>
            </a:r>
            <a:r>
              <a:rPr lang="ru-RU" sz="2400" dirty="0"/>
              <a:t>, </a:t>
            </a:r>
            <a:r>
              <a:rPr lang="ru-RU" sz="2400" dirty="0" err="1"/>
              <a:t>якщо</a:t>
            </a:r>
            <a:r>
              <a:rPr lang="ru-RU" sz="2400" dirty="0"/>
              <a:t> </a:t>
            </a:r>
            <a:r>
              <a:rPr lang="ru-RU" sz="2400" dirty="0" err="1"/>
              <a:t>провід</a:t>
            </a:r>
            <a:r>
              <a:rPr lang="ru-RU" sz="2400" dirty="0"/>
              <a:t> </a:t>
            </a:r>
            <a:r>
              <a:rPr lang="ru-RU" sz="2400" dirty="0" err="1"/>
              <a:t>обірваний</a:t>
            </a:r>
            <a:r>
              <a:rPr lang="ru-RU" sz="2400" dirty="0"/>
              <a:t>, </a:t>
            </a:r>
            <a:r>
              <a:rPr lang="ru-RU" sz="2400" dirty="0" err="1"/>
              <a:t>повідомте</a:t>
            </a:r>
            <a:r>
              <a:rPr lang="ru-RU" sz="2400" dirty="0"/>
              <a:t> </a:t>
            </a:r>
            <a:r>
              <a:rPr lang="ru-RU" sz="2400" dirty="0" err="1"/>
              <a:t>дорослих</a:t>
            </a:r>
            <a:r>
              <a:rPr lang="ru-RU" sz="2400" dirty="0"/>
              <a:t>.</a:t>
            </a:r>
            <a:br>
              <a:rPr lang="ru-RU" sz="2400" dirty="0"/>
            </a:br>
            <a:r>
              <a:rPr lang="ru-RU" sz="2400" dirty="0"/>
              <a:t>2. Не </a:t>
            </a:r>
            <a:r>
              <a:rPr lang="ru-RU" sz="2400" dirty="0" err="1"/>
              <a:t>грайтесь</a:t>
            </a:r>
            <a:r>
              <a:rPr lang="ru-RU" sz="2400" dirty="0"/>
              <a:t> </a:t>
            </a:r>
            <a:r>
              <a:rPr lang="ru-RU" sz="2400" dirty="0" err="1"/>
              <a:t>біля</a:t>
            </a:r>
            <a:r>
              <a:rPr lang="ru-RU" sz="2400" dirty="0"/>
              <a:t> </a:t>
            </a:r>
            <a:r>
              <a:rPr lang="ru-RU" sz="2400" dirty="0" err="1"/>
              <a:t>залізничного</a:t>
            </a:r>
            <a:r>
              <a:rPr lang="ru-RU" sz="2400" dirty="0"/>
              <a:t> полотна, не </a:t>
            </a:r>
            <a:r>
              <a:rPr lang="ru-RU" sz="2400" dirty="0" err="1"/>
              <a:t>кладіть</a:t>
            </a:r>
            <a:r>
              <a:rPr lang="ru-RU" sz="2400" dirty="0"/>
              <a:t> на рейки </a:t>
            </a:r>
            <a:r>
              <a:rPr lang="ru-RU" sz="2400" dirty="0" err="1"/>
              <a:t>предмети</a:t>
            </a:r>
            <a:r>
              <a:rPr lang="ru-RU" sz="2400" dirty="0"/>
              <a:t>, не кидайте </a:t>
            </a:r>
            <a:r>
              <a:rPr lang="ru-RU" sz="2400" dirty="0" err="1"/>
              <a:t>нічого</a:t>
            </a:r>
            <a:r>
              <a:rPr lang="ru-RU" sz="2400" dirty="0"/>
              <a:t> у </a:t>
            </a:r>
            <a:r>
              <a:rPr lang="ru-RU" sz="2400" dirty="0" err="1"/>
              <a:t>вікна</a:t>
            </a:r>
            <a:r>
              <a:rPr lang="ru-RU" sz="2400" dirty="0"/>
              <a:t> потягу.</a:t>
            </a:r>
            <a:br>
              <a:rPr lang="ru-RU" sz="2400" dirty="0"/>
            </a:br>
            <a:r>
              <a:rPr lang="ru-RU" sz="2400" dirty="0"/>
              <a:t>3. Не лазьте по ярках і на </a:t>
            </a:r>
            <a:r>
              <a:rPr lang="ru-RU" sz="2400" dirty="0" err="1"/>
              <a:t>будівельних</a:t>
            </a:r>
            <a:r>
              <a:rPr lang="ru-RU" sz="2400" dirty="0"/>
              <a:t> </a:t>
            </a:r>
            <a:r>
              <a:rPr lang="ru-RU" sz="2400" dirty="0" err="1"/>
              <a:t>майданчиках</a:t>
            </a:r>
            <a:r>
              <a:rPr lang="ru-RU" sz="2400" dirty="0"/>
              <a:t>.</a:t>
            </a:r>
            <a:br>
              <a:rPr lang="ru-RU" sz="2400" dirty="0"/>
            </a:br>
            <a:r>
              <a:rPr lang="ru-RU" sz="2400" dirty="0"/>
              <a:t>4. Не </a:t>
            </a:r>
            <a:r>
              <a:rPr lang="ru-RU" sz="2400" dirty="0" err="1"/>
              <a:t>відходьте</a:t>
            </a:r>
            <a:r>
              <a:rPr lang="ru-RU" sz="2400" dirty="0"/>
              <a:t> далеко </a:t>
            </a:r>
            <a:r>
              <a:rPr lang="ru-RU" sz="2400" dirty="0" err="1"/>
              <a:t>від</a:t>
            </a:r>
            <a:r>
              <a:rPr lang="ru-RU" sz="2400" dirty="0"/>
              <a:t> </a:t>
            </a:r>
            <a:r>
              <a:rPr lang="ru-RU" sz="2400" dirty="0" err="1"/>
              <a:t>будинку</a:t>
            </a:r>
            <a:r>
              <a:rPr lang="ru-RU" sz="2400" dirty="0"/>
              <a:t> і не впускайте в квартиру </a:t>
            </a:r>
            <a:r>
              <a:rPr lang="ru-RU" sz="2400" dirty="0" err="1"/>
              <a:t>незнайомих</a:t>
            </a:r>
            <a:r>
              <a:rPr lang="ru-RU" sz="2400" dirty="0"/>
              <a:t> людей у </a:t>
            </a:r>
            <a:r>
              <a:rPr lang="ru-RU" sz="2400" dirty="0" err="1"/>
              <a:t>відсутності</a:t>
            </a:r>
            <a:r>
              <a:rPr lang="ru-RU" sz="2400" dirty="0"/>
              <a:t> </a:t>
            </a:r>
            <a:r>
              <a:rPr lang="ru-RU" sz="2400" dirty="0" err="1"/>
              <a:t>дорослих</a:t>
            </a:r>
            <a:r>
              <a:rPr lang="ru-RU" sz="2400" dirty="0"/>
              <a:t>.</a:t>
            </a:r>
          </a:p>
          <a:p>
            <a:r>
              <a:rPr lang="uk-UA" sz="2400" dirty="0"/>
              <a:t>5. Не грайтеся з бродячими собаками і кішками. Мийте руки після ігор перед обідом.</a:t>
            </a:r>
            <a:br>
              <a:rPr lang="uk-UA" sz="2400" dirty="0"/>
            </a:br>
            <a:r>
              <a:rPr lang="uk-UA" sz="2400" dirty="0"/>
              <a:t>6. Дотримуйтесь відповідних правил поведінки в громадських місцях.</a:t>
            </a:r>
            <a:br>
              <a:rPr lang="uk-UA" sz="2400" dirty="0"/>
            </a:br>
            <a:r>
              <a:rPr lang="uk-UA" sz="2400" dirty="0"/>
              <a:t>7. Не використовуй піротехнічні засоби - це небезпечно!</a:t>
            </a:r>
            <a:br>
              <a:rPr lang="uk-UA" sz="2400" dirty="0"/>
            </a:br>
            <a:r>
              <a:rPr lang="uk-UA" sz="2400" dirty="0"/>
              <a:t>8. Для прогулянки вдягайся зручно і тепло, щоб не застудитися.</a:t>
            </a:r>
            <a:br>
              <a:rPr lang="uk-UA" sz="2400" dirty="0"/>
            </a:br>
            <a:r>
              <a:rPr lang="uk-UA" sz="2400" dirty="0"/>
              <a:t>9. Дотримуйтеся правил поведінки щоб уберегти себе від </a:t>
            </a:r>
            <a:r>
              <a:rPr lang="en-US" sz="2400" dirty="0" err="1"/>
              <a:t>Covid</a:t>
            </a:r>
            <a:r>
              <a:rPr lang="en-US" sz="2400" dirty="0"/>
              <a:t>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2E5D2EC-BF3C-4002-87FD-BFDB28F32C22}"/>
              </a:ext>
            </a:extLst>
          </p:cNvPr>
          <p:cNvSpPr txBox="1"/>
          <p:nvPr/>
        </p:nvSpPr>
        <p:spPr>
          <a:xfrm>
            <a:off x="3495675" y="266700"/>
            <a:ext cx="3676650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uk-UA" sz="3600" b="1" dirty="0">
                <a:ln/>
                <a:solidFill>
                  <a:schemeClr val="accent4"/>
                </a:solidFill>
              </a:rPr>
              <a:t>Запам’ятайте:</a:t>
            </a:r>
            <a:endParaRPr lang="en-US" sz="3600" b="1" dirty="0">
              <a:ln/>
              <a:solidFill>
                <a:schemeClr val="accent4"/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4FDE25F-FB56-4227-8951-67BA89017A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06024" y="88901"/>
            <a:ext cx="1433704" cy="1629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12127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4A7F0F5B-5E77-4FC5-BB5D-18BA9F676651}"/>
              </a:ext>
            </a:extLst>
          </p:cNvPr>
          <p:cNvSpPr/>
          <p:nvPr/>
        </p:nvSpPr>
        <p:spPr>
          <a:xfrm>
            <a:off x="438149" y="1905506"/>
            <a:ext cx="10829925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dirty="0"/>
              <a:t>1. Особливу увагу зверни на оточення, на друзів, з якими проходить спілкування.</a:t>
            </a:r>
            <a:br>
              <a:rPr lang="uk-UA" sz="2400" dirty="0"/>
            </a:br>
            <a:r>
              <a:rPr lang="uk-UA" sz="2400" dirty="0"/>
              <a:t>2. Дотримуйся правила: нічого чужого не брати та своєю поведінкою не створювати криміногенні ситуації (бійки, крадіжки, брутальна поведінка).</a:t>
            </a:r>
            <a:br>
              <a:rPr lang="uk-UA" sz="2400" dirty="0"/>
            </a:br>
            <a:r>
              <a:rPr lang="uk-UA" sz="2400" dirty="0"/>
              <a:t>3. Перед сучасною молоддю стоїть ряд проблем, від яких ніхто не застрахований: куріння, пияцтво, токсикоманія, венеричні захворювання.</a:t>
            </a:r>
            <a:br>
              <a:rPr lang="uk-UA" sz="2400" dirty="0"/>
            </a:br>
            <a:r>
              <a:rPr lang="uk-UA" sz="2400" dirty="0"/>
              <a:t>	• пияцтво – це фактор ризику №1 і є стихією саморуйнування;</a:t>
            </a:r>
            <a:br>
              <a:rPr lang="uk-UA" sz="2400" dirty="0"/>
            </a:br>
            <a:r>
              <a:rPr lang="uk-UA" sz="2400" dirty="0"/>
              <a:t>	• куріння та токсикоманія – це вірна духовна та фізична смерть;</a:t>
            </a:r>
            <a:br>
              <a:rPr lang="uk-UA" sz="2400" dirty="0"/>
            </a:br>
            <a:r>
              <a:rPr lang="uk-UA" sz="2400" dirty="0"/>
              <a:t>	• розпуста – шлях до венеричних захворювань, СНІДу.</a:t>
            </a:r>
            <a:endParaRPr lang="en-US" sz="2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A8E2225-5562-4991-9013-D8AD4A82B7E9}"/>
              </a:ext>
            </a:extLst>
          </p:cNvPr>
          <p:cNvSpPr txBox="1"/>
          <p:nvPr/>
        </p:nvSpPr>
        <p:spPr>
          <a:xfrm flipH="1">
            <a:off x="1255394" y="5419725"/>
            <a:ext cx="69742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i="1" dirty="0">
                <a:solidFill>
                  <a:schemeClr val="accent6">
                    <a:lumMod val="75000"/>
                  </a:schemeClr>
                </a:solidFill>
              </a:rPr>
              <a:t>Цінуй своє фізичне та психологічне здоров’я!</a:t>
            </a:r>
            <a:endParaRPr lang="en-US" sz="2400" b="1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879D9500-8F5D-4408-8B7D-9EEDE7B382AF}"/>
              </a:ext>
            </a:extLst>
          </p:cNvPr>
          <p:cNvSpPr/>
          <p:nvPr/>
        </p:nvSpPr>
        <p:spPr>
          <a:xfrm>
            <a:off x="1438943" y="504513"/>
            <a:ext cx="7694863" cy="58477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ru-RU" sz="3200" b="1" dirty="0" err="1">
                <a:ln/>
                <a:solidFill>
                  <a:schemeClr val="accent4"/>
                </a:solidFill>
              </a:rPr>
              <a:t>Шкільний</a:t>
            </a:r>
            <a:r>
              <a:rPr lang="ru-RU" sz="3200" b="1" dirty="0">
                <a:ln/>
                <a:solidFill>
                  <a:schemeClr val="accent4"/>
                </a:solidFill>
              </a:rPr>
              <a:t> </a:t>
            </a:r>
            <a:r>
              <a:rPr lang="ru-RU" sz="3200" b="1" dirty="0" err="1">
                <a:ln/>
                <a:solidFill>
                  <a:schemeClr val="accent4"/>
                </a:solidFill>
              </a:rPr>
              <a:t>вік</a:t>
            </a:r>
            <a:r>
              <a:rPr lang="ru-RU" sz="3200" b="1" dirty="0">
                <a:ln/>
                <a:solidFill>
                  <a:schemeClr val="accent4"/>
                </a:solidFill>
              </a:rPr>
              <a:t> – </a:t>
            </a:r>
            <a:r>
              <a:rPr lang="ru-RU" sz="3200" b="1" dirty="0" err="1">
                <a:ln/>
                <a:solidFill>
                  <a:schemeClr val="accent4"/>
                </a:solidFill>
              </a:rPr>
              <a:t>вік</a:t>
            </a:r>
            <a:r>
              <a:rPr lang="ru-RU" sz="3200" b="1" dirty="0">
                <a:ln/>
                <a:solidFill>
                  <a:schemeClr val="accent4"/>
                </a:solidFill>
              </a:rPr>
              <a:t> </a:t>
            </a:r>
            <a:r>
              <a:rPr lang="ru-RU" sz="3200" b="1" dirty="0" err="1">
                <a:ln/>
                <a:solidFill>
                  <a:schemeClr val="accent4"/>
                </a:solidFill>
              </a:rPr>
              <a:t>становлення</a:t>
            </a:r>
            <a:r>
              <a:rPr lang="ru-RU" sz="3200" b="1" dirty="0">
                <a:ln/>
                <a:solidFill>
                  <a:schemeClr val="accent4"/>
                </a:solidFill>
              </a:rPr>
              <a:t> характеру</a:t>
            </a:r>
            <a:endParaRPr lang="en-US" sz="3200" b="1" dirty="0">
              <a:ln/>
              <a:solidFill>
                <a:schemeClr val="accent4"/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671B679-F014-4E6F-906D-5F9C29BCF1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52856" y="282222"/>
            <a:ext cx="2467643" cy="1362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14739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028DE674-DCCB-4B55-A8A3-83ACFB00A5EB}"/>
              </a:ext>
            </a:extLst>
          </p:cNvPr>
          <p:cNvSpPr/>
          <p:nvPr/>
        </p:nvSpPr>
        <p:spPr>
          <a:xfrm>
            <a:off x="1514609" y="2246369"/>
            <a:ext cx="9162781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1" dirty="0" err="1">
                <a:solidFill>
                  <a:schemeClr val="accent6">
                    <a:lumMod val="75000"/>
                  </a:schemeClr>
                </a:solidFill>
              </a:rPr>
              <a:t>Любі</a:t>
            </a:r>
            <a:r>
              <a:rPr lang="ru-RU" sz="3200" b="1" i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sz="3200" b="1" i="1" dirty="0" err="1">
                <a:solidFill>
                  <a:schemeClr val="accent6">
                    <a:lumMod val="75000"/>
                  </a:schemeClr>
                </a:solidFill>
              </a:rPr>
              <a:t>учні</a:t>
            </a:r>
            <a:r>
              <a:rPr lang="ru-RU" sz="3200" b="1" i="1" dirty="0">
                <a:solidFill>
                  <a:schemeClr val="accent6">
                    <a:lumMod val="75000"/>
                  </a:schemeClr>
                </a:solidFill>
              </a:rPr>
              <a:t>, </a:t>
            </a:r>
            <a:r>
              <a:rPr lang="ru-RU" sz="3200" b="1" i="1" dirty="0" err="1">
                <a:solidFill>
                  <a:schemeClr val="accent6">
                    <a:lumMod val="75000"/>
                  </a:schemeClr>
                </a:solidFill>
              </a:rPr>
              <a:t>дбайте</a:t>
            </a:r>
            <a:r>
              <a:rPr lang="ru-RU" sz="3200" b="1" i="1" dirty="0">
                <a:solidFill>
                  <a:schemeClr val="accent6">
                    <a:lumMod val="75000"/>
                  </a:schemeClr>
                </a:solidFill>
              </a:rPr>
              <a:t> про </a:t>
            </a:r>
            <a:r>
              <a:rPr lang="ru-RU" sz="3200" b="1" i="1" dirty="0" err="1">
                <a:solidFill>
                  <a:schemeClr val="accent6">
                    <a:lumMod val="75000"/>
                  </a:schemeClr>
                </a:solidFill>
              </a:rPr>
              <a:t>своє</a:t>
            </a:r>
            <a:r>
              <a:rPr lang="ru-RU" sz="3200" b="1" i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sz="3200" b="1" i="1" dirty="0" err="1">
                <a:solidFill>
                  <a:schemeClr val="accent6">
                    <a:lumMod val="75000"/>
                  </a:schemeClr>
                </a:solidFill>
              </a:rPr>
              <a:t>здоров’я</a:t>
            </a:r>
            <a:r>
              <a:rPr lang="ru-RU" sz="3200" b="1" i="1" dirty="0">
                <a:solidFill>
                  <a:schemeClr val="accent6">
                    <a:lumMod val="75000"/>
                  </a:schemeClr>
                </a:solidFill>
              </a:rPr>
              <a:t> та </a:t>
            </a:r>
            <a:r>
              <a:rPr lang="ru-RU" sz="3200" b="1" i="1" dirty="0" err="1">
                <a:solidFill>
                  <a:schemeClr val="accent6">
                    <a:lumMod val="75000"/>
                  </a:schemeClr>
                </a:solidFill>
              </a:rPr>
              <a:t>життя</a:t>
            </a:r>
            <a:r>
              <a:rPr lang="ru-RU" sz="3200" b="1" i="1" dirty="0">
                <a:solidFill>
                  <a:schemeClr val="accent6">
                    <a:lumMod val="75000"/>
                  </a:schemeClr>
                </a:solidFill>
              </a:rPr>
              <a:t>!</a:t>
            </a:r>
          </a:p>
          <a:p>
            <a:pPr algn="ctr"/>
            <a:r>
              <a:rPr lang="ru-RU" sz="3200" b="1" i="1" dirty="0" err="1">
                <a:solidFill>
                  <a:schemeClr val="accent6">
                    <a:lumMod val="75000"/>
                  </a:schemeClr>
                </a:solidFill>
              </a:rPr>
              <a:t>Гарно</a:t>
            </a:r>
            <a:r>
              <a:rPr lang="ru-RU" sz="3200" b="1" i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sz="3200" b="1" i="1" dirty="0" err="1">
                <a:solidFill>
                  <a:schemeClr val="accent6">
                    <a:lumMod val="75000"/>
                  </a:schemeClr>
                </a:solidFill>
              </a:rPr>
              <a:t>відпочиньте</a:t>
            </a:r>
            <a:r>
              <a:rPr lang="ru-RU" sz="3200" b="1" i="1" dirty="0">
                <a:solidFill>
                  <a:schemeClr val="accent6">
                    <a:lumMod val="75000"/>
                  </a:schemeClr>
                </a:solidFill>
              </a:rPr>
              <a:t> та </a:t>
            </a:r>
            <a:r>
              <a:rPr lang="ru-RU" sz="3200" b="1" i="1" dirty="0" err="1">
                <a:solidFill>
                  <a:schemeClr val="accent6">
                    <a:lumMod val="75000"/>
                  </a:schemeClr>
                </a:solidFill>
              </a:rPr>
              <a:t>наберіться</a:t>
            </a:r>
            <a:r>
              <a:rPr lang="ru-RU" sz="3200" b="1" i="1" dirty="0">
                <a:solidFill>
                  <a:schemeClr val="accent6">
                    <a:lumMod val="75000"/>
                  </a:schemeClr>
                </a:solidFill>
              </a:rPr>
              <a:t> сил, але не </a:t>
            </a:r>
            <a:r>
              <a:rPr lang="ru-RU" sz="3200" b="1" i="1" dirty="0" err="1">
                <a:solidFill>
                  <a:schemeClr val="accent6">
                    <a:lumMod val="75000"/>
                  </a:schemeClr>
                </a:solidFill>
              </a:rPr>
              <a:t>забувайте</a:t>
            </a:r>
            <a:r>
              <a:rPr lang="ru-RU" sz="3200" b="1" i="1" dirty="0">
                <a:solidFill>
                  <a:schemeClr val="accent6">
                    <a:lumMod val="75000"/>
                  </a:schemeClr>
                </a:solidFill>
              </a:rPr>
              <a:t> про </a:t>
            </a:r>
            <a:r>
              <a:rPr lang="ru-RU" sz="3200" b="1" i="1" dirty="0" err="1">
                <a:solidFill>
                  <a:schemeClr val="accent6">
                    <a:lumMod val="75000"/>
                  </a:schemeClr>
                </a:solidFill>
              </a:rPr>
              <a:t>саморозвиток</a:t>
            </a:r>
            <a:r>
              <a:rPr lang="ru-RU" sz="3200" b="1" i="1" dirty="0">
                <a:solidFill>
                  <a:schemeClr val="accent6">
                    <a:lumMod val="75000"/>
                  </a:schemeClr>
                </a:solidFill>
              </a:rPr>
              <a:t>! Читайте, </a:t>
            </a:r>
            <a:r>
              <a:rPr lang="ru-RU" sz="3200" b="1" i="1" dirty="0" err="1">
                <a:solidFill>
                  <a:schemeClr val="accent6">
                    <a:lumMod val="75000"/>
                  </a:schemeClr>
                </a:solidFill>
              </a:rPr>
              <a:t>розвивайтесь</a:t>
            </a:r>
            <a:r>
              <a:rPr lang="ru-RU" sz="3200" b="1" i="1" dirty="0">
                <a:solidFill>
                  <a:schemeClr val="accent6">
                    <a:lumMod val="75000"/>
                  </a:schemeClr>
                </a:solidFill>
              </a:rPr>
              <a:t> та </a:t>
            </a:r>
            <a:r>
              <a:rPr lang="ru-RU" sz="3200" b="1" i="1" dirty="0" err="1">
                <a:solidFill>
                  <a:schemeClr val="accent6">
                    <a:lumMod val="75000"/>
                  </a:schemeClr>
                </a:solidFill>
              </a:rPr>
              <a:t>спілкуйтесь</a:t>
            </a:r>
            <a:r>
              <a:rPr lang="ru-RU" sz="3200" b="1" i="1" dirty="0">
                <a:solidFill>
                  <a:schemeClr val="accent6">
                    <a:lumMod val="75000"/>
                  </a:schemeClr>
                </a:solidFill>
              </a:rPr>
              <a:t> з </a:t>
            </a:r>
            <a:r>
              <a:rPr lang="ru-RU" sz="3200" b="1" i="1" dirty="0" err="1">
                <a:solidFill>
                  <a:schemeClr val="accent6">
                    <a:lumMod val="75000"/>
                  </a:schemeClr>
                </a:solidFill>
              </a:rPr>
              <a:t>рідними</a:t>
            </a:r>
            <a:r>
              <a:rPr lang="ru-RU" sz="3200" b="1" i="1" dirty="0">
                <a:solidFill>
                  <a:schemeClr val="accent6">
                    <a:lumMod val="75000"/>
                  </a:schemeClr>
                </a:solidFill>
              </a:rPr>
              <a:t> й </a:t>
            </a:r>
            <a:r>
              <a:rPr lang="ru-RU" sz="3200" b="1" i="1" dirty="0" err="1">
                <a:solidFill>
                  <a:schemeClr val="accent6">
                    <a:lumMod val="75000"/>
                  </a:schemeClr>
                </a:solidFill>
              </a:rPr>
              <a:t>близькими</a:t>
            </a:r>
            <a:r>
              <a:rPr lang="ru-RU" sz="3200" b="1" i="1" dirty="0">
                <a:solidFill>
                  <a:schemeClr val="accent6">
                    <a:lumMod val="75000"/>
                  </a:schemeClr>
                </a:solidFill>
              </a:rPr>
              <a:t>.</a:t>
            </a:r>
            <a:endParaRPr lang="en-US" sz="32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1026" name="Picture 2" descr="человечки PNG рисунок, картинки и пнг прозрачный для бесплатной загрузки |  Pngtree">
            <a:extLst>
              <a:ext uri="{FF2B5EF4-FFF2-40B4-BE49-F238E27FC236}">
                <a16:creationId xmlns:a16="http://schemas.microsoft.com/office/drawing/2014/main" id="{B7DB34F4-9C11-4ED0-A992-1F881E5B01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556" l="10000" r="91111">
                        <a14:foregroundMark x1="49722" y1="14444" x2="51944" y2="39167"/>
                        <a14:foregroundMark x1="52778" y1="90556" x2="52778" y2="90556"/>
                        <a14:foregroundMark x1="35000" y1="22778" x2="35000" y2="22778"/>
                        <a14:foregroundMark x1="91111" y1="55278" x2="91111" y2="55278"/>
                        <a14:foregroundMark x1="40833" y1="33889" x2="40833" y2="3388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156769"/>
            <a:ext cx="2705100" cy="2705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4E948F4-6E24-4ABC-91D3-EDE5F22D538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91440" y="247650"/>
            <a:ext cx="1885950" cy="1885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4175277"/>
      </p:ext>
    </p:extLst>
  </p:cSld>
  <p:clrMapOvr>
    <a:masterClrMapping/>
  </p:clrMapOvr>
</p:sld>
</file>

<file path=ppt/theme/theme1.xml><?xml version="1.0" encoding="utf-8"?>
<a:theme xmlns:a="http://schemas.openxmlformats.org/drawingml/2006/main" name="powerpointbase.com-1009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powerpointbase.com-1009</Template>
  <TotalTime>94</TotalTime>
  <Words>1254</Words>
  <Application>Microsoft Office PowerPoint</Application>
  <PresentationFormat>Широкий екран</PresentationFormat>
  <Paragraphs>52</Paragraphs>
  <Slides>12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12</vt:i4>
      </vt:variant>
    </vt:vector>
  </HeadingPairs>
  <TitlesOfParts>
    <vt:vector size="17" baseType="lpstr">
      <vt:lpstr>Arial</vt:lpstr>
      <vt:lpstr>Arimo</vt:lpstr>
      <vt:lpstr>Calibri</vt:lpstr>
      <vt:lpstr>Calibri Light</vt:lpstr>
      <vt:lpstr>powerpointbase.com-1009</vt:lpstr>
      <vt:lpstr>Правила поведінки під час весняних канікул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Правила поведінки під час весняних канікул</dc:title>
  <dc:creator>Марина Стрельченко</dc:creator>
  <cp:lastModifiedBy>Стрельченко Дмитро Сергійович</cp:lastModifiedBy>
  <cp:revision>3</cp:revision>
  <dcterms:created xsi:type="dcterms:W3CDTF">2023-03-24T10:27:58Z</dcterms:created>
  <dcterms:modified xsi:type="dcterms:W3CDTF">2023-03-29T08:46:04Z</dcterms:modified>
</cp:coreProperties>
</file>