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sldIdLst>
    <p:sldId id="268" r:id="rId3"/>
    <p:sldId id="270" r:id="rId4"/>
    <p:sldId id="260" r:id="rId5"/>
    <p:sldId id="266" r:id="rId6"/>
    <p:sldId id="263" r:id="rId7"/>
    <p:sldId id="264" r:id="rId8"/>
    <p:sldId id="256" r:id="rId9"/>
    <p:sldId id="261" r:id="rId10"/>
    <p:sldId id="257" r:id="rId11"/>
    <p:sldId id="262" r:id="rId12"/>
    <p:sldId id="258" r:id="rId13"/>
    <p:sldId id="265" r:id="rId14"/>
    <p:sldId id="267" r:id="rId15"/>
    <p:sldId id="259" r:id="rId16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92" r:id="rId26"/>
    <p:sldId id="293" r:id="rId27"/>
    <p:sldId id="269" r:id="rId28"/>
    <p:sldId id="294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3" autoAdjust="0"/>
    <p:restoredTop sz="94660"/>
  </p:normalViewPr>
  <p:slideViewPr>
    <p:cSldViewPr snapToGrid="0">
      <p:cViewPr varScale="1">
        <p:scale>
          <a:sx n="47" d="100"/>
          <a:sy n="47" d="100"/>
        </p:scale>
        <p:origin x="64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D652B2-8C6E-419B-8E93-813F678ADC08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C6DC3D-C717-495C-B489-C044A339A551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мещающий образ слайда 1"/>
          <p:cNvSpPr/>
          <p:nvPr>
            <p:ph type="sldImg" idx="2"/>
          </p:nvPr>
        </p:nvSpPr>
        <p:spPr/>
      </p:sp>
      <p:sp>
        <p:nvSpPr>
          <p:cNvPr id="3" name="Замещающий текст 2"/>
          <p:cNvSpPr/>
          <p:nvPr>
            <p:ph type="body" idx="3"/>
          </p:nvPr>
        </p:nvSpPr>
        <p:spPr/>
        <p:txBody>
          <a:bodyPr/>
          <a:p>
            <a:endParaRPr lang="ru-RU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2D9E-A129-427D-ACCE-7F66C5300307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F1838-4E36-400D-99E5-0A41C323D501}" type="slidenum">
              <a:rPr lang="ru-RU" smtClean="0"/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2D9E-A129-427D-ACCE-7F66C5300307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F1838-4E36-400D-99E5-0A41C323D50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2D9E-A129-427D-ACCE-7F66C5300307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F1838-4E36-400D-99E5-0A41C323D50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2D9E-A129-427D-ACCE-7F66C5300307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F1838-4E36-400D-99E5-0A41C323D50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2D9E-A129-427D-ACCE-7F66C5300307}" type="datetimeFigureOut">
              <a:rPr lang="ru-RU" smtClean="0"/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F1838-4E36-400D-99E5-0A41C323D50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2D9E-A129-427D-ACCE-7F66C5300307}" type="datetimeFigureOut">
              <a:rPr lang="ru-RU" smtClean="0"/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F1838-4E36-400D-99E5-0A41C323D50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2D9E-A129-427D-ACCE-7F66C5300307}" type="datetimeFigureOut">
              <a:rPr lang="ru-RU" smtClean="0"/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F1838-4E36-400D-99E5-0A41C323D50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2D9E-A129-427D-ACCE-7F66C5300307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F1838-4E36-400D-99E5-0A41C323D50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2D9E-A129-427D-ACCE-7F66C5300307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F1838-4E36-400D-99E5-0A41C323D50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2D9E-A129-427D-ACCE-7F66C5300307}" type="datetimeFigureOut">
              <a:rPr lang="ru-RU" smtClean="0"/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F1838-4E36-400D-99E5-0A41C323D50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2D9E-A129-427D-ACCE-7F66C5300307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F1838-4E36-400D-99E5-0A41C323D50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2D9E-A129-427D-ACCE-7F66C5300307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F1838-4E36-400D-99E5-0A41C323D501}" type="slidenum">
              <a:rPr lang="ru-RU" smtClean="0"/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2D9E-A129-427D-ACCE-7F66C5300307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F1838-4E36-400D-99E5-0A41C323D50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2D9E-A129-427D-ACCE-7F66C5300307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F1838-4E36-400D-99E5-0A41C323D501}" type="slidenum">
              <a:rPr lang="ru-RU" smtClean="0"/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2D9E-A129-427D-ACCE-7F66C5300307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F1838-4E36-400D-99E5-0A41C323D50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2D9E-A129-427D-ACCE-7F66C5300307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F1838-4E36-400D-99E5-0A41C323D50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2D9E-A129-427D-ACCE-7F66C5300307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F1838-4E36-400D-99E5-0A41C323D50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0E52D9E-A129-427D-ACCE-7F66C5300307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D4F1838-4E36-400D-99E5-0A41C323D501}" type="slidenum">
              <a:rPr lang="ru-RU" smtClean="0"/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1.jpeg"/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3.jpeg"/><Relationship Id="rId1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9.jpe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image" Target="../media/image43.jpeg"/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image" Target="../media/image40.jpe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1.jpeg"/><Relationship Id="rId1" Type="http://schemas.openxmlformats.org/officeDocument/2006/relationships/image" Target="../media/image50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2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55.png"/><Relationship Id="rId1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23390" y="316865"/>
            <a:ext cx="10081895" cy="1819910"/>
          </a:xfrm>
        </p:spPr>
        <p:txBody>
          <a:bodyPr>
            <a:normAutofit/>
          </a:bodyPr>
          <a:lstStyle/>
          <a:p>
            <a:r>
              <a:rPr lang="uk-UA" altLang="ru-RU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Волонтери Цуманського краю</a:t>
            </a:r>
            <a:endParaRPr lang="uk-UA" altLang="ru-RU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9730" y="685800"/>
            <a:ext cx="8071485" cy="2101850"/>
          </a:xfrm>
        </p:spPr>
        <p:txBody>
          <a:bodyPr/>
          <a:lstStyle/>
          <a:p>
            <a:endParaRPr lang="uk-UA" altLang="ru-RU"/>
          </a:p>
          <a:p>
            <a:r>
              <a:rPr lang="uk-UA" altLang="ru-RU" sz="2800" b="1"/>
              <a:t>Волонтери Цуманської громади</a:t>
            </a:r>
            <a:endParaRPr lang="uk-UA" altLang="ru-RU" sz="2800" b="1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7493" y="2324933"/>
            <a:ext cx="5838507" cy="41806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8901" y="2325039"/>
            <a:ext cx="5366506" cy="40196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1"/>
            <a:ext cx="8534400" cy="3637280"/>
          </a:xfrm>
        </p:spPr>
        <p:txBody>
          <a:bodyPr>
            <a:normAutofit/>
          </a:bodyPr>
          <a:lstStyle/>
          <a:p>
            <a:r>
              <a:rPr lang="ru-RU" sz="1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Волонтери</a:t>
            </a:r>
            <a:r>
              <a:rPr lang="ru-RU" sz="1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сила, яка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об’єднала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наше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суспільство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заохотила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кожного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громадянина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простягти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руку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ближньому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долучитися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загальної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справи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сказано про те,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зробили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волонтери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армії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підтримали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професійних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військових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мобілізованих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добровольців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перші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місяці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антитерористичної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операції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Цуманчани</a:t>
            </a:r>
            <a:r>
              <a:rPr lang="ru-RU" sz="1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свідками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того, яку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колосальну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роботу провели й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досі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проводять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волонтери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допомагаючи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військовим</a:t>
            </a:r>
            <a:r>
              <a:rPr lang="ru-RU" sz="1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жителям </a:t>
            </a:r>
            <a:r>
              <a:rPr lang="ru-RU" sz="1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окупованого</a:t>
            </a:r>
            <a:r>
              <a:rPr lang="ru-RU" sz="1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Донбасу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Волонтери</a:t>
            </a:r>
            <a:r>
              <a:rPr lang="ru-RU" sz="1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найактивніша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найщиріша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суспільства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люди,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колосальну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енергію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вміють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спрямовувати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творення</a:t>
            </a: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79360" y="3226645"/>
            <a:ext cx="4267200" cy="3200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5440" y="246380"/>
            <a:ext cx="5323840" cy="3383280"/>
          </a:xfrm>
        </p:spPr>
        <p:txBody>
          <a:bodyPr>
            <a:normAutofit fontScale="90000"/>
          </a:bodyPr>
          <a:lstStyle/>
          <a:p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Волонтерство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об’єднало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десятьох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небайдужих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цуманців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Володимира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Шнита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Сергія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Януля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Миколу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Арендарчука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Сергія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Філюка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Романа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Чорненького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Володимира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Мельника, Олега та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Юрія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Кузьми</a:t>
            </a:r>
            <a:r>
              <a:rPr lang="uk-UA" alt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Ярослава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Касарду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Ярослава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Гламазду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29120" y="2275840"/>
            <a:ext cx="4937760" cy="20929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Цих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чоловіків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віком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професіями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згуртувало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бажання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підтримати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земляків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беруть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участь у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збройному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протистоянні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Таких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Цумані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навколишніх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сіл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приблизно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70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осіб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Та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шестеро —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поранених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Придбати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амуніцію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бійців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вирішили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коли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дізналися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волинянина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залишився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без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обмундирування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виходу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оточення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спершу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збирали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кошти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громадою,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долучалися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селищні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депутати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то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далі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організаційні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клопоти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перебрали на себе.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благодійний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почин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підтримали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в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навколишніх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селах.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www.volynnews.com/files/news/2014/12-30/140527/ww112230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7325" y="3322320"/>
            <a:ext cx="4658407" cy="3322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457" y="82391"/>
            <a:ext cx="4819650" cy="36147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6275" y="3659474"/>
            <a:ext cx="4561163" cy="28632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792" y="3883997"/>
            <a:ext cx="3618315" cy="271373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372352" y="181600"/>
            <a:ext cx="419404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ідеї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долучилася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міжконфесійна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допомога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священників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отців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Тараса,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Михайла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пресвітера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Федора.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Тож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незабаром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 «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фронтову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ініціативу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цуманчан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знали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прихожани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всіх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храмів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тоді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стали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долучатися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жителі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сусідніх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сіл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Дубище,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Башлики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Холоневичі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Липно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Знамирівка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Сильне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Городище,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Карпилівка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Грем’яче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Скреготівка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pull/>
      </p:transition>
    </mc:Choice>
    <mc:Fallback>
      <p:transition spd="med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412" y="3534910"/>
            <a:ext cx="4057016" cy="3042762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5507" y="213861"/>
            <a:ext cx="4546493" cy="3409870"/>
          </a:xfrm>
          <a:prstGeom prst="rect">
            <a:avLst/>
          </a:prstGeom>
        </p:spPr>
      </p:pic>
      <p:sp>
        <p:nvSpPr>
          <p:cNvPr id="17" name="Объект 2"/>
          <p:cNvSpPr txBox="1"/>
          <p:nvPr/>
        </p:nvSpPr>
        <p:spPr>
          <a:xfrm>
            <a:off x="304800" y="-182880"/>
            <a:ext cx="5669280" cy="44839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2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Відтак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приєдналися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вчителі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учні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Цуманської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ЗОШ І-ІІІ ст.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початкових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класів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намалювали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малюнки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старші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написали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листи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бійцям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педагоги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зібрали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кошти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Відгукнулися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підприємства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зокрема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колектив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санаторію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матері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дитини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Пролісок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на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чолі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Валентиною та Ярославом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Касардою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ДП «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Цуманське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ЛГ»,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Цуманська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районна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лікарня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ПАТ «Цумань»,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підприємці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смт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Цумань, с.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Боголюби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м. </a:t>
            </a:r>
            <a:r>
              <a:rPr lang="ru-RU" sz="8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Рівного</a:t>
            </a:r>
            <a:r>
              <a:rPr lang="ru-RU" sz="8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 </a:t>
            </a:r>
            <a:endParaRPr lang="ru-RU" sz="80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6261" y="2291167"/>
            <a:ext cx="3034454" cy="227584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4330" y="4140200"/>
            <a:ext cx="3378200" cy="220091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83895" y="140970"/>
            <a:ext cx="4090035" cy="523875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Депутат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Цуманської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селищної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ради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Ніна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Денисюк купила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теплих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перин, а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волонтерської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групи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долучився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депутат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Ківерцівської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районної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ради,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підприємець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Дейна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виготовив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16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пічок-буржуйок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аби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солдатам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біля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чого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грітися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Дрова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працівники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Цуманського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лісгоспу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відправили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передову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напередодні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передали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теплі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бушлати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берци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термобілизну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рукавиці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шапки,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балаклави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технічний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зокрема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бензопилу,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електричну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генераторну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станцію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ножі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ліхтарики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Объект 3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590" y="473710"/>
            <a:ext cx="3606800" cy="2032000"/>
          </a:xfrm>
          <a:prstGeom prst="rect">
            <a:avLst/>
          </a:prstGeom>
        </p:spPr>
      </p:pic>
      <p:sp>
        <p:nvSpPr>
          <p:cNvPr id="9" name="Content Placeholder 8"/>
          <p:cNvSpPr/>
          <p:nvPr>
            <p:ph sz="half" idx="1"/>
          </p:nvPr>
        </p:nvSpPr>
        <p:spPr/>
        <p:txBody>
          <a:bodyPr/>
          <a:p>
            <a:endParaRPr lang="ru-RU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25440" y="-2113280"/>
            <a:ext cx="5628640" cy="6674485"/>
          </a:xfrm>
        </p:spPr>
        <p:txBody>
          <a:bodyPr>
            <a:noAutofit/>
          </a:bodyPr>
          <a:lstStyle/>
          <a:p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селян давал</a:t>
            </a:r>
            <a:r>
              <a:rPr lang="uk-UA" alt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картоплю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тож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частину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реалізували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на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виручені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кошти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закупили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теплі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речі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медикаменти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засоби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гігієни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близько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2,5 тонн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вирішили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відправити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передову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Загалом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усе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заледве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помістилося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чотири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буси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12" y="468037"/>
            <a:ext cx="3420428" cy="256532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770" y="3677920"/>
            <a:ext cx="3241942" cy="24314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824230"/>
            <a:ext cx="5669280" cy="4837430"/>
          </a:xfrm>
        </p:spPr>
        <p:txBody>
          <a:bodyPr>
            <a:normAutofit fontScale="40000"/>
          </a:bodyPr>
          <a:lstStyle/>
          <a:p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Люди </a:t>
            </a:r>
            <a:r>
              <a:rPr lang="ru-RU" sz="6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розуміють</a:t>
            </a:r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 </a:t>
            </a:r>
            <a:r>
              <a:rPr lang="ru-RU" sz="6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що</a:t>
            </a:r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6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майбутнє</a:t>
            </a:r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6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України</a:t>
            </a:r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зараз </a:t>
            </a:r>
            <a:r>
              <a:rPr lang="ru-RU" sz="6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вирішується</a:t>
            </a:r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не </a:t>
            </a:r>
            <a:r>
              <a:rPr lang="ru-RU" sz="6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тільки</a:t>
            </a:r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у </a:t>
            </a:r>
            <a:r>
              <a:rPr lang="ru-RU" sz="6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сесійній</a:t>
            </a:r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6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залі</a:t>
            </a:r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парламенту, а й, і </a:t>
            </a:r>
            <a:r>
              <a:rPr lang="ru-RU" sz="6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це</a:t>
            </a:r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6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насамперед</a:t>
            </a:r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 на </a:t>
            </a:r>
            <a:r>
              <a:rPr lang="ru-RU" sz="6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Сході</a:t>
            </a:r>
            <a:r>
              <a:rPr lang="uk-UA" altLang="ru-RU" sz="6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та Півдні</a:t>
            </a:r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 де </a:t>
            </a:r>
            <a:r>
              <a:rPr lang="ru-RU" sz="6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триває</a:t>
            </a:r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6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неоголошена</a:t>
            </a:r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6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війна</a:t>
            </a:r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6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проти</a:t>
            </a:r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6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України</a:t>
            </a:r>
            <a:r>
              <a:rPr lang="ru-RU" sz="6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 Там </a:t>
            </a:r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зараз </a:t>
            </a:r>
            <a:r>
              <a:rPr lang="ru-RU" sz="6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найважче</a:t>
            </a:r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 І </a:t>
            </a:r>
            <a:r>
              <a:rPr lang="ru-RU" sz="6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хто</a:t>
            </a:r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 як не ми, з трудового фронту </a:t>
            </a:r>
            <a:r>
              <a:rPr lang="ru-RU" sz="6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повинні</a:t>
            </a:r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6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допомагати</a:t>
            </a:r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6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нашим </a:t>
            </a:r>
            <a:r>
              <a:rPr lang="ru-RU" sz="6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захисникам</a:t>
            </a:r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ru-RU" sz="6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707" y="1525601"/>
            <a:ext cx="4578773" cy="34340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36904" y="160415"/>
            <a:ext cx="5337176" cy="2379122"/>
          </a:xfrm>
        </p:spPr>
        <p:txBody>
          <a:bodyPr>
            <a:normAutofit/>
          </a:bodyPr>
          <a:lstStyle/>
          <a:p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Волиняни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вірять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Україна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вистоїть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–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додає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Роман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Чорненький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– «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Армія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народ –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єдині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!». Буде у нас і мир і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перемога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Дякуємо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всім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підтримку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309" y="3843867"/>
            <a:ext cx="3583405" cy="27509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877" y="259080"/>
            <a:ext cx="4358189" cy="326864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12" y="3017988"/>
            <a:ext cx="3936036" cy="295202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052" y="3595053"/>
            <a:ext cx="4802691" cy="287035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490" y="253212"/>
            <a:ext cx="4239758" cy="3175726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5730240" y="365761"/>
            <a:ext cx="5425440" cy="37230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alt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котр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зону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бойових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дій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гуманітарною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військових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відправилися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волонтери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селища Цумань. Установи та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організації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селища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долучилися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цієї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благородної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справи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Зокрема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цуманські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господині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згуртувалися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приготували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домашню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випічку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наших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воїнів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7025" y="3827145"/>
            <a:ext cx="3208655" cy="2406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319" y="345968"/>
            <a:ext cx="3840481" cy="288036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1920" y="3780920"/>
            <a:ext cx="3893185" cy="29198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157" y="3486650"/>
            <a:ext cx="4121469" cy="309110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019039" y="345968"/>
            <a:ext cx="6467157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«Як бонус,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коровай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замінить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святковий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торт. Разом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продуктами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харчування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вдалося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зібрати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завдяки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небайдужим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громадянам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–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зазначає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волонтер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смт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Цумань 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Шнит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–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ж,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звісно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перш за все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хлопців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маємо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забезпечити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всім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необхідним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Приємно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такої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долучається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небайдужих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от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школярі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Карпилівської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Цуманської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шкіл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Будинку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школяра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плетуть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маскувальні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сітки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лісівники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й просто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місцеві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громадяни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допомагають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продуктами,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теплими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речами.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Хлопці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цінують</a:t>
            </a: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cover dir="d"/>
      </p:transition>
    </mc:Choice>
    <mc:Fallback>
      <p:transition spd="slow">
        <p:cover dir="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" y="49609"/>
            <a:ext cx="3970761" cy="297807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099" y="3186176"/>
            <a:ext cx="4098313" cy="30737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4980" y="3870960"/>
            <a:ext cx="4031488" cy="302361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304980" y="264160"/>
            <a:ext cx="6338380" cy="3415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жахливий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війни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важких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випробувань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нашої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дорогої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Батьківщини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усі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разом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вкладаємо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незначну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часточку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спільну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справу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допомоги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підтримки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військових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ЗСУ, наших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земляків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волинян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.Так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зібрані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передали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наші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Цуманські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волонтери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підтримку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військових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ЗСУ та жителям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окупованих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територій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i="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07" y="280605"/>
            <a:ext cx="3783330" cy="283749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961" y="3591315"/>
            <a:ext cx="3509941" cy="26324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4719" y="280605"/>
            <a:ext cx="3389325" cy="254199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8110" y="3922389"/>
            <a:ext cx="3515934" cy="263695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585651" y="568961"/>
            <a:ext cx="346969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Наші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волонтери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надали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все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необхідне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отримання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гуманітарної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допомоги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країн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зібрані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передані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харчування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медикаменти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засоби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гігієни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різноманітні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смаколики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малюнки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нашої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школи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наші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Захисники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фронту передали для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громади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подарунок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–прапор з </a:t>
            </a:r>
            <a:r>
              <a:rPr lang="ru-RU" sz="20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підписами</a:t>
            </a:r>
            <a:r>
              <a:rPr lang="ru-RU" sz="20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i="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699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252" y="3375262"/>
            <a:ext cx="4345622" cy="3259217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305" y="325120"/>
            <a:ext cx="4368695" cy="327652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344160" y="873760"/>
            <a:ext cx="5567680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Стараннями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наших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волонтерів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вдалося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передати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допомогу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для наших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військових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східний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південний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напрямки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бойових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дій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для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всіх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тамтешніх</a:t>
            </a:r>
            <a:r>
              <a:rPr lang="ru-RU" sz="2400" b="1" i="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жителів</a:t>
            </a:r>
            <a:r>
              <a:rPr lang="uk-UA" altLang="ru-RU" sz="2400" b="1" i="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яким необхідна допомога.</a:t>
            </a:r>
            <a:endParaRPr lang="uk-UA" altLang="ru-RU" sz="2400" b="1" i="0" dirty="0" err="1" smtClean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>
          <a:xfrm>
            <a:off x="683895" y="685800"/>
            <a:ext cx="11270615" cy="3615055"/>
          </a:xfrm>
        </p:spPr>
        <p:txBody>
          <a:bodyPr/>
          <a:p>
            <a:pPr algn="ctr"/>
            <a:r>
              <a:rPr lang="uk-UA" sz="5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Волонтерство</a:t>
            </a:r>
            <a:r>
              <a:rPr lang="uk-UA" sz="5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в </a:t>
            </a:r>
            <a:r>
              <a:rPr lang="uk-UA" sz="5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Цуманському</a:t>
            </a:r>
            <a:r>
              <a:rPr lang="uk-UA" sz="5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ліцеї</a:t>
            </a:r>
            <a:br>
              <a:rPr lang="uk-UA" sz="5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uk-UA" sz="5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(2014 - сьогодення 2023)</a:t>
            </a:r>
            <a:endParaRPr lang="ru-RU" altLang="en-US" sz="5400" b="1"/>
          </a:p>
        </p:txBody>
      </p:sp>
      <p:pic>
        <p:nvPicPr>
          <p:cNvPr id="5" name="Рисунок 4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7494905" y="4007485"/>
            <a:ext cx="4197985" cy="25825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>
          <a:xfrm>
            <a:off x="683895" y="685800"/>
            <a:ext cx="6977380" cy="3615055"/>
          </a:xfrm>
        </p:spPr>
        <p:txBody>
          <a:bodyPr/>
          <a:p>
            <a:r>
              <a:rPr lang="uk-UA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Волонтерство</a:t>
            </a:r>
            <a:r>
              <a:rPr lang="uk-UA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– це   творчість.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3200" dirty="0" smtClean="0">
                <a:sym typeface="+mn-ea"/>
              </a:rPr>
              <a:t>Зроби добро людині і </a:t>
            </a:r>
            <a:r>
              <a:rPr lang="uk-UA" sz="3200" dirty="0" err="1" smtClean="0">
                <a:sym typeface="+mn-ea"/>
              </a:rPr>
              <a:t>забудь</a:t>
            </a:r>
            <a:r>
              <a:rPr lang="uk-UA" sz="3200" dirty="0" smtClean="0">
                <a:sym typeface="+mn-ea"/>
              </a:rPr>
              <a:t>.</a:t>
            </a:r>
            <a:endParaRPr lang="uk-UA" sz="32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3200" dirty="0" smtClean="0">
                <a:sym typeface="+mn-ea"/>
              </a:rPr>
              <a:t>Воно тобі сторицею </a:t>
            </a:r>
            <a:r>
              <a:rPr lang="uk-UA" sz="3200" dirty="0" err="1" smtClean="0">
                <a:sym typeface="+mn-ea"/>
              </a:rPr>
              <a:t>віддасться</a:t>
            </a:r>
            <a:r>
              <a:rPr lang="uk-UA" sz="3200" dirty="0" smtClean="0">
                <a:sym typeface="+mn-ea"/>
              </a:rPr>
              <a:t>.</a:t>
            </a:r>
            <a:endParaRPr lang="uk-UA" sz="32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3200" dirty="0" smtClean="0">
                <a:sym typeface="+mn-ea"/>
              </a:rPr>
              <a:t>Бо це єдине й непохибна путь.</a:t>
            </a:r>
            <a:endParaRPr lang="uk-UA" sz="32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3200" dirty="0" smtClean="0">
                <a:sym typeface="+mn-ea"/>
              </a:rPr>
              <a:t>І до твого,  і до чийогось щастя.</a:t>
            </a:r>
            <a:endParaRPr lang="ru-RU" sz="3200" dirty="0"/>
          </a:p>
          <a:p>
            <a:pPr marL="0" indent="0">
              <a:buNone/>
            </a:pPr>
            <a:endParaRPr lang="ru-RU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Объект 32"/>
          <p:cNvPicPr>
            <a:picLocks noGrp="1" noChangeAspect="1"/>
          </p:cNvPicPr>
          <p:nvPr>
            <p:ph sz="half" idx="2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0640" y="2955925"/>
            <a:ext cx="4232910" cy="33883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3895" y="208280"/>
            <a:ext cx="5412105" cy="6501130"/>
          </a:xfrm>
        </p:spPr>
        <p:txBody>
          <a:bodyPr>
            <a:normAutofit/>
          </a:bodyPr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uk-UA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З початку повномасштабного вторгнення Росії на територію нашої держави волонтери та волонтерська діяльність стали справжньою візитівкою України. Українські волонтери дивують і вражають своєю цілеспрямованістю, невтомністю та витримкою. </a:t>
            </a:r>
            <a:br>
              <a:rPr lang="uk-UA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Як стати волонтером, в Україні зрозуміли ще у 2014-му, а після 24 лютого 2022-го напрямки </a:t>
            </a:r>
            <a:r>
              <a:rPr lang="uk-UA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волонтерства</a:t>
            </a:r>
            <a:r>
              <a:rPr lang="uk-UA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змінилися, </a:t>
            </a:r>
            <a:r>
              <a:rPr lang="uk-UA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</a:t>
            </a:r>
            <a:r>
              <a:rPr lang="uk-UA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абувши загальнонаціонального масштабу…</a:t>
            </a:r>
            <a:br>
              <a:rPr lang="uk-UA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</a:t>
            </a:r>
            <a:r>
              <a:rPr lang="uk-UA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Школярі</a:t>
            </a:r>
            <a:r>
              <a:rPr lang="uk-UA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uk-UA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Цуманського</a:t>
            </a:r>
            <a:r>
              <a:rPr lang="uk-UA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ліцею не стали осторонь та приєдналися до </a:t>
            </a:r>
            <a:r>
              <a:rPr lang="uk-UA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волонтерства</a:t>
            </a:r>
            <a:r>
              <a:rPr lang="uk-UA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br>
              <a:rPr lang="uk-UA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altLang="en-US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955" y="1264920"/>
            <a:ext cx="5749925" cy="3505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20" name="Объект 19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90" y="2129155"/>
            <a:ext cx="3564255" cy="2599690"/>
          </a:xfrm>
          <a:prstGeom prst="rect">
            <a:avLst/>
          </a:prstGeom>
        </p:spPr>
      </p:pic>
      <p:pic>
        <p:nvPicPr>
          <p:cNvPr id="21" name="Объект 20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970" y="4077970"/>
            <a:ext cx="3756660" cy="2442210"/>
          </a:xfr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8315" y="2014855"/>
            <a:ext cx="3846830" cy="2713990"/>
          </a:xfrm>
          <a:prstGeom prst="rect">
            <a:avLst/>
          </a:prstGeom>
        </p:spPr>
      </p:pic>
      <p:sp>
        <p:nvSpPr>
          <p:cNvPr id="4" name="Текстовое поле 3"/>
          <p:cNvSpPr txBox="1"/>
          <p:nvPr/>
        </p:nvSpPr>
        <p:spPr>
          <a:xfrm>
            <a:off x="2571115" y="445135"/>
            <a:ext cx="7113270" cy="186309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r>
              <a:rPr lang="uk-UA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Учні </a:t>
            </a:r>
            <a:r>
              <a:rPr lang="uk-UA" sz="2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Цуманського</a:t>
            </a:r>
            <a:r>
              <a:rPr lang="uk-UA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ліцею підготували малюнки на підтримку захисників та миру в Україні.</a:t>
            </a:r>
            <a:br>
              <a:rPr lang="uk-UA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uk-UA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Серце кожної дитини б’ється в унісон з нашими захисниками. Віримо в наші ЗСУ і молимось за них. </a:t>
            </a:r>
            <a:endParaRPr lang="uk-UA" altLang="en-US" sz="20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doors dir="vert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282565" y="621665"/>
            <a:ext cx="6210300" cy="5372735"/>
          </a:xfrm>
        </p:spPr>
        <p:txBody>
          <a:bodyPr>
            <a:normAutofit/>
          </a:bodyPr>
          <a:p>
            <a:r>
              <a:rPr lang="ru-RU" sz="222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Учні ліцею долучились до плетіння маскувальної сітки для воїнів ЗСУ. Діти з розумінням поставилися до даного завдання. Кож</a:t>
            </a:r>
            <a:r>
              <a:rPr lang="uk-UA" altLang="ru-RU" sz="222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ен</a:t>
            </a:r>
            <a:r>
              <a:rPr lang="ru-RU" sz="222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намагався </a:t>
            </a:r>
            <a:r>
              <a:rPr lang="uk-UA" altLang="ru-RU" sz="222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</a:t>
            </a:r>
            <a:r>
              <a:rPr lang="ru-RU" sz="222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плести свій клаптик сітки для захисту людей </a:t>
            </a:r>
            <a:r>
              <a:rPr lang="uk-UA" altLang="ru-RU" sz="222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та</a:t>
            </a:r>
            <a:r>
              <a:rPr lang="ru-RU" sz="222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техніки.             </a:t>
            </a:r>
            <a:br>
              <a:rPr lang="ru-RU" sz="222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br>
              <a:rPr lang="ru-RU" sz="222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ru-RU" sz="222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Кож</a:t>
            </a:r>
            <a:r>
              <a:rPr lang="uk-UA" altLang="ru-RU" sz="222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ен</a:t>
            </a:r>
            <a:r>
              <a:rPr lang="ru-RU" sz="222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клас заготовив стрічки матерії, які впл</a:t>
            </a:r>
            <a:r>
              <a:rPr lang="uk-UA" altLang="ru-RU" sz="222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іта</a:t>
            </a:r>
            <a:r>
              <a:rPr lang="ru-RU" sz="222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лися у сітки дитячими руками для наших захисників.</a:t>
            </a:r>
            <a:endParaRPr lang="ru-RU" altLang="en-US" sz="2220" b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>
            <p:ph idx="1"/>
          </p:nvPr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26" r="8607" b="5044"/>
          <a:stretch>
            <a:fillRect/>
          </a:stretch>
        </p:blipFill>
        <p:spPr>
          <a:xfrm>
            <a:off x="683895" y="889000"/>
            <a:ext cx="4077335" cy="54946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695065" y="534035"/>
            <a:ext cx="5144770" cy="4633595"/>
          </a:xfrm>
        </p:spPr>
        <p:txBody>
          <a:bodyPr>
            <a:normAutofit fontScale="90000"/>
          </a:bodyPr>
          <a:p>
            <a:r>
              <a:rPr lang="uk-UA" sz="2665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Великдень – </a:t>
            </a:r>
            <a:r>
              <a:rPr lang="uk-UA" sz="2665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одне з найбільших християнських свят. Кожен у цей день повинен відчути радість Воскресіння Христового і посмакувати паскою та крашанками. </a:t>
            </a:r>
            <a:br>
              <a:rPr lang="uk-UA" sz="2665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br>
              <a:rPr lang="uk-UA" sz="266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br>
              <a:rPr lang="uk-UA" sz="2665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uk-UA" sz="2665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Тому, напередодні Великодня, учні </a:t>
            </a:r>
            <a:r>
              <a:rPr lang="uk-UA" sz="2665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Цуманського</a:t>
            </a:r>
            <a:r>
              <a:rPr lang="uk-UA" sz="2665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ліцею разом з педагогами та батьками долучилися до акції підтримки Героїв ЗСУ. </a:t>
            </a:r>
            <a:endParaRPr lang="uk-UA" altLang="en-US" sz="2665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4" name="Picture 2" descr="0-02-05-da42c648c1b687d3e3911a79c2169874c36e76875290d54d48ee6a0b9420b742_632e8519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1052195" y="3587115"/>
            <a:ext cx="2479675" cy="2814320"/>
          </a:xfrm>
          <a:prstGeom prst="rect">
            <a:avLst/>
          </a:prstGeom>
        </p:spPr>
      </p:pic>
      <p:pic>
        <p:nvPicPr>
          <p:cNvPr id="8" name="Picture 7" descr="0-02-05-6540c232957525f313b4a7c26044dd735ea12b6a86b3b720208294d70dedef75_33d27a48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9619615" y="433705"/>
            <a:ext cx="2572385" cy="2792730"/>
          </a:xfrm>
          <a:prstGeom prst="rect">
            <a:avLst/>
          </a:prstGeom>
        </p:spPr>
      </p:pic>
      <p:pic>
        <p:nvPicPr>
          <p:cNvPr id="6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240" y="433705"/>
            <a:ext cx="2336800" cy="2617470"/>
          </a:xfrm>
          <a:prstGeom prst="rect">
            <a:avLst/>
          </a:prstGeom>
        </p:spPr>
      </p:pic>
      <p:pic>
        <p:nvPicPr>
          <p:cNvPr id="7" name="Picture 6" descr="0-02-05-3746fe02ffc69b2be6ae409ee2be2e8c309bd0aedc627941636140bb91277cca_d48dd66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9835" y="3587115"/>
            <a:ext cx="2555240" cy="28733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83895" y="256540"/>
            <a:ext cx="8534400" cy="4044315"/>
          </a:xfrm>
        </p:spPr>
        <p:txBody>
          <a:bodyPr/>
          <a:p>
            <a:pPr marL="0" indent="0">
              <a:buNone/>
            </a:pPr>
            <a:r>
              <a:rPr lang="uk-UA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У шкільній їдальні освітяни спекли для військових велику кількість великодніх пасок.</a:t>
            </a:r>
            <a:br>
              <a:rPr lang="uk-UA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uk-UA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До приготування та оздоблення пасок долучився весь колектив закладу.</a:t>
            </a:r>
            <a:br>
              <a:rPr lang="uk-UA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uk-UA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uk-UA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Вчителі та учні ліцею зібрали для наших воїнів-захисників </a:t>
            </a:r>
            <a:r>
              <a:rPr lang="uk-UA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смаколики</a:t>
            </a:r>
            <a:r>
              <a:rPr lang="uk-UA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та речі першої необхідності, які далі відправили на передову.</a:t>
            </a:r>
            <a:endParaRPr lang="uk-UA" altLang="en-US" sz="2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13" name="Объект 12"/>
          <p:cNvPicPr>
            <a:picLocks noGrp="1" noChangeAspect="1"/>
          </p:cNvPicPr>
          <p:nvPr>
            <p:ph type="pic" idx="15"/>
          </p:nvPr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7" r="9400" b="6072"/>
          <a:stretch>
            <a:fillRect/>
          </a:stretch>
        </p:blipFill>
        <p:spPr>
          <a:xfrm>
            <a:off x="472440" y="3961765"/>
            <a:ext cx="2835910" cy="2765425"/>
          </a:xfrm>
        </p:spPr>
      </p:pic>
      <p:pic>
        <p:nvPicPr>
          <p:cNvPr id="6" name="Picture Placeholder 5" descr="0-02-05-1f1ab1f39cfabadaa2f1c3fd909a80d14c59a1460cea94051f6ddaa9e312e415_b36bdb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8370" y="3429000"/>
            <a:ext cx="2714625" cy="2719705"/>
          </a:xfrm>
          <a:prstGeom prst="rect">
            <a:avLst/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Объект 13"/>
          <p:cNvPicPr>
            <a:picLocks noGrp="1"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97" r="11635" b="5452"/>
          <a:stretch>
            <a:fillRect/>
          </a:stretch>
        </p:blipFill>
        <p:spPr>
          <a:xfrm>
            <a:off x="8995410" y="3004820"/>
            <a:ext cx="2802255" cy="2692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/>
      </p:transition>
    </mc:Choice>
    <mc:Fallback>
      <p:transition spd="slow">
        <p:blinds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2290" y="223520"/>
            <a:ext cx="10907395" cy="1481455"/>
          </a:xfrm>
        </p:spPr>
        <p:txBody>
          <a:bodyPr/>
          <a:p>
            <a:pPr algn="ctr"/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Волонтерський ярмарок </a:t>
            </a:r>
            <a:b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від школярів.</a:t>
            </a:r>
            <a:endParaRPr lang="uk-UA" altLang="en-US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20" name="Рисунок 19"/>
          <p:cNvPicPr>
            <a:picLocks noGrp="1" noChangeAspect="1"/>
          </p:cNvPicPr>
          <p:nvPr>
            <p:ph sz="half" idx="2"/>
          </p:nvPr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2" t="6031" r="13142" b="4519"/>
          <a:stretch>
            <a:fillRect/>
          </a:stretch>
        </p:blipFill>
        <p:spPr>
          <a:xfrm>
            <a:off x="4419600" y="1486535"/>
            <a:ext cx="3353435" cy="1943100"/>
          </a:xfrm>
        </p:spPr>
      </p:pic>
      <p:pic>
        <p:nvPicPr>
          <p:cNvPr id="21" name="Рисунок 20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9" t="10943" r="5466" b="10943"/>
          <a:stretch>
            <a:fillRect/>
          </a:stretch>
        </p:blipFill>
        <p:spPr>
          <a:xfrm>
            <a:off x="542925" y="1551940"/>
            <a:ext cx="3006090" cy="200152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" name="Рисунок 21"/>
          <p:cNvPicPr>
            <a:picLocks noGrp="1" noChangeAspect="1"/>
          </p:cNvPicPr>
          <p:nvPr>
            <p:ph type="pic" idx="2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7" t="2502" r="2978" b="2502"/>
          <a:stretch>
            <a:fillRect/>
          </a:stretch>
        </p:blipFill>
        <p:spPr>
          <a:xfrm>
            <a:off x="8280910" y="1456918"/>
            <a:ext cx="3168203" cy="1972430"/>
          </a:xfrm>
        </p:spPr>
      </p:pic>
      <p:sp>
        <p:nvSpPr>
          <p:cNvPr id="4" name="Текстовое поле 3"/>
          <p:cNvSpPr txBox="1"/>
          <p:nvPr/>
        </p:nvSpPr>
        <p:spPr>
          <a:xfrm>
            <a:off x="4419600" y="3429000"/>
            <a:ext cx="3353435" cy="201358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r>
              <a:rPr lang="uk-UA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Учні ліцею з допомогою батьків готували: </a:t>
            </a:r>
            <a:endParaRPr lang="uk-UA" sz="2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креативні печива;</a:t>
            </a:r>
            <a:endParaRPr lang="uk-UA" sz="2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різнокольорові</a:t>
            </a:r>
            <a:endParaRPr lang="uk-UA" sz="2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смачні тістечка.</a:t>
            </a:r>
            <a:endParaRPr lang="uk-UA" altLang="en-US" sz="2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43560" y="3553460"/>
            <a:ext cx="3004820" cy="244094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r>
              <a:rPr lang="uk-UA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Усі зібрані кошти з продажу на ярмарку були передані нашим захисникам на передову. </a:t>
            </a:r>
            <a:endParaRPr lang="uk-UA" altLang="en-US" sz="2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8280400" y="3430270"/>
            <a:ext cx="3168650" cy="215963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r>
              <a:rPr lang="uk-UA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Діти своїми рукам виготовили:</a:t>
            </a:r>
            <a:endParaRPr lang="uk-UA" sz="2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обереги для захисників.</a:t>
            </a:r>
            <a:endParaRPr lang="uk-UA" sz="2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янголятка та браслети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uk-UA" altLang="en-US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542925" y="667385"/>
            <a:ext cx="102850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uk-UA" alt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cover dir="d"/>
      </p:transition>
    </mc:Choice>
    <mc:Fallback>
      <p:transition spd="slow">
        <p:cover dir="d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83895" y="128270"/>
            <a:ext cx="11111230" cy="2644775"/>
          </a:xfrm>
        </p:spPr>
        <p:txBody>
          <a:bodyPr/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Проєкт «Сад Перемоги»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uk-UA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 </a:t>
            </a:r>
            <a:r>
              <a:rPr lang="uk-UA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Цуманському</a:t>
            </a:r>
            <a:r>
              <a:rPr lang="uk-UA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ліцеї був організований проєкт «Сад Перемоги»</a:t>
            </a:r>
            <a:br>
              <a:rPr lang="uk-UA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uk-UA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 рамках цього проєкту школярі висадили поруч з ліцеєм сад та алею тюльпанів – як символ неминучої перемоги України над окупантами.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Объект 18"/>
          <p:cNvPicPr>
            <a:picLocks noGrp="1" noChangeAspect="1"/>
          </p:cNvPicPr>
          <p:nvPr>
            <p:ph sz="half" idx="2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015" y="2376804"/>
            <a:ext cx="4842456" cy="3254594"/>
          </a:xfrm>
        </p:spPr>
      </p:pic>
      <p:pic>
        <p:nvPicPr>
          <p:cNvPr id="20" name="Объект 19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305" y="3099434"/>
            <a:ext cx="5112243" cy="3254594"/>
          </a:xfr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2250" y="4487545"/>
            <a:ext cx="8996045" cy="1506855"/>
          </a:xfrm>
        </p:spPr>
        <p:txBody>
          <a:bodyPr>
            <a:normAutofit fontScale="90000"/>
          </a:bodyPr>
          <a:p>
            <a:r>
              <a:rPr lang="uk-UA" sz="222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До цієї акції приєднались 42 колективи </a:t>
            </a:r>
            <a:r>
              <a:rPr lang="uk-UA" sz="222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Цуманського</a:t>
            </a:r>
            <a:r>
              <a:rPr lang="uk-UA" sz="222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ліцею, які придбали 23 буржуйки. Закуплені пічки школярі за допомогою волонтерів відправили захисникам на передову.</a:t>
            </a:r>
            <a:br>
              <a:rPr lang="uk-UA" sz="222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2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uk-UA" sz="222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Юні волонтери зайнялись допомогою військовим з перших днів повномасштабного вторгнення. І передача буржуйок військовим – далеко не остання волонтерська акція,  реалізована школярами. </a:t>
            </a:r>
            <a:endParaRPr lang="uk-UA" altLang="en-US" sz="222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10" name="Объект 9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5085" y="872490"/>
            <a:ext cx="5473700" cy="3079115"/>
          </a:xfrm>
          <a:prstGeom prst="rect">
            <a:avLst/>
          </a:prstGeom>
        </p:spPr>
      </p:pic>
      <p:sp>
        <p:nvSpPr>
          <p:cNvPr id="4" name="Текстовое поле 3"/>
          <p:cNvSpPr txBox="1"/>
          <p:nvPr/>
        </p:nvSpPr>
        <p:spPr>
          <a:xfrm>
            <a:off x="804545" y="270510"/>
            <a:ext cx="6175375" cy="315849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endParaRPr lang="uk-UA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931545" y="397510"/>
            <a:ext cx="6175375" cy="315849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endParaRPr lang="uk-UA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342265" y="524510"/>
            <a:ext cx="6430010" cy="315849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r>
              <a:rPr lang="uk-UA" sz="36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Акція  «Зігрій </a:t>
            </a:r>
            <a:r>
              <a:rPr lang="uk-UA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Захисника»</a:t>
            </a:r>
            <a:endParaRPr lang="uk-UA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endParaRPr lang="uk-UA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Школярі Цуманського ліцею передали   на передову понад 20 буржуйок в рамках </a:t>
            </a:r>
            <a:r>
              <a:rPr lang="uk-UA" sz="28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акції     «Зігрій </a:t>
            </a:r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Захисника».</a:t>
            </a:r>
            <a:endParaRPr lang="uk-UA" altLang="en-US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push dir="u"/>
      </p:transition>
    </mc:Choice>
    <mc:Fallback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64910" y="685800"/>
            <a:ext cx="5093970" cy="4963160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b="1" dirty="0" err="1">
                <a:solidFill>
                  <a:srgbClr val="222222"/>
                </a:solidFill>
                <a:latin typeface="Open Sans"/>
              </a:rPr>
              <a:t>Дорогі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волонтери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,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прийміть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 слова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найщирішої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вдячності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.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Залишайтесь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 таким ж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мужніми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 та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чуйними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водночас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.</a:t>
            </a:r>
            <a:endParaRPr lang="ru-RU" b="1" dirty="0">
              <a:solidFill>
                <a:srgbClr val="222222"/>
              </a:solidFill>
              <a:latin typeface="Open Sans"/>
            </a:endParaRPr>
          </a:p>
          <a:p>
            <a:pPr algn="just"/>
            <a:r>
              <a:rPr lang="ru-RU" b="1" dirty="0">
                <a:solidFill>
                  <a:srgbClr val="222222"/>
                </a:solidFill>
                <a:latin typeface="Open Sans"/>
              </a:rPr>
              <a:t>Як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безмежним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 є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милосердя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, так нехай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безмежними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будуть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 доброта,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щастя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,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любов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 і достаток у </a:t>
            </a:r>
            <a:r>
              <a:rPr lang="ru-RU" b="1" dirty="0" smtClean="0">
                <a:solidFill>
                  <a:srgbClr val="222222"/>
                </a:solidFill>
                <a:latin typeface="Open Sans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сім’ях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 та </a:t>
            </a:r>
            <a:r>
              <a:rPr lang="ru-RU" b="1" dirty="0" err="1" smtClean="0">
                <a:solidFill>
                  <a:srgbClr val="222222"/>
                </a:solidFill>
                <a:latin typeface="Open Sans"/>
              </a:rPr>
              <a:t>домівках</a:t>
            </a:r>
            <a:r>
              <a:rPr lang="ru-RU" b="1" dirty="0" smtClean="0">
                <a:solidFill>
                  <a:srgbClr val="222222"/>
                </a:solidFill>
                <a:latin typeface="Open Sans"/>
              </a:rPr>
              <a:t> </a:t>
            </a:r>
            <a:r>
              <a:rPr lang="ru-RU" b="1" dirty="0" err="1" smtClean="0">
                <a:solidFill>
                  <a:srgbClr val="222222"/>
                </a:solidFill>
                <a:latin typeface="Open Sans"/>
              </a:rPr>
              <a:t>всіх</a:t>
            </a:r>
            <a:r>
              <a:rPr lang="ru-RU" b="1" dirty="0" smtClean="0">
                <a:solidFill>
                  <a:srgbClr val="222222"/>
                </a:solidFill>
                <a:latin typeface="Open Sans"/>
              </a:rPr>
              <a:t> </a:t>
            </a:r>
            <a:r>
              <a:rPr lang="ru-RU" b="1" dirty="0" err="1" smtClean="0">
                <a:solidFill>
                  <a:srgbClr val="222222"/>
                </a:solidFill>
                <a:latin typeface="Open Sans"/>
              </a:rPr>
              <a:t>небайдужих</a:t>
            </a:r>
            <a:r>
              <a:rPr lang="ru-RU" b="1" dirty="0" smtClean="0">
                <a:solidFill>
                  <a:srgbClr val="222222"/>
                </a:solidFill>
                <a:latin typeface="Open Sans"/>
              </a:rPr>
              <a:t> </a:t>
            </a:r>
            <a:r>
              <a:rPr lang="ru-RU" b="1" dirty="0" err="1" smtClean="0">
                <a:solidFill>
                  <a:srgbClr val="222222"/>
                </a:solidFill>
                <a:latin typeface="Open Sans"/>
              </a:rPr>
              <a:t>волонтерів</a:t>
            </a:r>
            <a:r>
              <a:rPr lang="ru-RU" b="1" dirty="0" smtClean="0">
                <a:solidFill>
                  <a:srgbClr val="222222"/>
                </a:solidFill>
                <a:latin typeface="Open Sans"/>
              </a:rPr>
              <a:t>. 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Нехай Господь сторицею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воздасть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 за Ваше добро. </a:t>
            </a:r>
            <a:endParaRPr lang="ru-RU" b="1" dirty="0">
              <a:solidFill>
                <a:srgbClr val="222222"/>
              </a:solidFill>
              <a:latin typeface="Open Sans"/>
            </a:endParaRPr>
          </a:p>
          <a:p>
            <a:pPr algn="just"/>
            <a:r>
              <a:rPr lang="ru-RU" b="1" dirty="0">
                <a:solidFill>
                  <a:srgbClr val="222222"/>
                </a:solidFill>
                <a:latin typeface="Open Sans"/>
              </a:rPr>
              <a:t>Хай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волонтерство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розвивається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 і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процвітає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поряд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 з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нашою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Батьківщиною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.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Злагоди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,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благополуччя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 і миру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всім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.</a:t>
            </a:r>
            <a:endParaRPr lang="ru-RU" b="1" dirty="0">
              <a:solidFill>
                <a:srgbClr val="222222"/>
              </a:solidFill>
              <a:latin typeface="Open Sans"/>
            </a:endParaRPr>
          </a:p>
          <a:p>
            <a:pPr algn="just"/>
            <a:r>
              <a:rPr lang="ru-RU" b="1" dirty="0" err="1">
                <a:solidFill>
                  <a:srgbClr val="222222"/>
                </a:solidFill>
                <a:latin typeface="Open Sans"/>
              </a:rPr>
              <a:t>Доземний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уклін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 Вам,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дорогі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волонтери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, за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небайдужість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 й </a:t>
            </a:r>
            <a:r>
              <a:rPr lang="ru-RU" b="1" dirty="0" err="1">
                <a:solidFill>
                  <a:srgbClr val="222222"/>
                </a:solidFill>
                <a:latin typeface="Open Sans"/>
              </a:rPr>
              <a:t>добросердечність</a:t>
            </a:r>
            <a:r>
              <a:rPr lang="ru-RU" b="1" dirty="0">
                <a:solidFill>
                  <a:srgbClr val="222222"/>
                </a:solidFill>
                <a:latin typeface="Open Sans"/>
              </a:rPr>
              <a:t>. </a:t>
            </a:r>
            <a:endParaRPr lang="ru-RU" b="1" dirty="0">
              <a:solidFill>
                <a:srgbClr val="222222"/>
              </a:solidFill>
              <a:latin typeface="Open Sans"/>
            </a:endParaRPr>
          </a:p>
          <a:p>
            <a:pPr marL="0" indent="0" algn="just">
              <a:buNone/>
            </a:pPr>
            <a:endParaRPr lang="ru-RU" b="1" dirty="0">
              <a:solidFill>
                <a:srgbClr val="222222"/>
              </a:solidFill>
              <a:latin typeface="Open Sans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5760" y="1065665"/>
            <a:ext cx="5431790" cy="304180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86105" y="685800"/>
            <a:ext cx="11320145" cy="2445385"/>
          </a:xfrm>
        </p:spPr>
        <p:txBody>
          <a:bodyPr>
            <a:normAutofit/>
          </a:bodyPr>
          <a:p>
            <a:pPr algn="ctr"/>
            <a:r>
              <a:rPr lang="uk-UA" sz="40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ДЯКУЄМО ЗА УВАГУ!</a:t>
            </a:r>
            <a:br>
              <a:rPr lang="uk-UA" sz="40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uk-UA" sz="40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Слава Україні!</a:t>
            </a:r>
            <a:endParaRPr lang="uk-UA" altLang="en-US" sz="4000" b="1" i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8" name="Рисунок 7"/>
          <p:cNvPicPr>
            <a:picLocks noChangeAspect="1"/>
          </p:cNvPicPr>
          <p:nvPr>
            <p:ph sz="half"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140" y="2651125"/>
            <a:ext cx="3615055" cy="3615055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4195" y="1951990"/>
            <a:ext cx="694690" cy="5213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0</TotalTime>
  <Words>8087</Words>
  <Application>WPS Presentation</Application>
  <PresentationFormat>Широкоэкранный</PresentationFormat>
  <Paragraphs>85</Paragraphs>
  <Slides>26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8" baseType="lpstr">
      <vt:lpstr>Arial</vt:lpstr>
      <vt:lpstr>SimSun</vt:lpstr>
      <vt:lpstr>Wingdings</vt:lpstr>
      <vt:lpstr>Wingdings 3</vt:lpstr>
      <vt:lpstr>Times New Roman</vt:lpstr>
      <vt:lpstr>Century Gothic</vt:lpstr>
      <vt:lpstr>Microsoft YaHei</vt:lpstr>
      <vt:lpstr>Arial Unicode MS</vt:lpstr>
      <vt:lpstr>Calibri</vt:lpstr>
      <vt:lpstr>Open Sans</vt:lpstr>
      <vt:lpstr>Segoe Print</vt:lpstr>
      <vt:lpstr>Сектор</vt:lpstr>
      <vt:lpstr>Волонтери Цуманського краю</vt:lpstr>
      <vt:lpstr>PowerPoint 演示文稿</vt:lpstr>
      <vt:lpstr>Волонтерство об’єднало десятьох небайдужих цуманців: Володимира Шнита, Сергія Януля, Миколу Арендарчука, Сергія Філюка, Романа Чорненького, Володимира Мельника, Олега та Юрія Кузьмиків, Ярослава Касарду та Ярослава Гламазду. </vt:lpstr>
      <vt:lpstr>PowerPoint 演示文稿</vt:lpstr>
      <vt:lpstr>PowerPoint 演示文稿</vt:lpstr>
      <vt:lpstr>PowerPoint 演示文稿</vt:lpstr>
      <vt:lpstr>Багато селян давали картоплю, тож частину реалізували і на виручені кошти закупили теплі речі, медикаменти, засоби гігієни та продукти, а близько 2,5 тонн вирішили відправити на передову. Загалом усе це заледве помістилося в чотири буси.  </vt:lpstr>
      <vt:lpstr>PowerPoint 演示文稿</vt:lpstr>
      <vt:lpstr>Волиняни вірять, що Україна вистоїть, – додає Роман Чорненький. – «Армія і народ – єдині!». Буде у нас і мир і перемога. Дякуємо всім за підтримку!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З початку повномасштабного вторгнення Росії на територію нашої держави волонтери та волонтерська діяльність стали справжньою візитівкою України. Українські волонтери дивують і вражають своєю цілеспрямованістю, невтомністю та витримкою.    Як стати волонтером, в Україні зрозуміли ще у 2014-му, а після 24 лютого 2022-го напрямки волонтерства змінилися, набувши загальнонаціонального масштабу…   Школярі Цуманського ліцею не стали осторонь та приєдналися до волонтерства. </vt:lpstr>
      <vt:lpstr>PowerPoint 演示文稿</vt:lpstr>
      <vt:lpstr>Учні ліцею долучились до плетіння маскувальної сітки для воїнів ЗСУ. Діти з розумінням поставилися до даного завдання. Кожен намагався вплести свій клаптик сітки для захисту людей та техніки.                 Кожен клас заготовив стрічки матерії, які впліталися у сітки дитячими руками для наших захисників.</vt:lpstr>
      <vt:lpstr>Великдень – одне з найбільших християнських свят. Кожен у цей день повинен відчути радість Воскресіння Христового і посмакувати паскою та крашанками.      Тому, напередодні Великодня, учні Цуманського ліцею разом з педагогами та батьками долучилися до акції підтримки Героїв ЗСУ. </vt:lpstr>
      <vt:lpstr>PowerPoint 演示文稿</vt:lpstr>
      <vt:lpstr>Волонтерський ярмарок  від школярів.</vt:lpstr>
      <vt:lpstr>PowerPoint 演示文稿</vt:lpstr>
      <vt:lpstr>До цієї акції приєднались 42 колективи Цуманського ліцею, які придбали 23 буржуйки. Закуплені пічки школярі за допомогою волонтерів відправили захисникам на передову.   Юні волонтери зайнялись допомогою військовим з перших днів повномасштабного вторгнення. І передача буржуйок військовим – далеко не остання волонтерська акція,  реалізована школярами. </vt:lpstr>
      <vt:lpstr>PowerPoint 演示文稿</vt:lpstr>
      <vt:lpstr>ДЯКУЄМО ЗА УВАГУ! Слава Україні!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</cp:lastModifiedBy>
  <cp:revision>20</cp:revision>
  <dcterms:created xsi:type="dcterms:W3CDTF">2023-12-04T19:15:00Z</dcterms:created>
  <dcterms:modified xsi:type="dcterms:W3CDTF">2023-12-09T17:58:05Z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A4B99DAA2B464A8C8B2ABFB2B723B9D7_12</vt:lpwstr>
  </property>
  <property fmtid="{D5CDD505-2E9C-101B-9397-08002B2CF9AE}" pid="3" name="KSOProductBuildVer">
    <vt:lpwstr>1049-12.2.0.13306</vt:lpwstr>
  </property>
</Properties>
</file>