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7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Arimo Bold" charset="1" panose="020B0704020202020204"/>
      <p:regular r:id="rId20"/>
    </p:embeddedFont>
    <p:embeddedFont>
      <p:font typeface="Arimo" charset="1" panose="020B0604020202020204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notesMasters/notesMaster1.xml" Type="http://schemas.openxmlformats.org/officeDocument/2006/relationships/notesMaster"/><Relationship Id="rId18" Target="theme/theme2.xml" Type="http://schemas.openxmlformats.org/officeDocument/2006/relationships/theme"/><Relationship Id="rId19" Target="notesSlides/notesSlide1.xml" Type="http://schemas.openxmlformats.org/officeDocument/2006/relationships/notes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notesSlides/notesSlide2.xml" Type="http://schemas.openxmlformats.org/officeDocument/2006/relationships/notesSlide"/><Relationship Id="rId23" Target="notesSlides/notesSlide3.xml" Type="http://schemas.openxmlformats.org/officeDocument/2006/relationships/notesSlide"/><Relationship Id="rId24" Target="notesSlides/notesSlide4.xml" Type="http://schemas.openxmlformats.org/officeDocument/2006/relationships/notesSlide"/><Relationship Id="rId25" Target="notesSlides/notesSlide5.xml" Type="http://schemas.openxmlformats.org/officeDocument/2006/relationships/notesSlide"/><Relationship Id="rId26" Target="notesSlides/notesSlide6.xml" Type="http://schemas.openxmlformats.org/officeDocument/2006/relationships/notesSlide"/><Relationship Id="rId27" Target="notesSlides/notesSlide7.xml" Type="http://schemas.openxmlformats.org/officeDocument/2006/relationships/notesSlide"/><Relationship Id="rId28" Target="notesSlides/notesSlide8.xml" Type="http://schemas.openxmlformats.org/officeDocument/2006/relationships/notesSlide"/><Relationship Id="rId29" Target="notesSlides/notesSlide9.xml" Type="http://schemas.openxmlformats.org/officeDocument/2006/relationships/notesSlide"/><Relationship Id="rId3" Target="viewProps.xml" Type="http://schemas.openxmlformats.org/officeDocument/2006/relationships/viewProps"/><Relationship Id="rId30" Target="notesSlides/notesSlide10.xml" Type="http://schemas.openxmlformats.org/officeDocument/2006/relationships/notesSlide"/><Relationship Id="rId31" Target="notesSlides/notesSlide11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jpeg" Type="http://schemas.openxmlformats.org/officeDocument/2006/relationships/image"/><Relationship Id="rId4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3.jpeg" Type="http://schemas.openxmlformats.org/officeDocument/2006/relationships/image"/><Relationship Id="rId4" Target="../media/image4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3.jpe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3.jpeg" Type="http://schemas.openxmlformats.org/officeDocument/2006/relationships/image"/><Relationship Id="rId4" Target="../media/image8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3.jpeg" Type="http://schemas.openxmlformats.org/officeDocument/2006/relationships/image"/><Relationship Id="rId4" Target="../media/image9.png" Type="http://schemas.openxmlformats.org/officeDocument/2006/relationships/image"/><Relationship Id="rId5" Target="../media/image10.png" Type="http://schemas.openxmlformats.org/officeDocument/2006/relationships/image"/><Relationship Id="rId6" Target="../media/image1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3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3.jpeg" Type="http://schemas.openxmlformats.org/officeDocument/2006/relationships/image"/><Relationship Id="rId4" Target="../media/image12.png" Type="http://schemas.openxmlformats.org/officeDocument/2006/relationships/image"/><Relationship Id="rId5" Target="../media/image13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3.jpeg" Type="http://schemas.openxmlformats.org/officeDocument/2006/relationships/image"/><Relationship Id="rId4" Target="../media/image12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3.jpeg" Type="http://schemas.openxmlformats.org/officeDocument/2006/relationships/image"/><Relationship Id="rId4" Target="../media/image14.png" Type="http://schemas.openxmlformats.org/officeDocument/2006/relationships/image"/><Relationship Id="rId5" Target="../media/image15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1.xml" Type="http://schemas.openxmlformats.org/officeDocument/2006/relationships/notesSlide"/><Relationship Id="rId3" Target="../media/image3.jpeg" Type="http://schemas.openxmlformats.org/officeDocument/2006/relationships/image"/><Relationship Id="rId4" Target="../media/image1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523029" y="551548"/>
            <a:ext cx="8332861" cy="5499688"/>
          </a:xfrm>
          <a:custGeom>
            <a:avLst/>
            <a:gdLst/>
            <a:ahLst/>
            <a:cxnLst/>
            <a:rect r="r" b="b" t="t" l="l"/>
            <a:pathLst>
              <a:path h="5499688" w="8332861">
                <a:moveTo>
                  <a:pt x="0" y="0"/>
                </a:moveTo>
                <a:lnTo>
                  <a:pt x="8332862" y="0"/>
                </a:lnTo>
                <a:lnTo>
                  <a:pt x="8332862" y="5499689"/>
                </a:lnTo>
                <a:lnTo>
                  <a:pt x="0" y="54996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332698" y="2126668"/>
            <a:ext cx="7475550" cy="4457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00"/>
              </a:lnSpc>
            </a:pPr>
            <a:r>
              <a:rPr lang="en-US" b="true" sz="65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13 листопада  Всесвітній день доброти</a:t>
            </a:r>
          </a:p>
          <a:p>
            <a:pPr algn="l">
              <a:lnSpc>
                <a:spcPts val="7800"/>
              </a:lnSpc>
            </a:pPr>
          </a:p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Доброта змінює світ навколо нас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0" y="0"/>
            <a:ext cx="6972300" cy="10287000"/>
            <a:chOff x="0" y="0"/>
            <a:chExt cx="92964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2964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296400">
                  <a:moveTo>
                    <a:pt x="0" y="0"/>
                  </a:moveTo>
                  <a:lnTo>
                    <a:pt x="9296400" y="0"/>
                  </a:lnTo>
                  <a:lnTo>
                    <a:pt x="92964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7520925" y="396225"/>
            <a:ext cx="10104150" cy="6543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00"/>
              </a:lnSpc>
            </a:pPr>
            <a:r>
              <a:rPr lang="en-US" b="true" sz="65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Що таке доброта?</a:t>
            </a:r>
          </a:p>
          <a:p>
            <a:pPr algn="l">
              <a:lnSpc>
                <a:spcPts val="7800"/>
              </a:lnSpc>
            </a:pPr>
          </a:p>
          <a:p>
            <a:pPr algn="l">
              <a:lnSpc>
                <a:spcPts val="5160"/>
              </a:lnSpc>
            </a:pPr>
            <a:r>
              <a:rPr lang="en-US" b="true" sz="43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Доброта — це: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Вміння співчувати, допомагати й підтримувати інших.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Вчинки, що роблять життя кращим.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Те, що об'єднує людей різного віку, національностей і культур.</a:t>
            </a:r>
          </a:p>
          <a:p>
            <a:pPr algn="l">
              <a:lnSpc>
                <a:spcPts val="3840"/>
              </a:lnSpc>
            </a:pPr>
          </a:p>
          <a:p>
            <a:pPr algn="l" marL="1026160" indent="-513080" lvl="1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Доброта проявляється навіть у простій усмішці чи допомозі у складний момент.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538874" y="7384002"/>
            <a:ext cx="7567017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Доброта проявляється навіть у простій </a:t>
            </a:r>
          </a:p>
          <a:p>
            <a:pPr algn="ctr">
              <a:lnSpc>
                <a:spcPts val="384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усмішці чи допомозі у складний момент.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71500" y="5692140"/>
            <a:ext cx="17145000" cy="45600"/>
            <a:chOff x="0" y="0"/>
            <a:chExt cx="22860000" cy="60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860000" cy="60833"/>
            </a:xfrm>
            <a:custGeom>
              <a:avLst/>
              <a:gdLst/>
              <a:ahLst/>
              <a:cxnLst/>
              <a:rect r="r" b="b" t="t" l="l"/>
              <a:pathLst>
                <a:path h="60833" w="22860000">
                  <a:moveTo>
                    <a:pt x="0" y="10160"/>
                  </a:moveTo>
                  <a:cubicBezTo>
                    <a:pt x="0" y="4572"/>
                    <a:pt x="4572" y="0"/>
                    <a:pt x="10160" y="0"/>
                  </a:cubicBezTo>
                  <a:lnTo>
                    <a:pt x="22849839" y="0"/>
                  </a:lnTo>
                  <a:cubicBezTo>
                    <a:pt x="22855428" y="0"/>
                    <a:pt x="22860000" y="4572"/>
                    <a:pt x="22860000" y="10160"/>
                  </a:cubicBezTo>
                  <a:lnTo>
                    <a:pt x="22860000" y="50673"/>
                  </a:lnTo>
                  <a:cubicBezTo>
                    <a:pt x="22860000" y="56261"/>
                    <a:pt x="22855428" y="60833"/>
                    <a:pt x="22849839" y="60833"/>
                  </a:cubicBezTo>
                  <a:lnTo>
                    <a:pt x="10160" y="60833"/>
                  </a:lnTo>
                  <a:cubicBezTo>
                    <a:pt x="4572" y="60833"/>
                    <a:pt x="0" y="56261"/>
                    <a:pt x="0" y="50673"/>
                  </a:cubicBezTo>
                  <a:close/>
                </a:path>
              </a:pathLst>
            </a:custGeom>
            <a:solidFill>
              <a:srgbClr val="2C6E49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4066540" y="5369560"/>
            <a:ext cx="691000" cy="691000"/>
            <a:chOff x="0" y="0"/>
            <a:chExt cx="921333" cy="92133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33909" y="33782"/>
              <a:ext cx="853567" cy="853694"/>
            </a:xfrm>
            <a:custGeom>
              <a:avLst/>
              <a:gdLst/>
              <a:ahLst/>
              <a:cxnLst/>
              <a:rect r="r" b="b" t="t" l="l"/>
              <a:pathLst>
                <a:path h="853694" w="853567">
                  <a:moveTo>
                    <a:pt x="0" y="426847"/>
                  </a:moveTo>
                  <a:cubicBezTo>
                    <a:pt x="0" y="191135"/>
                    <a:pt x="191135" y="0"/>
                    <a:pt x="426847" y="0"/>
                  </a:cubicBezTo>
                  <a:cubicBezTo>
                    <a:pt x="662559" y="0"/>
                    <a:pt x="853567" y="191135"/>
                    <a:pt x="853567" y="426847"/>
                  </a:cubicBezTo>
                  <a:cubicBezTo>
                    <a:pt x="853567" y="662559"/>
                    <a:pt x="662432" y="853694"/>
                    <a:pt x="426720" y="853694"/>
                  </a:cubicBezTo>
                  <a:cubicBezTo>
                    <a:pt x="191008" y="853694"/>
                    <a:pt x="0" y="662559"/>
                    <a:pt x="0" y="42684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21385" cy="921385"/>
            </a:xfrm>
            <a:custGeom>
              <a:avLst/>
              <a:gdLst/>
              <a:ahLst/>
              <a:cxnLst/>
              <a:rect r="r" b="b" t="t" l="l"/>
              <a:pathLst>
                <a:path h="921385" w="921385">
                  <a:moveTo>
                    <a:pt x="0" y="460629"/>
                  </a:moveTo>
                  <a:cubicBezTo>
                    <a:pt x="0" y="206248"/>
                    <a:pt x="206248" y="0"/>
                    <a:pt x="460629" y="0"/>
                  </a:cubicBezTo>
                  <a:lnTo>
                    <a:pt x="460629" y="33909"/>
                  </a:lnTo>
                  <a:lnTo>
                    <a:pt x="460629" y="0"/>
                  </a:lnTo>
                  <a:cubicBezTo>
                    <a:pt x="715137" y="0"/>
                    <a:pt x="921385" y="206248"/>
                    <a:pt x="921385" y="460629"/>
                  </a:cubicBezTo>
                  <a:cubicBezTo>
                    <a:pt x="921385" y="715010"/>
                    <a:pt x="715137" y="921385"/>
                    <a:pt x="460629" y="921385"/>
                  </a:cubicBezTo>
                  <a:lnTo>
                    <a:pt x="460629" y="887476"/>
                  </a:lnTo>
                  <a:lnTo>
                    <a:pt x="460629" y="921385"/>
                  </a:lnTo>
                  <a:cubicBezTo>
                    <a:pt x="206248" y="921385"/>
                    <a:pt x="0" y="715137"/>
                    <a:pt x="0" y="460629"/>
                  </a:cubicBezTo>
                  <a:lnTo>
                    <a:pt x="33909" y="460629"/>
                  </a:lnTo>
                  <a:lnTo>
                    <a:pt x="55753" y="486537"/>
                  </a:lnTo>
                  <a:cubicBezTo>
                    <a:pt x="45720" y="495046"/>
                    <a:pt x="31623" y="496951"/>
                    <a:pt x="19685" y="491363"/>
                  </a:cubicBezTo>
                  <a:cubicBezTo>
                    <a:pt x="7747" y="485775"/>
                    <a:pt x="0" y="473837"/>
                    <a:pt x="0" y="460629"/>
                  </a:cubicBezTo>
                  <a:moveTo>
                    <a:pt x="67691" y="460629"/>
                  </a:moveTo>
                  <a:lnTo>
                    <a:pt x="33909" y="460629"/>
                  </a:lnTo>
                  <a:lnTo>
                    <a:pt x="12065" y="434721"/>
                  </a:lnTo>
                  <a:cubicBezTo>
                    <a:pt x="22098" y="426212"/>
                    <a:pt x="36195" y="424307"/>
                    <a:pt x="48133" y="429895"/>
                  </a:cubicBezTo>
                  <a:cubicBezTo>
                    <a:pt x="60071" y="435483"/>
                    <a:pt x="67691" y="447421"/>
                    <a:pt x="67691" y="460629"/>
                  </a:cubicBezTo>
                  <a:cubicBezTo>
                    <a:pt x="67691" y="677672"/>
                    <a:pt x="243586" y="853567"/>
                    <a:pt x="460629" y="853567"/>
                  </a:cubicBezTo>
                  <a:cubicBezTo>
                    <a:pt x="677672" y="853567"/>
                    <a:pt x="853567" y="677672"/>
                    <a:pt x="853567" y="460629"/>
                  </a:cubicBezTo>
                  <a:lnTo>
                    <a:pt x="887476" y="460629"/>
                  </a:lnTo>
                  <a:lnTo>
                    <a:pt x="853567" y="460629"/>
                  </a:lnTo>
                  <a:cubicBezTo>
                    <a:pt x="853567" y="243586"/>
                    <a:pt x="677672" y="67691"/>
                    <a:pt x="460629" y="67691"/>
                  </a:cubicBezTo>
                  <a:lnTo>
                    <a:pt x="460629" y="33909"/>
                  </a:lnTo>
                  <a:lnTo>
                    <a:pt x="460629" y="67691"/>
                  </a:lnTo>
                  <a:cubicBezTo>
                    <a:pt x="243713" y="67691"/>
                    <a:pt x="67691" y="243713"/>
                    <a:pt x="67691" y="460629"/>
                  </a:cubicBezTo>
                  <a:close/>
                </a:path>
              </a:pathLst>
            </a:custGeom>
            <a:solidFill>
              <a:srgbClr val="2C6E49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8798560" y="5369560"/>
            <a:ext cx="691000" cy="691000"/>
            <a:chOff x="0" y="0"/>
            <a:chExt cx="921333" cy="92133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33909" y="33782"/>
              <a:ext cx="853567" cy="853694"/>
            </a:xfrm>
            <a:custGeom>
              <a:avLst/>
              <a:gdLst/>
              <a:ahLst/>
              <a:cxnLst/>
              <a:rect r="r" b="b" t="t" l="l"/>
              <a:pathLst>
                <a:path h="853694" w="853567">
                  <a:moveTo>
                    <a:pt x="0" y="426847"/>
                  </a:moveTo>
                  <a:cubicBezTo>
                    <a:pt x="0" y="191135"/>
                    <a:pt x="191135" y="0"/>
                    <a:pt x="426847" y="0"/>
                  </a:cubicBezTo>
                  <a:cubicBezTo>
                    <a:pt x="662559" y="0"/>
                    <a:pt x="853567" y="191135"/>
                    <a:pt x="853567" y="426847"/>
                  </a:cubicBezTo>
                  <a:cubicBezTo>
                    <a:pt x="853567" y="662559"/>
                    <a:pt x="662432" y="853694"/>
                    <a:pt x="426720" y="853694"/>
                  </a:cubicBezTo>
                  <a:cubicBezTo>
                    <a:pt x="191008" y="853694"/>
                    <a:pt x="0" y="662559"/>
                    <a:pt x="0" y="42684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921385" cy="921385"/>
            </a:xfrm>
            <a:custGeom>
              <a:avLst/>
              <a:gdLst/>
              <a:ahLst/>
              <a:cxnLst/>
              <a:rect r="r" b="b" t="t" l="l"/>
              <a:pathLst>
                <a:path h="921385" w="921385">
                  <a:moveTo>
                    <a:pt x="0" y="460629"/>
                  </a:moveTo>
                  <a:cubicBezTo>
                    <a:pt x="0" y="206248"/>
                    <a:pt x="206248" y="0"/>
                    <a:pt x="460629" y="0"/>
                  </a:cubicBezTo>
                  <a:lnTo>
                    <a:pt x="460629" y="33909"/>
                  </a:lnTo>
                  <a:lnTo>
                    <a:pt x="460629" y="0"/>
                  </a:lnTo>
                  <a:cubicBezTo>
                    <a:pt x="715137" y="0"/>
                    <a:pt x="921385" y="206248"/>
                    <a:pt x="921385" y="460629"/>
                  </a:cubicBezTo>
                  <a:cubicBezTo>
                    <a:pt x="921385" y="715010"/>
                    <a:pt x="715137" y="921385"/>
                    <a:pt x="460629" y="921385"/>
                  </a:cubicBezTo>
                  <a:lnTo>
                    <a:pt x="460629" y="887476"/>
                  </a:lnTo>
                  <a:lnTo>
                    <a:pt x="460629" y="921385"/>
                  </a:lnTo>
                  <a:cubicBezTo>
                    <a:pt x="206248" y="921385"/>
                    <a:pt x="0" y="715137"/>
                    <a:pt x="0" y="460629"/>
                  </a:cubicBezTo>
                  <a:lnTo>
                    <a:pt x="33909" y="460629"/>
                  </a:lnTo>
                  <a:lnTo>
                    <a:pt x="55753" y="486537"/>
                  </a:lnTo>
                  <a:cubicBezTo>
                    <a:pt x="45720" y="495046"/>
                    <a:pt x="31623" y="496951"/>
                    <a:pt x="19685" y="491363"/>
                  </a:cubicBezTo>
                  <a:cubicBezTo>
                    <a:pt x="7747" y="485775"/>
                    <a:pt x="0" y="473837"/>
                    <a:pt x="0" y="460629"/>
                  </a:cubicBezTo>
                  <a:moveTo>
                    <a:pt x="67691" y="460629"/>
                  </a:moveTo>
                  <a:lnTo>
                    <a:pt x="33909" y="460629"/>
                  </a:lnTo>
                  <a:lnTo>
                    <a:pt x="12065" y="434721"/>
                  </a:lnTo>
                  <a:cubicBezTo>
                    <a:pt x="22098" y="426212"/>
                    <a:pt x="36195" y="424307"/>
                    <a:pt x="48133" y="429895"/>
                  </a:cubicBezTo>
                  <a:cubicBezTo>
                    <a:pt x="60071" y="435483"/>
                    <a:pt x="67691" y="447421"/>
                    <a:pt x="67691" y="460629"/>
                  </a:cubicBezTo>
                  <a:cubicBezTo>
                    <a:pt x="67691" y="677672"/>
                    <a:pt x="243586" y="853567"/>
                    <a:pt x="460629" y="853567"/>
                  </a:cubicBezTo>
                  <a:cubicBezTo>
                    <a:pt x="677672" y="853567"/>
                    <a:pt x="853567" y="677672"/>
                    <a:pt x="853567" y="460629"/>
                  </a:cubicBezTo>
                  <a:lnTo>
                    <a:pt x="887476" y="460629"/>
                  </a:lnTo>
                  <a:lnTo>
                    <a:pt x="853567" y="460629"/>
                  </a:lnTo>
                  <a:cubicBezTo>
                    <a:pt x="853567" y="243586"/>
                    <a:pt x="677672" y="67691"/>
                    <a:pt x="460629" y="67691"/>
                  </a:cubicBezTo>
                  <a:lnTo>
                    <a:pt x="460629" y="33909"/>
                  </a:lnTo>
                  <a:lnTo>
                    <a:pt x="460629" y="67691"/>
                  </a:lnTo>
                  <a:cubicBezTo>
                    <a:pt x="243713" y="67691"/>
                    <a:pt x="67691" y="243713"/>
                    <a:pt x="67691" y="460629"/>
                  </a:cubicBezTo>
                  <a:close/>
                </a:path>
              </a:pathLst>
            </a:custGeom>
            <a:solidFill>
              <a:srgbClr val="2C6E49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3507720" y="5369560"/>
            <a:ext cx="691000" cy="691000"/>
            <a:chOff x="0" y="0"/>
            <a:chExt cx="921333" cy="92133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33909" y="33782"/>
              <a:ext cx="853567" cy="853694"/>
            </a:xfrm>
            <a:custGeom>
              <a:avLst/>
              <a:gdLst/>
              <a:ahLst/>
              <a:cxnLst/>
              <a:rect r="r" b="b" t="t" l="l"/>
              <a:pathLst>
                <a:path h="853694" w="853567">
                  <a:moveTo>
                    <a:pt x="0" y="426847"/>
                  </a:moveTo>
                  <a:cubicBezTo>
                    <a:pt x="0" y="191135"/>
                    <a:pt x="191135" y="0"/>
                    <a:pt x="426847" y="0"/>
                  </a:cubicBezTo>
                  <a:cubicBezTo>
                    <a:pt x="662559" y="0"/>
                    <a:pt x="853567" y="191135"/>
                    <a:pt x="853567" y="426847"/>
                  </a:cubicBezTo>
                  <a:cubicBezTo>
                    <a:pt x="853567" y="662559"/>
                    <a:pt x="662432" y="853694"/>
                    <a:pt x="426720" y="853694"/>
                  </a:cubicBezTo>
                  <a:cubicBezTo>
                    <a:pt x="191008" y="853694"/>
                    <a:pt x="0" y="662559"/>
                    <a:pt x="0" y="42684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21385" cy="921385"/>
            </a:xfrm>
            <a:custGeom>
              <a:avLst/>
              <a:gdLst/>
              <a:ahLst/>
              <a:cxnLst/>
              <a:rect r="r" b="b" t="t" l="l"/>
              <a:pathLst>
                <a:path h="921385" w="921385">
                  <a:moveTo>
                    <a:pt x="0" y="460629"/>
                  </a:moveTo>
                  <a:cubicBezTo>
                    <a:pt x="0" y="206248"/>
                    <a:pt x="206248" y="0"/>
                    <a:pt x="460629" y="0"/>
                  </a:cubicBezTo>
                  <a:lnTo>
                    <a:pt x="460629" y="33909"/>
                  </a:lnTo>
                  <a:lnTo>
                    <a:pt x="460629" y="0"/>
                  </a:lnTo>
                  <a:cubicBezTo>
                    <a:pt x="715137" y="0"/>
                    <a:pt x="921385" y="206248"/>
                    <a:pt x="921385" y="460629"/>
                  </a:cubicBezTo>
                  <a:cubicBezTo>
                    <a:pt x="921385" y="715010"/>
                    <a:pt x="715137" y="921385"/>
                    <a:pt x="460629" y="921385"/>
                  </a:cubicBezTo>
                  <a:lnTo>
                    <a:pt x="460629" y="887476"/>
                  </a:lnTo>
                  <a:lnTo>
                    <a:pt x="460629" y="921385"/>
                  </a:lnTo>
                  <a:cubicBezTo>
                    <a:pt x="206248" y="921385"/>
                    <a:pt x="0" y="715137"/>
                    <a:pt x="0" y="460629"/>
                  </a:cubicBezTo>
                  <a:lnTo>
                    <a:pt x="33909" y="460629"/>
                  </a:lnTo>
                  <a:lnTo>
                    <a:pt x="55753" y="486537"/>
                  </a:lnTo>
                  <a:cubicBezTo>
                    <a:pt x="45720" y="495046"/>
                    <a:pt x="31623" y="496951"/>
                    <a:pt x="19685" y="491363"/>
                  </a:cubicBezTo>
                  <a:cubicBezTo>
                    <a:pt x="7747" y="485775"/>
                    <a:pt x="0" y="473837"/>
                    <a:pt x="0" y="460629"/>
                  </a:cubicBezTo>
                  <a:moveTo>
                    <a:pt x="67691" y="460629"/>
                  </a:moveTo>
                  <a:lnTo>
                    <a:pt x="33909" y="460629"/>
                  </a:lnTo>
                  <a:lnTo>
                    <a:pt x="12065" y="434721"/>
                  </a:lnTo>
                  <a:cubicBezTo>
                    <a:pt x="22098" y="426212"/>
                    <a:pt x="36195" y="424307"/>
                    <a:pt x="48133" y="429895"/>
                  </a:cubicBezTo>
                  <a:cubicBezTo>
                    <a:pt x="60071" y="435483"/>
                    <a:pt x="67691" y="447421"/>
                    <a:pt x="67691" y="460629"/>
                  </a:cubicBezTo>
                  <a:cubicBezTo>
                    <a:pt x="67691" y="677672"/>
                    <a:pt x="243586" y="853567"/>
                    <a:pt x="460629" y="853567"/>
                  </a:cubicBezTo>
                  <a:cubicBezTo>
                    <a:pt x="677672" y="853567"/>
                    <a:pt x="853567" y="677672"/>
                    <a:pt x="853567" y="460629"/>
                  </a:cubicBezTo>
                  <a:lnTo>
                    <a:pt x="887476" y="460629"/>
                  </a:lnTo>
                  <a:lnTo>
                    <a:pt x="853567" y="460629"/>
                  </a:lnTo>
                  <a:cubicBezTo>
                    <a:pt x="853567" y="243586"/>
                    <a:pt x="677672" y="67691"/>
                    <a:pt x="460629" y="67691"/>
                  </a:cubicBezTo>
                  <a:lnTo>
                    <a:pt x="460629" y="33909"/>
                  </a:lnTo>
                  <a:lnTo>
                    <a:pt x="460629" y="67691"/>
                  </a:lnTo>
                  <a:cubicBezTo>
                    <a:pt x="243713" y="67691"/>
                    <a:pt x="67691" y="243713"/>
                    <a:pt x="67691" y="460629"/>
                  </a:cubicBezTo>
                  <a:close/>
                </a:path>
              </a:pathLst>
            </a:custGeom>
            <a:solidFill>
              <a:srgbClr val="2C6E49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662925" y="405750"/>
            <a:ext cx="16962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b="true" sz="5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Історія Дня доброти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62925" y="6235050"/>
            <a:ext cx="7521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b="true" sz="3200">
                <a:solidFill>
                  <a:srgbClr val="2C6E49"/>
                </a:solidFill>
                <a:latin typeface="Arimo Bold"/>
                <a:ea typeface="Arimo Bold"/>
                <a:cs typeface="Arimo Bold"/>
                <a:sym typeface="Arimo Bold"/>
              </a:rPr>
              <a:t>1998</a:t>
            </a:r>
          </a:p>
          <a:p>
            <a:pPr algn="ctr">
              <a:lnSpc>
                <a:spcPts val="4800"/>
              </a:lnSpc>
            </a:pPr>
            <a:r>
              <a:rPr lang="en-US" b="true" sz="40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Початок руху</a:t>
            </a:r>
          </a:p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У 1998 році вперше відзначили Всесвітній день доброти.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5280660" y="1714500"/>
            <a:ext cx="7704000" cy="3429000"/>
            <a:chOff x="0" y="0"/>
            <a:chExt cx="10272000" cy="4572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272000" cy="4572000"/>
            </a:xfrm>
            <a:custGeom>
              <a:avLst/>
              <a:gdLst/>
              <a:ahLst/>
              <a:cxnLst/>
              <a:rect r="r" b="b" t="t" l="l"/>
              <a:pathLst>
                <a:path h="4572000" w="10272000">
                  <a:moveTo>
                    <a:pt x="0" y="0"/>
                  </a:moveTo>
                  <a:lnTo>
                    <a:pt x="10272000" y="0"/>
                  </a:lnTo>
                  <a:lnTo>
                    <a:pt x="10272000" y="4572000"/>
                  </a:lnTo>
                  <a:lnTo>
                    <a:pt x="0" y="45720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10272000" cy="4600575"/>
            </a:xfrm>
            <a:prstGeom prst="rect">
              <a:avLst/>
            </a:prstGeom>
          </p:spPr>
          <p:txBody>
            <a:bodyPr anchor="b" rtlCol="false" tIns="0" lIns="0" bIns="0" rIns="0"/>
            <a:lstStyle/>
            <a:p>
              <a:pPr algn="ctr">
                <a:lnSpc>
                  <a:spcPts val="3840"/>
                </a:lnSpc>
              </a:pPr>
              <a:r>
                <a:rPr lang="en-US" b="true" sz="3200">
                  <a:solidFill>
                    <a:srgbClr val="2C6E49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2000-2010</a:t>
              </a:r>
            </a:p>
            <a:p>
              <a:pPr algn="ctr">
                <a:lnSpc>
                  <a:spcPts val="4800"/>
                </a:lnSpc>
              </a:pPr>
              <a:r>
                <a:rPr lang="en-US" b="true" sz="4000">
                  <a:solidFill>
                    <a:srgbClr val="040F0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Поширення у світі</a:t>
              </a:r>
            </a:p>
            <a:p>
              <a:pPr algn="ctr">
                <a:lnSpc>
                  <a:spcPts val="3840"/>
                </a:lnSpc>
              </a:pP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Свято швидко стало популярним у багатьох країнах.</a:t>
              </a: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0081245" y="6235050"/>
            <a:ext cx="7521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b="true" sz="3200">
                <a:solidFill>
                  <a:srgbClr val="2C6E49"/>
                </a:solidFill>
                <a:latin typeface="Arimo Bold"/>
                <a:ea typeface="Arimo Bold"/>
                <a:cs typeface="Arimo Bold"/>
                <a:sym typeface="Arimo Bold"/>
              </a:rPr>
              <a:t>2010-ті</a:t>
            </a:r>
          </a:p>
          <a:p>
            <a:pPr algn="ctr">
              <a:lnSpc>
                <a:spcPts val="4800"/>
              </a:lnSpc>
            </a:pPr>
            <a:r>
              <a:rPr lang="en-US" b="true" sz="40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Україна приєднується</a:t>
            </a:r>
          </a:p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В Україні цей день почали відзначати у 2010-х роках.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02821" y="2732418"/>
            <a:ext cx="3340779" cy="5011168"/>
          </a:xfrm>
          <a:custGeom>
            <a:avLst/>
            <a:gdLst/>
            <a:ahLst/>
            <a:cxnLst/>
            <a:rect r="r" b="b" t="t" l="l"/>
            <a:pathLst>
              <a:path h="5011168" w="3340779">
                <a:moveTo>
                  <a:pt x="0" y="0"/>
                </a:moveTo>
                <a:lnTo>
                  <a:pt x="3340779" y="0"/>
                </a:lnTo>
                <a:lnTo>
                  <a:pt x="3340779" y="5011169"/>
                </a:lnTo>
                <a:lnTo>
                  <a:pt x="0" y="50111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139262" y="2910825"/>
            <a:ext cx="3168059" cy="4752088"/>
          </a:xfrm>
          <a:custGeom>
            <a:avLst/>
            <a:gdLst/>
            <a:ahLst/>
            <a:cxnLst/>
            <a:rect r="r" b="b" t="t" l="l"/>
            <a:pathLst>
              <a:path h="4752088" w="3168059">
                <a:moveTo>
                  <a:pt x="0" y="0"/>
                </a:moveTo>
                <a:lnTo>
                  <a:pt x="3168059" y="0"/>
                </a:lnTo>
                <a:lnTo>
                  <a:pt x="3168059" y="4752088"/>
                </a:lnTo>
                <a:lnTo>
                  <a:pt x="0" y="47520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757450" y="2732418"/>
            <a:ext cx="3330564" cy="4995847"/>
          </a:xfrm>
          <a:custGeom>
            <a:avLst/>
            <a:gdLst/>
            <a:ahLst/>
            <a:cxnLst/>
            <a:rect r="r" b="b" t="t" l="l"/>
            <a:pathLst>
              <a:path h="4995847" w="3330564">
                <a:moveTo>
                  <a:pt x="0" y="0"/>
                </a:moveTo>
                <a:lnTo>
                  <a:pt x="3330565" y="0"/>
                </a:lnTo>
                <a:lnTo>
                  <a:pt x="3330565" y="4995847"/>
                </a:lnTo>
                <a:lnTo>
                  <a:pt x="0" y="499584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62925" y="405750"/>
            <a:ext cx="16962150" cy="2505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b="true" sz="5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Доброта у повсякденному житті</a:t>
            </a:r>
          </a:p>
          <a:p>
            <a:pPr algn="l">
              <a:lnSpc>
                <a:spcPts val="6959"/>
              </a:lnSpc>
            </a:pPr>
          </a:p>
          <a:p>
            <a:pPr algn="l">
              <a:lnSpc>
                <a:spcPts val="5760"/>
              </a:lnSpc>
            </a:pPr>
            <a:r>
              <a:rPr lang="en-US" b="true" sz="4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                             </a:t>
            </a:r>
            <a:r>
              <a:rPr lang="en-US" b="true" sz="4800">
                <a:solidFill>
                  <a:srgbClr val="1A9E32"/>
                </a:solidFill>
                <a:latin typeface="Arimo Bold"/>
                <a:ea typeface="Arimo Bold"/>
                <a:cs typeface="Arimo Bold"/>
                <a:sym typeface="Arimo Bold"/>
              </a:rPr>
              <a:t>            Великі вчинки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62925" y="8051250"/>
            <a:ext cx="816135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Поступитися місцем у транспорті, допомогти з речами, сказати комплімент.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372600" y="7901475"/>
            <a:ext cx="816135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Волонтерство, благодійність, підтримка у складних ситуаціях.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058400" y="2286000"/>
            <a:ext cx="7658100" cy="7429500"/>
            <a:chOff x="0" y="0"/>
            <a:chExt cx="10210800" cy="990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0210800" cy="9906000"/>
            </a:xfrm>
            <a:custGeom>
              <a:avLst/>
              <a:gdLst/>
              <a:ahLst/>
              <a:cxnLst/>
              <a:rect r="r" b="b" t="t" l="l"/>
              <a:pathLst>
                <a:path h="9906000" w="10210800">
                  <a:moveTo>
                    <a:pt x="0" y="0"/>
                  </a:moveTo>
                  <a:lnTo>
                    <a:pt x="10210800" y="0"/>
                  </a:lnTo>
                  <a:lnTo>
                    <a:pt x="10210800" y="9906000"/>
                  </a:lnTo>
                  <a:lnTo>
                    <a:pt x="0" y="990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662925" y="405750"/>
            <a:ext cx="16962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b="true" sz="5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Чому важливо бути добрим?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62925" y="2358375"/>
            <a:ext cx="8961150" cy="237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60"/>
              </a:lnSpc>
            </a:pPr>
            <a:r>
              <a:rPr lang="en-US" b="true" sz="43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Доброта створює ланцюжок добра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Коли ти робиш добру справу, інші теж надихаються і хочуть допомагати.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Доброта робить людей щасливішими та об'єднує суспільство.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Навіть маленький жест може змінити чийсь день на краще.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585501" y="3743301"/>
            <a:ext cx="3116999" cy="4155999"/>
          </a:xfrm>
          <a:custGeom>
            <a:avLst/>
            <a:gdLst/>
            <a:ahLst/>
            <a:cxnLst/>
            <a:rect r="r" b="b" t="t" l="l"/>
            <a:pathLst>
              <a:path h="4155999" w="3116999">
                <a:moveTo>
                  <a:pt x="0" y="0"/>
                </a:moveTo>
                <a:lnTo>
                  <a:pt x="3116998" y="0"/>
                </a:lnTo>
                <a:lnTo>
                  <a:pt x="3116998" y="4155999"/>
                </a:lnTo>
                <a:lnTo>
                  <a:pt x="0" y="41559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282461" y="1847986"/>
            <a:ext cx="3005687" cy="4403937"/>
          </a:xfrm>
          <a:custGeom>
            <a:avLst/>
            <a:gdLst/>
            <a:ahLst/>
            <a:cxnLst/>
            <a:rect r="r" b="b" t="t" l="l"/>
            <a:pathLst>
              <a:path h="4403937" w="3005687">
                <a:moveTo>
                  <a:pt x="0" y="0"/>
                </a:moveTo>
                <a:lnTo>
                  <a:pt x="3005687" y="0"/>
                </a:lnTo>
                <a:lnTo>
                  <a:pt x="3005687" y="4403937"/>
                </a:lnTo>
                <a:lnTo>
                  <a:pt x="0" y="440393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07999" y="3123142"/>
            <a:ext cx="4368281" cy="3128781"/>
          </a:xfrm>
          <a:custGeom>
            <a:avLst/>
            <a:gdLst/>
            <a:ahLst/>
            <a:cxnLst/>
            <a:rect r="r" b="b" t="t" l="l"/>
            <a:pathLst>
              <a:path h="3128781" w="4368281">
                <a:moveTo>
                  <a:pt x="0" y="0"/>
                </a:moveTo>
                <a:lnTo>
                  <a:pt x="4368281" y="0"/>
                </a:lnTo>
                <a:lnTo>
                  <a:pt x="4368281" y="3128781"/>
                </a:lnTo>
                <a:lnTo>
                  <a:pt x="0" y="31287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62925" y="405750"/>
            <a:ext cx="16962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b="true" sz="5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Приклади добрих справ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62925" y="6701775"/>
            <a:ext cx="5212350" cy="237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b="true" sz="40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Підтримка друзів</a:t>
            </a:r>
          </a:p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Підтримати друга у складний момент чи просто вислухати.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778243" y="8357821"/>
            <a:ext cx="5212350" cy="237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b="true" sz="40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Допомога літнім</a:t>
            </a:r>
          </a:p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Піднести сумку або перевести через дорогу.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390105" y="6701775"/>
            <a:ext cx="5212350" cy="237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b="true" sz="40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Піклування про природу</a:t>
            </a:r>
          </a:p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Посадити дерево або прибрати сміття у парку.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62925" y="396225"/>
            <a:ext cx="17119054" cy="92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24"/>
              </a:lnSpc>
            </a:pPr>
            <a:r>
              <a:rPr lang="en-US" b="true" sz="5853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Доброта у світі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84456" y="1290156"/>
            <a:ext cx="18363075" cy="8772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   </a:t>
            </a: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Японія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Поклони як знак поваги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Чистота публічного простору — навіть учні прибирають у школах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Дарування невеличких сувенірів «оміяґе» після подорожей</a:t>
            </a:r>
          </a:p>
          <a:p>
            <a:pPr algn="l">
              <a:lnSpc>
                <a:spcPts val="3840"/>
              </a:lnSpc>
            </a:pP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   </a:t>
            </a: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Бразилія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Дуже теплі обійми та фізична близькість — спосіб показати прихильність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Гостинність: запропонувати їжу та напої, навіть незнайомим людям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Волонтерство під час карнавалів для підтримки громад</a:t>
            </a:r>
          </a:p>
          <a:p>
            <a:pPr algn="l">
              <a:lnSpc>
                <a:spcPts val="3840"/>
              </a:lnSpc>
            </a:pP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   </a:t>
            </a: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Швеція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Концепт «лагом» — не надто багато, не надто мало, але в міру: прояв турботи через баланс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Прозорість і чесність в спілкуванні — вважається ввічливою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Поділ парасолі або кави в затишному кафе, щоб створити атмосферу «фіка»</a:t>
            </a:r>
          </a:p>
          <a:p>
            <a:pPr algn="l">
              <a:lnSpc>
                <a:spcPts val="3840"/>
              </a:lnSpc>
            </a:pP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   </a:t>
            </a:r>
            <a:r>
              <a:rPr lang="en-US" b="true" sz="3200">
                <a:solidFill>
                  <a:srgbClr val="1800AD"/>
                </a:solidFill>
                <a:latin typeface="Arimo Bold"/>
                <a:ea typeface="Arimo Bold"/>
                <a:cs typeface="Arimo Bold"/>
                <a:sym typeface="Arimo Bold"/>
              </a:rPr>
              <a:t>Україна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Поступитися місцем у транспорті 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Запрошення на домашню вечерю — це не просто гостинність, це прояв душевного тепла</a:t>
            </a:r>
          </a:p>
          <a:p>
            <a:pPr algn="l" marL="1025754" indent="-512877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Подарувати букет без приводу, просто щоб підняти настрій</a:t>
            </a:r>
          </a:p>
          <a:p>
            <a:pPr algn="l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708660" y="1303020"/>
            <a:ext cx="16664940" cy="8618220"/>
            <a:chOff x="0" y="0"/>
            <a:chExt cx="22219920" cy="1149096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219920" cy="11490960"/>
            </a:xfrm>
            <a:custGeom>
              <a:avLst/>
              <a:gdLst/>
              <a:ahLst/>
              <a:cxnLst/>
              <a:rect r="r" b="b" t="t" l="l"/>
              <a:pathLst>
                <a:path h="11490960" w="22219920">
                  <a:moveTo>
                    <a:pt x="0" y="0"/>
                  </a:moveTo>
                  <a:lnTo>
                    <a:pt x="22219920" y="0"/>
                  </a:lnTo>
                  <a:lnTo>
                    <a:pt x="22219920" y="11490960"/>
                  </a:lnTo>
                  <a:lnTo>
                    <a:pt x="0" y="11490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2606040" y="3314700"/>
            <a:ext cx="5669280" cy="4389120"/>
            <a:chOff x="0" y="0"/>
            <a:chExt cx="7559040" cy="585216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559040" cy="5852160"/>
            </a:xfrm>
            <a:custGeom>
              <a:avLst/>
              <a:gdLst/>
              <a:ahLst/>
              <a:cxnLst/>
              <a:rect r="r" b="b" t="t" l="l"/>
              <a:pathLst>
                <a:path h="5852160" w="7559040">
                  <a:moveTo>
                    <a:pt x="0" y="0"/>
                  </a:moveTo>
                  <a:lnTo>
                    <a:pt x="7559040" y="0"/>
                  </a:lnTo>
                  <a:lnTo>
                    <a:pt x="7559040" y="5852160"/>
                  </a:lnTo>
                  <a:lnTo>
                    <a:pt x="0" y="58521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662925" y="405750"/>
            <a:ext cx="16962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b="true" sz="5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Обговорення! ​🤷‍♀️​ ​💁‍♂️​ ​</a:t>
            </a:r>
            <a:r>
              <a:rPr lang="en-US" sz="58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💬​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595360" y="3657600"/>
            <a:ext cx="7452600" cy="3977400"/>
            <a:chOff x="0" y="0"/>
            <a:chExt cx="9936800" cy="53032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936800" cy="5303200"/>
            </a:xfrm>
            <a:custGeom>
              <a:avLst/>
              <a:gdLst/>
              <a:ahLst/>
              <a:cxnLst/>
              <a:rect r="r" b="b" t="t" l="l"/>
              <a:pathLst>
                <a:path h="5303200" w="9936800">
                  <a:moveTo>
                    <a:pt x="0" y="0"/>
                  </a:moveTo>
                  <a:lnTo>
                    <a:pt x="9936800" y="0"/>
                  </a:lnTo>
                  <a:lnTo>
                    <a:pt x="9936800" y="5303200"/>
                  </a:lnTo>
                  <a:lnTo>
                    <a:pt x="0" y="53032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19050"/>
              <a:ext cx="9936800" cy="532225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4800"/>
                </a:lnSpc>
              </a:pPr>
              <a:r>
                <a:rPr lang="en-US" b="true" sz="4000">
                  <a:solidFill>
                    <a:srgbClr val="2C6E49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Ланцюжок доброти</a:t>
              </a:r>
            </a:p>
            <a:p>
              <a:pPr algn="l">
                <a:lnSpc>
                  <a:spcPts val="3840"/>
                </a:lnSpc>
              </a:pP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Ми щойно дізналися, що </a:t>
              </a:r>
              <a:r>
                <a:rPr lang="en-US" b="true" sz="3200">
                  <a:solidFill>
                    <a:srgbClr val="040F0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доброта</a:t>
              </a: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 може проявлятися у великих і малих вчинках, і навіть у різних країнах вона має своє унікальне втілення. Розкажіть про </a:t>
              </a:r>
              <a:r>
                <a:rPr lang="en-US" b="true" sz="3200">
                  <a:solidFill>
                    <a:srgbClr val="040F0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добрі вчинки</a:t>
              </a: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, які ви бачили або робили самі. Як ці вчинки </a:t>
              </a:r>
              <a:r>
                <a:rPr lang="en-US" b="true" sz="3200">
                  <a:solidFill>
                    <a:srgbClr val="040F0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вплинули</a:t>
              </a: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 на інших?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708660" y="1303020"/>
            <a:ext cx="16664940" cy="8618220"/>
            <a:chOff x="0" y="0"/>
            <a:chExt cx="22219920" cy="1149096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219920" cy="11490960"/>
            </a:xfrm>
            <a:custGeom>
              <a:avLst/>
              <a:gdLst/>
              <a:ahLst/>
              <a:cxnLst/>
              <a:rect r="r" b="b" t="t" l="l"/>
              <a:pathLst>
                <a:path h="11490960" w="22219920">
                  <a:moveTo>
                    <a:pt x="0" y="0"/>
                  </a:moveTo>
                  <a:lnTo>
                    <a:pt x="22219920" y="0"/>
                  </a:lnTo>
                  <a:lnTo>
                    <a:pt x="22219920" y="11490960"/>
                  </a:lnTo>
                  <a:lnTo>
                    <a:pt x="0" y="11490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662925" y="405750"/>
            <a:ext cx="16962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b="true" sz="5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Обговорення! ​🤷‍♀️​ ​💁‍♂️​ ​</a:t>
            </a:r>
            <a:r>
              <a:rPr lang="en-US" sz="58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💬​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965960" y="3314700"/>
            <a:ext cx="14082000" cy="3977400"/>
            <a:chOff x="0" y="0"/>
            <a:chExt cx="18776000" cy="53032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8776000" cy="5303200"/>
            </a:xfrm>
            <a:custGeom>
              <a:avLst/>
              <a:gdLst/>
              <a:ahLst/>
              <a:cxnLst/>
              <a:rect r="r" b="b" t="t" l="l"/>
              <a:pathLst>
                <a:path h="5303200" w="18776000">
                  <a:moveTo>
                    <a:pt x="0" y="0"/>
                  </a:moveTo>
                  <a:lnTo>
                    <a:pt x="18776000" y="0"/>
                  </a:lnTo>
                  <a:lnTo>
                    <a:pt x="18776000" y="5303200"/>
                  </a:lnTo>
                  <a:lnTo>
                    <a:pt x="0" y="53032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8776000" cy="53317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3840"/>
                </a:lnSpc>
              </a:pPr>
              <a:r>
                <a:rPr lang="en-US" b="true" sz="3200">
                  <a:solidFill>
                    <a:srgbClr val="2C6E49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Ви могли б сказати...</a:t>
              </a:r>
            </a:p>
            <a:p>
              <a:pPr algn="ctr">
                <a:lnSpc>
                  <a:spcPts val="3840"/>
                </a:lnSpc>
              </a:pP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Я допоміг бабусі донести важкі сумки додому, і вона дуже зраділа, її настрій покращився.</a:t>
              </a:r>
            </a:p>
            <a:p>
              <a:pPr algn="ctr">
                <a:lnSpc>
                  <a:spcPts val="3840"/>
                </a:lnSpc>
              </a:pP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Я бачив, як мій однокласник допомагав молодшим учням розібратися із завданням, і вони були йому дуже вдячні.</a:t>
              </a:r>
            </a:p>
            <a:p>
              <a:pPr algn="ctr">
                <a:lnSpc>
                  <a:spcPts val="3840"/>
                </a:lnSpc>
              </a:pP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Одного разу я прибрав сміття в парку, і побачив, як після цього інші люди стали обережнішими і не смітили, це надихнуло їх.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6733520" y="685800"/>
            <a:ext cx="1097400" cy="1097400"/>
            <a:chOff x="0" y="0"/>
            <a:chExt cx="1463200" cy="14632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463200" cy="1463200"/>
            </a:xfrm>
            <a:custGeom>
              <a:avLst/>
              <a:gdLst/>
              <a:ahLst/>
              <a:cxnLst/>
              <a:rect r="r" b="b" t="t" l="l"/>
              <a:pathLst>
                <a:path h="1463200" w="1463200">
                  <a:moveTo>
                    <a:pt x="0" y="0"/>
                  </a:moveTo>
                  <a:lnTo>
                    <a:pt x="1463200" y="0"/>
                  </a:lnTo>
                  <a:lnTo>
                    <a:pt x="1463200" y="1463200"/>
                  </a:lnTo>
                  <a:lnTo>
                    <a:pt x="0" y="14632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463200" cy="14917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r">
                <a:lnSpc>
                  <a:spcPts val="8640"/>
                </a:lnSpc>
              </a:pPr>
              <a:r>
                <a:rPr lang="en-US" sz="7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​✅​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9052560" y="617220"/>
            <a:ext cx="8915400" cy="9601200"/>
            <a:chOff x="0" y="0"/>
            <a:chExt cx="11887200" cy="128016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1887200" cy="12801600"/>
            </a:xfrm>
            <a:custGeom>
              <a:avLst/>
              <a:gdLst/>
              <a:ahLst/>
              <a:cxnLst/>
              <a:rect r="r" b="b" t="t" l="l"/>
              <a:pathLst>
                <a:path h="12801600" w="11887200">
                  <a:moveTo>
                    <a:pt x="0" y="0"/>
                  </a:moveTo>
                  <a:lnTo>
                    <a:pt x="11887200" y="0"/>
                  </a:lnTo>
                  <a:lnTo>
                    <a:pt x="11887200" y="12801600"/>
                  </a:lnTo>
                  <a:lnTo>
                    <a:pt x="0" y="12801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0126980" y="2880360"/>
            <a:ext cx="6629400" cy="4800600"/>
            <a:chOff x="0" y="0"/>
            <a:chExt cx="8839200" cy="6400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839200" cy="6400800"/>
            </a:xfrm>
            <a:custGeom>
              <a:avLst/>
              <a:gdLst/>
              <a:ahLst/>
              <a:cxnLst/>
              <a:rect r="r" b="b" t="t" l="l"/>
              <a:pathLst>
                <a:path h="6400800" w="8839200">
                  <a:moveTo>
                    <a:pt x="0" y="0"/>
                  </a:moveTo>
                  <a:lnTo>
                    <a:pt x="8839200" y="0"/>
                  </a:lnTo>
                  <a:lnTo>
                    <a:pt x="8839200" y="6400800"/>
                  </a:lnTo>
                  <a:lnTo>
                    <a:pt x="0" y="6400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662925" y="405750"/>
            <a:ext cx="16962150" cy="238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b="true" sz="58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Творче завдання ​🖼️</a:t>
            </a:r>
            <a:r>
              <a:rPr lang="en-US" sz="58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​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571500" y="1851660"/>
            <a:ext cx="8526600" cy="7795200"/>
            <a:chOff x="0" y="0"/>
            <a:chExt cx="11368800" cy="103936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368800" cy="10393600"/>
            </a:xfrm>
            <a:custGeom>
              <a:avLst/>
              <a:gdLst/>
              <a:ahLst/>
              <a:cxnLst/>
              <a:rect r="r" b="b" t="t" l="l"/>
              <a:pathLst>
                <a:path h="10393600" w="11368800">
                  <a:moveTo>
                    <a:pt x="0" y="0"/>
                  </a:moveTo>
                  <a:lnTo>
                    <a:pt x="11368800" y="0"/>
                  </a:lnTo>
                  <a:lnTo>
                    <a:pt x="11368800" y="10393600"/>
                  </a:lnTo>
                  <a:lnTo>
                    <a:pt x="0" y="10393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19050"/>
              <a:ext cx="11368800" cy="1041265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5160"/>
                </a:lnSpc>
              </a:pPr>
              <a:r>
                <a:rPr lang="en-US" b="true" sz="4300">
                  <a:solidFill>
                    <a:srgbClr val="040F0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Створи плакат «Доброта навколо мене»</a:t>
              </a:r>
            </a:p>
            <a:p>
              <a:pPr algn="l">
                <a:lnSpc>
                  <a:spcPts val="3840"/>
                </a:lnSpc>
              </a:pP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Уявіть, що ви — дизайнери плакатів або художники. Ваше завдання — створити плакат або малюнок на тему </a:t>
              </a:r>
              <a:r>
                <a:rPr lang="en-US" b="true" sz="3200">
                  <a:solidFill>
                    <a:srgbClr val="040F0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«Доброта навколо мене»</a:t>
              </a: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, де ви зобразите або напишете, як </a:t>
              </a:r>
              <a:r>
                <a:rPr lang="en-US" b="true" sz="3200">
                  <a:solidFill>
                    <a:srgbClr val="040F0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доброта проявляється у вашому повсякденному житті</a:t>
              </a: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.</a:t>
              </a:r>
            </a:p>
            <a:p>
              <a:pPr algn="l">
                <a:lnSpc>
                  <a:spcPts val="3840"/>
                </a:lnSpc>
              </a:pP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Що вам знадобиться: ​🎨​ ​🖌️</a:t>
              </a:r>
              <a:r>
                <a:rPr lang="en-US" sz="3200">
                  <a:solidFill>
                    <a:srgbClr val="2C6E49"/>
                  </a:solidFill>
                  <a:latin typeface="Arimo"/>
                  <a:ea typeface="Arimo"/>
                  <a:cs typeface="Arimo"/>
                  <a:sym typeface="Arimo"/>
                </a:rPr>
                <a:t>​</a:t>
              </a:r>
            </a:p>
            <a:p>
              <a:pPr algn="l">
                <a:lnSpc>
                  <a:spcPts val="3840"/>
                </a:lnSpc>
              </a:pPr>
              <a:r>
                <a:rPr lang="en-US" sz="3200">
                  <a:solidFill>
                    <a:srgbClr val="2C6E49"/>
                  </a:solidFill>
                  <a:latin typeface="Arimo"/>
                  <a:ea typeface="Arimo"/>
                  <a:cs typeface="Arimo"/>
                  <a:sym typeface="Arimo"/>
                </a:rPr>
                <a:t>Папір, Фломастери, Олівці, Кольоровий пап</a:t>
              </a:r>
              <a:r>
                <a:rPr lang="en-US" sz="3200">
                  <a:solidFill>
                    <a:srgbClr val="040F0F"/>
                  </a:solidFill>
                  <a:latin typeface="Arimo"/>
                  <a:ea typeface="Arimo"/>
                  <a:cs typeface="Arimo"/>
                  <a:sym typeface="Arimo"/>
                </a:rPr>
                <a:t>ір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315700" y="0"/>
            <a:ext cx="6972300" cy="10287000"/>
            <a:chOff x="0" y="0"/>
            <a:chExt cx="92964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2964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296400">
                  <a:moveTo>
                    <a:pt x="0" y="0"/>
                  </a:moveTo>
                  <a:lnTo>
                    <a:pt x="9296400" y="0"/>
                  </a:lnTo>
                  <a:lnTo>
                    <a:pt x="92964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70924" t="-4185" r="-8106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662925" y="396225"/>
            <a:ext cx="10104150" cy="782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00"/>
              </a:lnSpc>
            </a:pPr>
            <a:r>
              <a:rPr lang="en-US" b="true" sz="6500">
                <a:solidFill>
                  <a:srgbClr val="D90368"/>
                </a:solidFill>
                <a:latin typeface="Arimo Bold"/>
                <a:ea typeface="Arimo Bold"/>
                <a:cs typeface="Arimo Bold"/>
                <a:sym typeface="Arimo Bold"/>
              </a:rPr>
              <a:t>Підсумок: Доброта змінює світ</a:t>
            </a:r>
          </a:p>
          <a:p>
            <a:pPr algn="l">
              <a:lnSpc>
                <a:spcPts val="5159"/>
              </a:lnSpc>
            </a:pPr>
          </a:p>
          <a:p>
            <a:pPr algn="l">
              <a:lnSpc>
                <a:spcPts val="5159"/>
              </a:lnSpc>
            </a:pPr>
          </a:p>
          <a:p>
            <a:pPr algn="l">
              <a:lnSpc>
                <a:spcPts val="5160"/>
              </a:lnSpc>
            </a:pPr>
            <a:r>
              <a:rPr lang="en-US" b="true" sz="4300">
                <a:solidFill>
                  <a:srgbClr val="040F0F"/>
                </a:solidFill>
                <a:latin typeface="Arimo Bold"/>
                <a:ea typeface="Arimo Bold"/>
                <a:cs typeface="Arimo Bold"/>
                <a:sym typeface="Arimo Bold"/>
              </a:rPr>
              <a:t>Головне: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Доброта — це сила, яка об’єднує людей.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Кожен може зробити світ кращим, навіть маленькими вчинками.</a:t>
            </a:r>
          </a:p>
          <a:p>
            <a:pPr algn="l" marL="1026160" indent="-51308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40F0F"/>
                </a:solidFill>
                <a:latin typeface="Arimo"/>
                <a:ea typeface="Arimo"/>
                <a:cs typeface="Arimo"/>
                <a:sym typeface="Arimo"/>
              </a:rPr>
              <a:t>Пам'ятай: твоя доброта повертається до тебе!</a:t>
            </a:r>
          </a:p>
          <a:p>
            <a:pPr algn="l">
              <a:lnSpc>
                <a:spcPts val="3840"/>
              </a:lnSpc>
            </a:pPr>
          </a:p>
          <a:p>
            <a:pPr algn="l">
              <a:lnSpc>
                <a:spcPts val="3840"/>
              </a:lnSpc>
            </a:pPr>
          </a:p>
          <a:p>
            <a:pPr algn="l">
              <a:lnSpc>
                <a:spcPts val="3840"/>
              </a:lnSpc>
            </a:pPr>
          </a:p>
          <a:p>
            <a:pPr algn="l" marL="1026160" indent="-513080" lvl="1">
              <a:lnSpc>
                <a:spcPts val="384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597947" y="7711425"/>
            <a:ext cx="10169128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Зроби сьогодні добру справу — і світ стане теплішим.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DAGtb9w1N8Q</dc:identifier>
  <dcterms:modified xsi:type="dcterms:W3CDTF">2011-08-01T06:04:30Z</dcterms:modified>
  <cp:revision>1</cp:revision>
  <dc:title>13 листопада Всесвітній день доброти.pptx</dc:title>
</cp:coreProperties>
</file>