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notesMaster+xml" PartName="/ppt/notesMasters/notesMaster1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0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3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notesMasterIdLst>
    <p:notesMasterId r:id="rId19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x="18288000" cy="10287000"/>
  <p:notesSz cx="6858000" cy="9144000"/>
  <p:embeddedFontLst>
    <p:embeddedFont>
      <p:font typeface="Anime Ace v3" charset="1" panose="02050604050505020204"/>
      <p:regular r:id="rId22"/>
    </p:embeddedFont>
    <p:embeddedFont>
      <p:font typeface="Azbuka03_D" charset="1" panose="02000605000000020002"/>
      <p:regular r:id="rId23"/>
    </p:embeddedFont>
    <p:embeddedFont>
      <p:font typeface="Arimo" charset="1" panose="020B0604020202020204"/>
      <p:regular r:id="rId25"/>
    </p:embeddedFont>
    <p:embeddedFont>
      <p:font typeface="Arimo Bold" charset="1" panose="020B0704020202020204"/>
      <p:regular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notesMasters/notesMaster1.xml" Type="http://schemas.openxmlformats.org/officeDocument/2006/relationships/notesMaster"/><Relationship Id="rId2" Target="presProps.xml" Type="http://schemas.openxmlformats.org/officeDocument/2006/relationships/presProps"/><Relationship Id="rId20" Target="theme/theme2.xml" Type="http://schemas.openxmlformats.org/officeDocument/2006/relationships/theme"/><Relationship Id="rId21" Target="notesSlides/notesSlide1.xml" Type="http://schemas.openxmlformats.org/officeDocument/2006/relationships/notesSlide"/><Relationship Id="rId22" Target="fonts/font22.fntdata" Type="http://schemas.openxmlformats.org/officeDocument/2006/relationships/font"/><Relationship Id="rId23" Target="fonts/font23.fntdata" Type="http://schemas.openxmlformats.org/officeDocument/2006/relationships/font"/><Relationship Id="rId24" Target="notesSlides/notesSlide2.xml" Type="http://schemas.openxmlformats.org/officeDocument/2006/relationships/notesSlide"/><Relationship Id="rId25" Target="fonts/font25.fntdata" Type="http://schemas.openxmlformats.org/officeDocument/2006/relationships/font"/><Relationship Id="rId26" Target="notesSlides/notesSlide3.xml" Type="http://schemas.openxmlformats.org/officeDocument/2006/relationships/notesSlide"/><Relationship Id="rId27" Target="notesSlides/notesSlide4.xml" Type="http://schemas.openxmlformats.org/officeDocument/2006/relationships/notesSlide"/><Relationship Id="rId28" Target="fonts/font28.fntdata" Type="http://schemas.openxmlformats.org/officeDocument/2006/relationships/font"/><Relationship Id="rId29" Target="notesSlides/notesSlide5.xml" Type="http://schemas.openxmlformats.org/officeDocument/2006/relationships/notesSlide"/><Relationship Id="rId3" Target="viewProps.xml" Type="http://schemas.openxmlformats.org/officeDocument/2006/relationships/viewProps"/><Relationship Id="rId30" Target="notesSlides/notesSlide6.xml" Type="http://schemas.openxmlformats.org/officeDocument/2006/relationships/notesSlide"/><Relationship Id="rId31" Target="notesSlides/notesSlide7.xml" Type="http://schemas.openxmlformats.org/officeDocument/2006/relationships/notesSlide"/><Relationship Id="rId32" Target="notesSlides/notesSlide8.xml" Type="http://schemas.openxmlformats.org/officeDocument/2006/relationships/notesSlide"/><Relationship Id="rId33" Target="notesSlides/notesSlide9.xml" Type="http://schemas.openxmlformats.org/officeDocument/2006/relationships/notesSlide"/><Relationship Id="rId34" Target="notesSlides/notesSlide10.xml" Type="http://schemas.openxmlformats.org/officeDocument/2006/relationships/notesSlide"/><Relationship Id="rId35" Target="notesSlides/notesSlide11.xml" Type="http://schemas.openxmlformats.org/officeDocument/2006/relationships/notesSlide"/><Relationship Id="rId36" Target="notesSlides/notesSlide12.xml" Type="http://schemas.openxmlformats.org/officeDocument/2006/relationships/notesSlide"/><Relationship Id="rId37" Target="notesSlides/notesSlide13.xml" Type="http://schemas.openxmlformats.org/officeDocument/2006/relationships/notesSlide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notesMasters/_rels/notesMaster1.xml.rels><?xml version="1.0" encoding="UTF-8" standalone="yes"?><Relationships xmlns="http://schemas.openxmlformats.org/package/2006/relationships"><Relationship Id="rId1" Target="../theme/theme2.xml" Type="http://schemas.openxmlformats.org/officeDocument/2006/relationships/theme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.xml" Type="http://schemas.openxmlformats.org/officeDocument/2006/relationships/slide"/></Relationships>
</file>

<file path=ppt/notesSlides/_rels/notesSlide2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2.xml" Type="http://schemas.openxmlformats.org/officeDocument/2006/relationships/slide"/></Relationships>
</file>

<file path=ppt/notesSlides/_rels/notesSlide3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3.xml" Type="http://schemas.openxmlformats.org/officeDocument/2006/relationships/slide"/></Relationships>
</file>

<file path=ppt/notesSlides/_rels/notesSlide4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4.xml" Type="http://schemas.openxmlformats.org/officeDocument/2006/relationships/slide"/></Relationships>
</file>

<file path=ppt/notesSlides/_rels/notesSlide5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5.xml" Type="http://schemas.openxmlformats.org/officeDocument/2006/relationships/slide"/></Relationships>
</file>

<file path=ppt/notesSlides/_rels/notesSlide6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6.xml" Type="http://schemas.openxmlformats.org/officeDocument/2006/relationships/slide"/></Relationships>
</file>

<file path=ppt/notesSlides/_rels/notesSlide7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7.xml" Type="http://schemas.openxmlformats.org/officeDocument/2006/relationships/slide"/></Relationships>
</file>

<file path=ppt/notesSlides/_rels/notesSlide8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8.xml" Type="http://schemas.openxmlformats.org/officeDocument/2006/relationships/slide"/></Relationships>
</file>

<file path=ppt/notesSlides/_rels/notesSlide9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9.xml" Type="http://schemas.openxmlformats.org/officeDocument/2006/relationships/slide"/></Relationships>
</file>

<file path=ppt/notesSlides/_rels/notesSlide10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0.xml" Type="http://schemas.openxmlformats.org/officeDocument/2006/relationships/slide"/></Relationships>
</file>

<file path=ppt/notesSlides/_rels/notesSlide11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1.xml" Type="http://schemas.openxmlformats.org/officeDocument/2006/relationships/slide"/></Relationships>
</file>

<file path=ppt/notesSlides/_rels/notesSlide12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2.xml" Type="http://schemas.openxmlformats.org/officeDocument/2006/relationships/slide"/></Relationships>
</file>

<file path=ppt/notesSlides/_rels/notesSlide13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3.xml" Type="http://schemas.openxmlformats.org/officeDocument/2006/relationships/slide"/></Relationships>
</file>

<file path=ppt/notesSlides/notesSlide1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2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3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4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5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6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7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8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9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10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11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13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12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8.png" Type="http://schemas.openxmlformats.org/officeDocument/2006/relationships/image"/><Relationship Id="rId11" Target="../media/image9.svg" Type="http://schemas.openxmlformats.org/officeDocument/2006/relationships/image"/><Relationship Id="rId2" Target="../notesSlides/notesSlide1.xml" Type="http://schemas.openxmlformats.org/officeDocument/2006/relationships/notesSlide"/><Relationship Id="rId3" Target="../media/image1.png" Type="http://schemas.openxmlformats.org/officeDocument/2006/relationships/image"/><Relationship Id="rId4" Target="../media/image2.png" Type="http://schemas.openxmlformats.org/officeDocument/2006/relationships/image"/><Relationship Id="rId5" Target="../media/image3.jpeg" Type="http://schemas.openxmlformats.org/officeDocument/2006/relationships/image"/><Relationship Id="rId6" Target="../media/image4.png" Type="http://schemas.openxmlformats.org/officeDocument/2006/relationships/image"/><Relationship Id="rId7" Target="../media/image5.svg" Type="http://schemas.openxmlformats.org/officeDocument/2006/relationships/image"/><Relationship Id="rId8" Target="../media/image6.png" Type="http://schemas.openxmlformats.org/officeDocument/2006/relationships/image"/><Relationship Id="rId9" Target="../media/image7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2.xml" Type="http://schemas.openxmlformats.org/officeDocument/2006/relationships/notesSlide"/><Relationship Id="rId3" Target="../media/image1.png" Type="http://schemas.openxmlformats.org/officeDocument/2006/relationships/image"/><Relationship Id="rId4" Target="../media/image10.png" Type="http://schemas.openxmlformats.org/officeDocument/2006/relationships/image"/><Relationship Id="rId5" Target="../media/image11.png" Type="http://schemas.openxmlformats.org/officeDocument/2006/relationships/image"/><Relationship Id="rId6" Target="../media/image12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3.xml" Type="http://schemas.openxmlformats.org/officeDocument/2006/relationships/notesSlide"/><Relationship Id="rId3" Target="../media/image1.png" Type="http://schemas.openxmlformats.org/officeDocument/2006/relationships/image"/><Relationship Id="rId4" Target="../media/image13.png" Type="http://schemas.openxmlformats.org/officeDocument/2006/relationships/image"/><Relationship Id="rId5" Target="../media/image14.png" Type="http://schemas.openxmlformats.org/officeDocument/2006/relationships/image"/><Relationship Id="rId6" Target="../media/image15.svg" Type="http://schemas.openxmlformats.org/officeDocument/2006/relationships/image"/><Relationship Id="rId7" Target="../media/image16.png" Type="http://schemas.openxmlformats.org/officeDocument/2006/relationships/image"/><Relationship Id="rId8" Target="../media/image17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4.xml" Type="http://schemas.openxmlformats.org/officeDocument/2006/relationships/notesSlide"/><Relationship Id="rId3" Target="../media/image1.png" Type="http://schemas.openxmlformats.org/officeDocument/2006/relationships/image"/><Relationship Id="rId4" Target="../media/image18.png" Type="http://schemas.openxmlformats.org/officeDocument/2006/relationships/image"/><Relationship Id="rId5" Target="../media/image19.png" Type="http://schemas.openxmlformats.org/officeDocument/2006/relationships/image"/><Relationship Id="rId6" Target="../media/image20.svg" Type="http://schemas.openxmlformats.org/officeDocument/2006/relationships/image"/><Relationship Id="rId7" Target="../media/image21.png" Type="http://schemas.openxmlformats.org/officeDocument/2006/relationships/image"/><Relationship Id="rId8" Target="../media/image22.png" Type="http://schemas.openxmlformats.org/officeDocument/2006/relationships/image"/><Relationship Id="rId9" Target="../media/image23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5.xml" Type="http://schemas.openxmlformats.org/officeDocument/2006/relationships/notesSlide"/><Relationship Id="rId3" Target="../media/image1.png" Type="http://schemas.openxmlformats.org/officeDocument/2006/relationships/image"/><Relationship Id="rId4" Target="../media/image24.png" Type="http://schemas.openxmlformats.org/officeDocument/2006/relationships/image"/><Relationship Id="rId5" Target="../media/image25.png" Type="http://schemas.openxmlformats.org/officeDocument/2006/relationships/image"/><Relationship Id="rId6" Target="../media/image26.png" Type="http://schemas.openxmlformats.org/officeDocument/2006/relationships/image"/><Relationship Id="rId7" Target="../media/image27.svg" Type="http://schemas.openxmlformats.org/officeDocument/2006/relationships/image"/><Relationship Id="rId8" Target="../media/image28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6.xml" Type="http://schemas.openxmlformats.org/officeDocument/2006/relationships/notesSlide"/><Relationship Id="rId3" Target="../media/image1.png" Type="http://schemas.openxmlformats.org/officeDocument/2006/relationships/image"/><Relationship Id="rId4" Target="../media/image29.png" Type="http://schemas.openxmlformats.org/officeDocument/2006/relationships/image"/><Relationship Id="rId5" Target="../media/image30.png" Type="http://schemas.openxmlformats.org/officeDocument/2006/relationships/image"/><Relationship Id="rId6" Target="../media/image31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7.xml" Type="http://schemas.openxmlformats.org/officeDocument/2006/relationships/notesSlide"/><Relationship Id="rId3" Target="../media/image1.png" Type="http://schemas.openxmlformats.org/officeDocument/2006/relationships/image"/><Relationship Id="rId4" Target="../media/image32.png" Type="http://schemas.openxmlformats.org/officeDocument/2006/relationships/image"/><Relationship Id="rId5" Target="../media/image33.svg" Type="http://schemas.openxmlformats.org/officeDocument/2006/relationships/image"/><Relationship Id="rId6" Target="../media/image34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8.xml" Type="http://schemas.openxmlformats.org/officeDocument/2006/relationships/notesSlide"/><Relationship Id="rId3" Target="../media/image1.png" Type="http://schemas.openxmlformats.org/officeDocument/2006/relationships/image"/><Relationship Id="rId4" Target="../media/image35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9.xml" Type="http://schemas.openxmlformats.org/officeDocument/2006/relationships/notesSlide"/><Relationship Id="rId3" Target="../media/image1.png" Type="http://schemas.openxmlformats.org/officeDocument/2006/relationships/image"/><Relationship Id="rId4" Target="../media/image36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5.svg" Type="http://schemas.openxmlformats.org/officeDocument/2006/relationships/image"/><Relationship Id="rId11" Target="../media/image42.png" Type="http://schemas.openxmlformats.org/officeDocument/2006/relationships/image"/><Relationship Id="rId12" Target="../media/image43.svg" Type="http://schemas.openxmlformats.org/officeDocument/2006/relationships/image"/><Relationship Id="rId13" Target="../media/image44.png" Type="http://schemas.openxmlformats.org/officeDocument/2006/relationships/image"/><Relationship Id="rId14" Target="../media/image45.svg" Type="http://schemas.openxmlformats.org/officeDocument/2006/relationships/image"/><Relationship Id="rId2" Target="../notesSlides/notesSlide10.xml" Type="http://schemas.openxmlformats.org/officeDocument/2006/relationships/notesSlide"/><Relationship Id="rId3" Target="../media/image1.png" Type="http://schemas.openxmlformats.org/officeDocument/2006/relationships/image"/><Relationship Id="rId4" Target="../media/image37.png" Type="http://schemas.openxmlformats.org/officeDocument/2006/relationships/image"/><Relationship Id="rId5" Target="../media/image38.svg" Type="http://schemas.openxmlformats.org/officeDocument/2006/relationships/image"/><Relationship Id="rId6" Target="../media/image39.png" Type="http://schemas.openxmlformats.org/officeDocument/2006/relationships/image"/><Relationship Id="rId7" Target="../media/image40.png" Type="http://schemas.openxmlformats.org/officeDocument/2006/relationships/image"/><Relationship Id="rId8" Target="../media/image41.png" Type="http://schemas.openxmlformats.org/officeDocument/2006/relationships/image"/><Relationship Id="rId9" Target="../media/image14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11.xml" Type="http://schemas.openxmlformats.org/officeDocument/2006/relationships/notesSlide"/><Relationship Id="rId3" Target="../media/image1.png" Type="http://schemas.openxmlformats.org/officeDocument/2006/relationships/image"/><Relationship Id="rId4" Target="../media/image46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12.xml" Type="http://schemas.openxmlformats.org/officeDocument/2006/relationships/notesSlide"/><Relationship Id="rId3" Target="../media/image1.png" Type="http://schemas.openxmlformats.org/officeDocument/2006/relationships/image"/><Relationship Id="rId4" Target="../media/image47.png" Type="http://schemas.openxmlformats.org/officeDocument/2006/relationships/image"/><Relationship Id="rId5" Target="../media/image48.png" Type="http://schemas.openxmlformats.org/officeDocument/2006/relationships/image"/><Relationship Id="rId6" Target="../media/image49.png" Type="http://schemas.openxmlformats.org/officeDocument/2006/relationships/image"/><Relationship Id="rId7" Target="../media/image50.png" Type="http://schemas.openxmlformats.org/officeDocument/2006/relationships/image"/><Relationship Id="rId8" Target="../media/image51.sv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13.xml" Type="http://schemas.openxmlformats.org/officeDocument/2006/relationships/notesSlide"/><Relationship Id="rId3" Target="../media/image1.png" Type="http://schemas.openxmlformats.org/officeDocument/2006/relationships/image"/><Relationship Id="rId4" Target="../media/image52.png" Type="http://schemas.openxmlformats.org/officeDocument/2006/relationships/image"/><Relationship Id="rId5" Target="../media/image53.svg" Type="http://schemas.openxmlformats.org/officeDocument/2006/relationships/image"/><Relationship Id="rId6" Target="../media/image54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preencoded.png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AFAFA">
                <a:alpha val="90196"/>
              </a:srgbClr>
            </a:solidFill>
          </p:spPr>
        </p:sp>
      </p:grpSp>
      <p:grpSp>
        <p:nvGrpSpPr>
          <p:cNvPr name="Group 5" id="5"/>
          <p:cNvGrpSpPr/>
          <p:nvPr/>
        </p:nvGrpSpPr>
        <p:grpSpPr>
          <a:xfrm rot="0">
            <a:off x="703816" y="1374478"/>
            <a:ext cx="9445526" cy="3543895"/>
            <a:chOff x="0" y="0"/>
            <a:chExt cx="12594035" cy="4725193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2594035" cy="4725193"/>
            </a:xfrm>
            <a:custGeom>
              <a:avLst/>
              <a:gdLst/>
              <a:ahLst/>
              <a:cxnLst/>
              <a:rect r="r" b="b" t="t" l="l"/>
              <a:pathLst>
                <a:path h="4725193" w="12594035">
                  <a:moveTo>
                    <a:pt x="0" y="0"/>
                  </a:moveTo>
                  <a:lnTo>
                    <a:pt x="12594035" y="0"/>
                  </a:lnTo>
                  <a:lnTo>
                    <a:pt x="12594035" y="4725193"/>
                  </a:lnTo>
                  <a:lnTo>
                    <a:pt x="0" y="472519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12594035" cy="4763293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6937"/>
                </a:lnSpc>
              </a:pPr>
              <a:r>
                <a:rPr lang="en-US" sz="5562">
                  <a:solidFill>
                    <a:srgbClr val="231971"/>
                  </a:solidFill>
                  <a:latin typeface="Anime Ace v3"/>
                  <a:ea typeface="Anime Ace v3"/>
                  <a:cs typeface="Anime Ace v3"/>
                  <a:sym typeface="Anime Ace v3"/>
                </a:rPr>
                <a:t>Всесвітній день захисту морських ссавців</a:t>
              </a: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436341" y="9777510"/>
            <a:ext cx="463154" cy="463154"/>
            <a:chOff x="0" y="0"/>
            <a:chExt cx="617538" cy="617538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617601" cy="617601"/>
            </a:xfrm>
            <a:custGeom>
              <a:avLst/>
              <a:gdLst/>
              <a:ahLst/>
              <a:cxnLst/>
              <a:rect r="r" b="b" t="t" l="l"/>
              <a:pathLst>
                <a:path h="617601" w="617601">
                  <a:moveTo>
                    <a:pt x="0" y="308737"/>
                  </a:moveTo>
                  <a:cubicBezTo>
                    <a:pt x="0" y="138303"/>
                    <a:pt x="138303" y="0"/>
                    <a:pt x="308737" y="0"/>
                  </a:cubicBezTo>
                  <a:cubicBezTo>
                    <a:pt x="310642" y="0"/>
                    <a:pt x="312547" y="889"/>
                    <a:pt x="313690" y="2413"/>
                  </a:cubicBezTo>
                  <a:lnTo>
                    <a:pt x="308737" y="6350"/>
                  </a:lnTo>
                  <a:lnTo>
                    <a:pt x="308737" y="0"/>
                  </a:lnTo>
                  <a:lnTo>
                    <a:pt x="308737" y="6350"/>
                  </a:lnTo>
                  <a:lnTo>
                    <a:pt x="308737" y="0"/>
                  </a:lnTo>
                  <a:cubicBezTo>
                    <a:pt x="479298" y="0"/>
                    <a:pt x="617601" y="138303"/>
                    <a:pt x="617601" y="308737"/>
                  </a:cubicBezTo>
                  <a:cubicBezTo>
                    <a:pt x="617601" y="311150"/>
                    <a:pt x="616204" y="313309"/>
                    <a:pt x="614045" y="314452"/>
                  </a:cubicBezTo>
                  <a:lnTo>
                    <a:pt x="611251" y="308737"/>
                  </a:lnTo>
                  <a:lnTo>
                    <a:pt x="617601" y="308737"/>
                  </a:lnTo>
                  <a:cubicBezTo>
                    <a:pt x="617601" y="479298"/>
                    <a:pt x="479298" y="617474"/>
                    <a:pt x="308864" y="617474"/>
                  </a:cubicBezTo>
                  <a:lnTo>
                    <a:pt x="308864" y="611124"/>
                  </a:lnTo>
                  <a:lnTo>
                    <a:pt x="308864" y="604774"/>
                  </a:lnTo>
                  <a:lnTo>
                    <a:pt x="308864" y="611124"/>
                  </a:lnTo>
                  <a:lnTo>
                    <a:pt x="308864" y="617474"/>
                  </a:lnTo>
                  <a:cubicBezTo>
                    <a:pt x="138303" y="617601"/>
                    <a:pt x="0" y="479298"/>
                    <a:pt x="0" y="308737"/>
                  </a:cubicBezTo>
                  <a:lnTo>
                    <a:pt x="6350" y="308737"/>
                  </a:lnTo>
                  <a:lnTo>
                    <a:pt x="0" y="308737"/>
                  </a:lnTo>
                  <a:moveTo>
                    <a:pt x="12700" y="308737"/>
                  </a:moveTo>
                  <a:lnTo>
                    <a:pt x="6350" y="308737"/>
                  </a:lnTo>
                  <a:lnTo>
                    <a:pt x="12700" y="308737"/>
                  </a:lnTo>
                  <a:cubicBezTo>
                    <a:pt x="12700" y="472313"/>
                    <a:pt x="145288" y="604901"/>
                    <a:pt x="308737" y="604901"/>
                  </a:cubicBezTo>
                  <a:cubicBezTo>
                    <a:pt x="312293" y="604901"/>
                    <a:pt x="315087" y="607695"/>
                    <a:pt x="315087" y="611251"/>
                  </a:cubicBezTo>
                  <a:cubicBezTo>
                    <a:pt x="315087" y="614807"/>
                    <a:pt x="312293" y="617601"/>
                    <a:pt x="308737" y="617601"/>
                  </a:cubicBezTo>
                  <a:cubicBezTo>
                    <a:pt x="305181" y="617601"/>
                    <a:pt x="302387" y="614807"/>
                    <a:pt x="302387" y="611251"/>
                  </a:cubicBezTo>
                  <a:cubicBezTo>
                    <a:pt x="302387" y="607695"/>
                    <a:pt x="305181" y="604901"/>
                    <a:pt x="308737" y="604901"/>
                  </a:cubicBezTo>
                  <a:cubicBezTo>
                    <a:pt x="472313" y="604901"/>
                    <a:pt x="604774" y="472313"/>
                    <a:pt x="604774" y="308864"/>
                  </a:cubicBezTo>
                  <a:cubicBezTo>
                    <a:pt x="604774" y="306451"/>
                    <a:pt x="606171" y="304292"/>
                    <a:pt x="608330" y="303149"/>
                  </a:cubicBezTo>
                  <a:lnTo>
                    <a:pt x="611124" y="308864"/>
                  </a:lnTo>
                  <a:lnTo>
                    <a:pt x="604774" y="308864"/>
                  </a:lnTo>
                  <a:cubicBezTo>
                    <a:pt x="604901" y="145288"/>
                    <a:pt x="472313" y="12700"/>
                    <a:pt x="308737" y="12700"/>
                  </a:cubicBezTo>
                  <a:cubicBezTo>
                    <a:pt x="306832" y="12700"/>
                    <a:pt x="304927" y="11811"/>
                    <a:pt x="303784" y="10287"/>
                  </a:cubicBezTo>
                  <a:lnTo>
                    <a:pt x="308737" y="6350"/>
                  </a:lnTo>
                  <a:lnTo>
                    <a:pt x="308737" y="12700"/>
                  </a:lnTo>
                  <a:cubicBezTo>
                    <a:pt x="145288" y="12700"/>
                    <a:pt x="12700" y="145288"/>
                    <a:pt x="12700" y="308737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Freeform 10" id="10" descr="preencoded.png"/>
          <p:cNvSpPr/>
          <p:nvPr/>
        </p:nvSpPr>
        <p:spPr>
          <a:xfrm flipH="false" flipV="false" rot="0">
            <a:off x="1450629" y="9791797"/>
            <a:ext cx="434579" cy="434579"/>
          </a:xfrm>
          <a:custGeom>
            <a:avLst/>
            <a:gdLst/>
            <a:ahLst/>
            <a:cxnLst/>
            <a:rect r="r" b="b" t="t" l="l"/>
            <a:pathLst>
              <a:path h="434579" w="434579">
                <a:moveTo>
                  <a:pt x="0" y="0"/>
                </a:moveTo>
                <a:lnTo>
                  <a:pt x="434578" y="0"/>
                </a:lnTo>
                <a:lnTo>
                  <a:pt x="434578" y="434579"/>
                </a:lnTo>
                <a:lnTo>
                  <a:pt x="0" y="43457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2148370" y="9731173"/>
            <a:ext cx="8545038" cy="665579"/>
            <a:chOff x="0" y="0"/>
            <a:chExt cx="11393384" cy="887438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1393384" cy="887438"/>
            </a:xfrm>
            <a:custGeom>
              <a:avLst/>
              <a:gdLst/>
              <a:ahLst/>
              <a:cxnLst/>
              <a:rect r="r" b="b" t="t" l="l"/>
              <a:pathLst>
                <a:path h="887438" w="11393384">
                  <a:moveTo>
                    <a:pt x="0" y="0"/>
                  </a:moveTo>
                  <a:lnTo>
                    <a:pt x="11393384" y="0"/>
                  </a:lnTo>
                  <a:lnTo>
                    <a:pt x="11393384" y="887438"/>
                  </a:lnTo>
                  <a:lnTo>
                    <a:pt x="0" y="88743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76200"/>
              <a:ext cx="11393384" cy="963638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5002"/>
                </a:lnSpc>
              </a:pPr>
              <a:r>
                <a:rPr lang="en-US" sz="3549">
                  <a:solidFill>
                    <a:srgbClr val="2A2742"/>
                  </a:solidFill>
                  <a:latin typeface="Azbuka03_D"/>
                  <a:ea typeface="Azbuka03_D"/>
                  <a:cs typeface="Azbuka03_D"/>
                  <a:sym typeface="Azbuka03_D"/>
                </a:rPr>
                <a:t>Анна Анатоліївна Тимченко</a:t>
              </a:r>
            </a:p>
          </p:txBody>
        </p:sp>
      </p:grpSp>
      <p:sp>
        <p:nvSpPr>
          <p:cNvPr name="Freeform 14" id="14"/>
          <p:cNvSpPr/>
          <p:nvPr/>
        </p:nvSpPr>
        <p:spPr>
          <a:xfrm flipH="false" flipV="false" rot="0">
            <a:off x="11421427" y="0"/>
            <a:ext cx="6866572" cy="10287000"/>
          </a:xfrm>
          <a:custGeom>
            <a:avLst/>
            <a:gdLst/>
            <a:ahLst/>
            <a:cxnLst/>
            <a:rect r="r" b="b" t="t" l="l"/>
            <a:pathLst>
              <a:path h="10287000" w="6866572">
                <a:moveTo>
                  <a:pt x="0" y="0"/>
                </a:moveTo>
                <a:lnTo>
                  <a:pt x="6866573" y="0"/>
                </a:lnTo>
                <a:lnTo>
                  <a:pt x="6866573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1902125" y="4358352"/>
            <a:ext cx="7048908" cy="4114800"/>
          </a:xfrm>
          <a:custGeom>
            <a:avLst/>
            <a:gdLst/>
            <a:ahLst/>
            <a:cxnLst/>
            <a:rect r="r" b="b" t="t" l="l"/>
            <a:pathLst>
              <a:path h="4114800" w="7048908">
                <a:moveTo>
                  <a:pt x="0" y="0"/>
                </a:moveTo>
                <a:lnTo>
                  <a:pt x="7048908" y="0"/>
                </a:lnTo>
                <a:lnTo>
                  <a:pt x="704890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84868" y="1374478"/>
            <a:ext cx="1887664" cy="4114800"/>
          </a:xfrm>
          <a:custGeom>
            <a:avLst/>
            <a:gdLst/>
            <a:ahLst/>
            <a:cxnLst/>
            <a:rect r="r" b="b" t="t" l="l"/>
            <a:pathLst>
              <a:path h="4114800" w="1887664">
                <a:moveTo>
                  <a:pt x="0" y="0"/>
                </a:moveTo>
                <a:lnTo>
                  <a:pt x="1887664" y="0"/>
                </a:lnTo>
                <a:lnTo>
                  <a:pt x="188766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8482628" y="6415752"/>
            <a:ext cx="2938799" cy="2695124"/>
          </a:xfrm>
          <a:custGeom>
            <a:avLst/>
            <a:gdLst/>
            <a:ahLst/>
            <a:cxnLst/>
            <a:rect r="r" b="b" t="t" l="l"/>
            <a:pathLst>
              <a:path h="2695124" w="2938799">
                <a:moveTo>
                  <a:pt x="0" y="0"/>
                </a:moveTo>
                <a:lnTo>
                  <a:pt x="2938799" y="0"/>
                </a:lnTo>
                <a:lnTo>
                  <a:pt x="2938799" y="2695123"/>
                </a:lnTo>
                <a:lnTo>
                  <a:pt x="0" y="269512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preencoded.png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AFAFA">
                <a:alpha val="90196"/>
              </a:srgbClr>
            </a:solidFill>
          </p:spPr>
        </p:sp>
      </p:grpSp>
      <p:sp>
        <p:nvSpPr>
          <p:cNvPr name="Freeform 5" id="5" descr="preencoded.png"/>
          <p:cNvSpPr/>
          <p:nvPr/>
        </p:nvSpPr>
        <p:spPr>
          <a:xfrm flipH="false" flipV="false" rot="0">
            <a:off x="1143000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767909" y="332954"/>
            <a:ext cx="9445526" cy="4515803"/>
            <a:chOff x="0" y="0"/>
            <a:chExt cx="12594035" cy="6021071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594035" cy="6021071"/>
            </a:xfrm>
            <a:custGeom>
              <a:avLst/>
              <a:gdLst/>
              <a:ahLst/>
              <a:cxnLst/>
              <a:rect r="r" b="b" t="t" l="l"/>
              <a:pathLst>
                <a:path h="6021071" w="12594035">
                  <a:moveTo>
                    <a:pt x="0" y="0"/>
                  </a:moveTo>
                  <a:lnTo>
                    <a:pt x="12594035" y="0"/>
                  </a:lnTo>
                  <a:lnTo>
                    <a:pt x="12594035" y="6021071"/>
                  </a:lnTo>
                  <a:lnTo>
                    <a:pt x="0" y="602107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2594035" cy="6059171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6937"/>
                </a:lnSpc>
              </a:pPr>
              <a:r>
                <a:rPr lang="en-US" sz="5562">
                  <a:solidFill>
                    <a:srgbClr val="231971"/>
                  </a:solidFill>
                  <a:latin typeface="Anime Ace v3"/>
                  <a:ea typeface="Anime Ace v3"/>
                  <a:cs typeface="Anime Ace v3"/>
                  <a:sym typeface="Anime Ace v3"/>
                </a:rPr>
                <a:t>Всесвітній день захисту морських ссавців: охорона океану – наш спільний обов'язок</a:t>
              </a: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907358" y="4950772"/>
            <a:ext cx="9445526" cy="4413148"/>
            <a:chOff x="0" y="0"/>
            <a:chExt cx="12594035" cy="5884197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12594035" cy="5884197"/>
            </a:xfrm>
            <a:custGeom>
              <a:avLst/>
              <a:gdLst/>
              <a:ahLst/>
              <a:cxnLst/>
              <a:rect r="r" b="b" t="t" l="l"/>
              <a:pathLst>
                <a:path h="5884197" w="12594035">
                  <a:moveTo>
                    <a:pt x="0" y="0"/>
                  </a:moveTo>
                  <a:lnTo>
                    <a:pt x="12594035" y="0"/>
                  </a:lnTo>
                  <a:lnTo>
                    <a:pt x="12594035" y="5884197"/>
                  </a:lnTo>
                  <a:lnTo>
                    <a:pt x="0" y="588419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123825"/>
              <a:ext cx="12594035" cy="6008022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376"/>
                </a:lnSpc>
              </a:pPr>
              <a:r>
                <a:rPr lang="en-US" sz="268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Всесвітній день захисту морських ссавців – це заклик до дії, нагадування про нашу відповідальність перед мешканцями океану. Від китів до дельфінів, від тюленів до морських котиків – ці створіння відіграють важливу роль у морській екосистемі. Ми повинні приділяти увагу проблемам збереження, викликам, з якими вони стикаються, і діям, які кожен з нас може вжити, щоб допомогти.</a:t>
              </a:r>
            </a:p>
          </p:txBody>
        </p:sp>
      </p:grpSp>
      <p:sp>
        <p:nvSpPr>
          <p:cNvPr name="Freeform 12" id="12"/>
          <p:cNvSpPr/>
          <p:nvPr/>
        </p:nvSpPr>
        <p:spPr>
          <a:xfrm flipH="false" flipV="false" rot="0">
            <a:off x="8837943" y="7157346"/>
            <a:ext cx="2592057" cy="3127671"/>
          </a:xfrm>
          <a:custGeom>
            <a:avLst/>
            <a:gdLst/>
            <a:ahLst/>
            <a:cxnLst/>
            <a:rect r="r" b="b" t="t" l="l"/>
            <a:pathLst>
              <a:path h="3127671" w="2592057">
                <a:moveTo>
                  <a:pt x="0" y="0"/>
                </a:moveTo>
                <a:lnTo>
                  <a:pt x="2592057" y="0"/>
                </a:lnTo>
                <a:lnTo>
                  <a:pt x="2592057" y="3127671"/>
                </a:lnTo>
                <a:lnTo>
                  <a:pt x="0" y="312767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wipe dir="l"/>
  </p:transition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preencoded.png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AFAFA">
                <a:alpha val="90196"/>
              </a:srgbClr>
            </a:solidFill>
          </p:spPr>
        </p:sp>
      </p:grpSp>
      <p:grpSp>
        <p:nvGrpSpPr>
          <p:cNvPr name="Group 5" id="5"/>
          <p:cNvGrpSpPr/>
          <p:nvPr/>
        </p:nvGrpSpPr>
        <p:grpSpPr>
          <a:xfrm rot="0">
            <a:off x="992237" y="798760"/>
            <a:ext cx="16303526" cy="1886903"/>
            <a:chOff x="0" y="0"/>
            <a:chExt cx="21738035" cy="2515871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1738034" cy="2515871"/>
            </a:xfrm>
            <a:custGeom>
              <a:avLst/>
              <a:gdLst/>
              <a:ahLst/>
              <a:cxnLst/>
              <a:rect r="r" b="b" t="t" l="l"/>
              <a:pathLst>
                <a:path h="2515871" w="21738034">
                  <a:moveTo>
                    <a:pt x="0" y="0"/>
                  </a:moveTo>
                  <a:lnTo>
                    <a:pt x="21738034" y="0"/>
                  </a:lnTo>
                  <a:lnTo>
                    <a:pt x="21738034" y="2515871"/>
                  </a:lnTo>
                  <a:lnTo>
                    <a:pt x="0" y="251587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21738035" cy="2553971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6937"/>
                </a:lnSpc>
              </a:pPr>
              <a:r>
                <a:rPr lang="en-US" sz="5562">
                  <a:solidFill>
                    <a:srgbClr val="231971"/>
                  </a:solidFill>
                  <a:latin typeface="Anime Ace v3"/>
                  <a:ea typeface="Anime Ace v3"/>
                  <a:cs typeface="Anime Ace v3"/>
                  <a:sym typeface="Anime Ace v3"/>
                </a:rPr>
                <a:t>Історія виникнення: від масового винищення до мораторію</a:t>
              </a:r>
            </a:p>
          </p:txBody>
        </p:sp>
      </p:grpSp>
      <p:sp>
        <p:nvSpPr>
          <p:cNvPr name="Freeform 8" id="8" descr="preencoded.png"/>
          <p:cNvSpPr/>
          <p:nvPr/>
        </p:nvSpPr>
        <p:spPr>
          <a:xfrm flipH="false" flipV="false" rot="0">
            <a:off x="992238" y="3314849"/>
            <a:ext cx="7805886" cy="5854304"/>
          </a:xfrm>
          <a:custGeom>
            <a:avLst/>
            <a:gdLst/>
            <a:ahLst/>
            <a:cxnLst/>
            <a:rect r="r" b="b" t="t" l="l"/>
            <a:pathLst>
              <a:path h="5854304" w="7805886">
                <a:moveTo>
                  <a:pt x="0" y="0"/>
                </a:moveTo>
                <a:lnTo>
                  <a:pt x="7805886" y="0"/>
                </a:lnTo>
                <a:lnTo>
                  <a:pt x="7805886" y="5854303"/>
                </a:lnTo>
                <a:lnTo>
                  <a:pt x="0" y="585430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9489878" y="2784766"/>
            <a:ext cx="7805886" cy="4717468"/>
            <a:chOff x="0" y="0"/>
            <a:chExt cx="10407848" cy="6289957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10407848" cy="6289957"/>
            </a:xfrm>
            <a:custGeom>
              <a:avLst/>
              <a:gdLst/>
              <a:ahLst/>
              <a:cxnLst/>
              <a:rect r="r" b="b" t="t" l="l"/>
              <a:pathLst>
                <a:path h="6289957" w="10407848">
                  <a:moveTo>
                    <a:pt x="0" y="0"/>
                  </a:moveTo>
                  <a:lnTo>
                    <a:pt x="10407848" y="0"/>
                  </a:lnTo>
                  <a:lnTo>
                    <a:pt x="10407848" y="6289957"/>
                  </a:lnTo>
                  <a:lnTo>
                    <a:pt x="0" y="628995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133350"/>
              <a:ext cx="10407848" cy="6423307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702"/>
                </a:lnSpc>
              </a:pPr>
              <a:r>
                <a:rPr lang="en-US" sz="288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Все почалося з ініціативи екологів у XX столітті, стурбованих масовим знищенням морських ссавців, зокрема китів. Комерційне китобійство призвело до критичного скорочення популяцій багатьох видів. Важливою віхою став мораторій на промисловий вилов китів у 1986 році під егідою Міжнародної китобійної комісії (IWC).</a:t>
              </a:r>
            </a:p>
          </p:txBody>
        </p:sp>
      </p:grpSp>
      <p:sp>
        <p:nvSpPr>
          <p:cNvPr name="Freeform 12" id="12"/>
          <p:cNvSpPr/>
          <p:nvPr/>
        </p:nvSpPr>
        <p:spPr>
          <a:xfrm flipH="false" flipV="false" rot="0">
            <a:off x="11368985" y="7429587"/>
            <a:ext cx="3270286" cy="2857413"/>
          </a:xfrm>
          <a:custGeom>
            <a:avLst/>
            <a:gdLst/>
            <a:ahLst/>
            <a:cxnLst/>
            <a:rect r="r" b="b" t="t" l="l"/>
            <a:pathLst>
              <a:path h="2857413" w="3270286">
                <a:moveTo>
                  <a:pt x="0" y="0"/>
                </a:moveTo>
                <a:lnTo>
                  <a:pt x="3270287" y="0"/>
                </a:lnTo>
                <a:lnTo>
                  <a:pt x="3270287" y="2857413"/>
                </a:lnTo>
                <a:lnTo>
                  <a:pt x="0" y="285741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6325128" y="0"/>
            <a:ext cx="1962872" cy="3401367"/>
          </a:xfrm>
          <a:custGeom>
            <a:avLst/>
            <a:gdLst/>
            <a:ahLst/>
            <a:cxnLst/>
            <a:rect r="r" b="b" t="t" l="l"/>
            <a:pathLst>
              <a:path h="3401367" w="1962872">
                <a:moveTo>
                  <a:pt x="0" y="0"/>
                </a:moveTo>
                <a:lnTo>
                  <a:pt x="1962872" y="0"/>
                </a:lnTo>
                <a:lnTo>
                  <a:pt x="1962872" y="3401367"/>
                </a:lnTo>
                <a:lnTo>
                  <a:pt x="0" y="340136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wipe dir="l"/>
  </p:transition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preencoded.png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AFAFA">
                <a:alpha val="90196"/>
              </a:srgbClr>
            </a:solidFill>
          </p:spPr>
        </p:sp>
      </p:grpSp>
      <p:sp>
        <p:nvSpPr>
          <p:cNvPr name="Freeform 5" id="5" descr="preencoded.png"/>
          <p:cNvSpPr/>
          <p:nvPr/>
        </p:nvSpPr>
        <p:spPr>
          <a:xfrm flipH="false" flipV="false" rot="0">
            <a:off x="1143000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992238" y="1028700"/>
            <a:ext cx="9445526" cy="1886903"/>
            <a:chOff x="0" y="0"/>
            <a:chExt cx="12594035" cy="2515871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594035" cy="2515871"/>
            </a:xfrm>
            <a:custGeom>
              <a:avLst/>
              <a:gdLst/>
              <a:ahLst/>
              <a:cxnLst/>
              <a:rect r="r" b="b" t="t" l="l"/>
              <a:pathLst>
                <a:path h="2515871" w="12594035">
                  <a:moveTo>
                    <a:pt x="0" y="0"/>
                  </a:moveTo>
                  <a:lnTo>
                    <a:pt x="12594035" y="0"/>
                  </a:lnTo>
                  <a:lnTo>
                    <a:pt x="12594035" y="2515871"/>
                  </a:lnTo>
                  <a:lnTo>
                    <a:pt x="0" y="251587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2594035" cy="2553971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6937"/>
                </a:lnSpc>
              </a:pPr>
              <a:r>
                <a:rPr lang="en-US" sz="5562">
                  <a:solidFill>
                    <a:srgbClr val="231971"/>
                  </a:solidFill>
                  <a:latin typeface="Anime Ace v3"/>
                  <a:ea typeface="Anime Ace v3"/>
                  <a:cs typeface="Anime Ace v3"/>
                  <a:sym typeface="Anime Ace v3"/>
                </a:rPr>
                <a:t>Всесвітній день китів: підвищення обізнаності</a:t>
              </a: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987475" y="4121646"/>
            <a:ext cx="647402" cy="647402"/>
            <a:chOff x="0" y="0"/>
            <a:chExt cx="863203" cy="863203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6350" y="6350"/>
              <a:ext cx="850519" cy="850519"/>
            </a:xfrm>
            <a:custGeom>
              <a:avLst/>
              <a:gdLst/>
              <a:ahLst/>
              <a:cxnLst/>
              <a:rect r="r" b="b" t="t" l="l"/>
              <a:pathLst>
                <a:path h="850519" w="850519">
                  <a:moveTo>
                    <a:pt x="0" y="158750"/>
                  </a:moveTo>
                  <a:cubicBezTo>
                    <a:pt x="0" y="71120"/>
                    <a:pt x="71120" y="0"/>
                    <a:pt x="158750" y="0"/>
                  </a:cubicBezTo>
                  <a:lnTo>
                    <a:pt x="691769" y="0"/>
                  </a:lnTo>
                  <a:cubicBezTo>
                    <a:pt x="779399" y="0"/>
                    <a:pt x="850519" y="71120"/>
                    <a:pt x="850519" y="158750"/>
                  </a:cubicBezTo>
                  <a:lnTo>
                    <a:pt x="850519" y="691769"/>
                  </a:lnTo>
                  <a:cubicBezTo>
                    <a:pt x="850519" y="779399"/>
                    <a:pt x="779399" y="850519"/>
                    <a:pt x="691769" y="850519"/>
                  </a:cubicBezTo>
                  <a:lnTo>
                    <a:pt x="158750" y="850519"/>
                  </a:lnTo>
                  <a:cubicBezTo>
                    <a:pt x="71120" y="850519"/>
                    <a:pt x="0" y="779399"/>
                    <a:pt x="0" y="691769"/>
                  </a:cubicBezTo>
                  <a:close/>
                </a:path>
              </a:pathLst>
            </a:custGeom>
            <a:solidFill>
              <a:srgbClr val="E9E6FA"/>
            </a:solid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63219" cy="863219"/>
            </a:xfrm>
            <a:custGeom>
              <a:avLst/>
              <a:gdLst/>
              <a:ahLst/>
              <a:cxnLst/>
              <a:rect r="r" b="b" t="t" l="l"/>
              <a:pathLst>
                <a:path h="863219" w="863219">
                  <a:moveTo>
                    <a:pt x="0" y="165100"/>
                  </a:moveTo>
                  <a:cubicBezTo>
                    <a:pt x="0" y="73914"/>
                    <a:pt x="73914" y="0"/>
                    <a:pt x="165100" y="0"/>
                  </a:cubicBezTo>
                  <a:lnTo>
                    <a:pt x="698119" y="0"/>
                  </a:lnTo>
                  <a:lnTo>
                    <a:pt x="698119" y="6350"/>
                  </a:lnTo>
                  <a:lnTo>
                    <a:pt x="698119" y="0"/>
                  </a:lnTo>
                  <a:lnTo>
                    <a:pt x="698119" y="6350"/>
                  </a:lnTo>
                  <a:lnTo>
                    <a:pt x="698119" y="0"/>
                  </a:lnTo>
                  <a:cubicBezTo>
                    <a:pt x="789305" y="0"/>
                    <a:pt x="863219" y="73914"/>
                    <a:pt x="863219" y="165100"/>
                  </a:cubicBezTo>
                  <a:lnTo>
                    <a:pt x="856869" y="165100"/>
                  </a:lnTo>
                  <a:lnTo>
                    <a:pt x="863219" y="165100"/>
                  </a:lnTo>
                  <a:lnTo>
                    <a:pt x="863219" y="698119"/>
                  </a:lnTo>
                  <a:lnTo>
                    <a:pt x="856869" y="698119"/>
                  </a:lnTo>
                  <a:lnTo>
                    <a:pt x="863219" y="698119"/>
                  </a:lnTo>
                  <a:cubicBezTo>
                    <a:pt x="863219" y="789305"/>
                    <a:pt x="789305" y="863219"/>
                    <a:pt x="698119" y="863219"/>
                  </a:cubicBezTo>
                  <a:lnTo>
                    <a:pt x="698119" y="856869"/>
                  </a:lnTo>
                  <a:lnTo>
                    <a:pt x="698119" y="863219"/>
                  </a:lnTo>
                  <a:lnTo>
                    <a:pt x="165100" y="863219"/>
                  </a:lnTo>
                  <a:lnTo>
                    <a:pt x="165100" y="856869"/>
                  </a:lnTo>
                  <a:lnTo>
                    <a:pt x="165100" y="863219"/>
                  </a:lnTo>
                  <a:cubicBezTo>
                    <a:pt x="73914" y="863219"/>
                    <a:pt x="0" y="789305"/>
                    <a:pt x="0" y="698119"/>
                  </a:cubicBezTo>
                  <a:lnTo>
                    <a:pt x="0" y="165100"/>
                  </a:lnTo>
                  <a:lnTo>
                    <a:pt x="6350" y="165100"/>
                  </a:lnTo>
                  <a:lnTo>
                    <a:pt x="0" y="165100"/>
                  </a:lnTo>
                  <a:moveTo>
                    <a:pt x="12700" y="165100"/>
                  </a:moveTo>
                  <a:lnTo>
                    <a:pt x="12700" y="698119"/>
                  </a:lnTo>
                  <a:lnTo>
                    <a:pt x="6350" y="698119"/>
                  </a:lnTo>
                  <a:lnTo>
                    <a:pt x="12700" y="698119"/>
                  </a:lnTo>
                  <a:cubicBezTo>
                    <a:pt x="12700" y="782320"/>
                    <a:pt x="80899" y="850519"/>
                    <a:pt x="165100" y="850519"/>
                  </a:cubicBezTo>
                  <a:lnTo>
                    <a:pt x="698119" y="850519"/>
                  </a:lnTo>
                  <a:cubicBezTo>
                    <a:pt x="782320" y="850519"/>
                    <a:pt x="850519" y="782320"/>
                    <a:pt x="850519" y="698119"/>
                  </a:cubicBezTo>
                  <a:lnTo>
                    <a:pt x="850519" y="165100"/>
                  </a:lnTo>
                  <a:cubicBezTo>
                    <a:pt x="850519" y="80899"/>
                    <a:pt x="782320" y="12700"/>
                    <a:pt x="698119" y="12700"/>
                  </a:cubicBezTo>
                  <a:lnTo>
                    <a:pt x="165100" y="12700"/>
                  </a:lnTo>
                  <a:lnTo>
                    <a:pt x="165100" y="6350"/>
                  </a:lnTo>
                  <a:lnTo>
                    <a:pt x="165100" y="12700"/>
                  </a:lnTo>
                  <a:cubicBezTo>
                    <a:pt x="80899" y="12700"/>
                    <a:pt x="12700" y="80899"/>
                    <a:pt x="12700" y="165100"/>
                  </a:cubicBezTo>
                  <a:close/>
                </a:path>
              </a:pathLst>
            </a:custGeom>
            <a:solidFill>
              <a:srgbClr val="BDB8DF"/>
            </a:soli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1188691" y="4126409"/>
            <a:ext cx="205457" cy="836446"/>
            <a:chOff x="0" y="0"/>
            <a:chExt cx="221258" cy="900773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221258" cy="900773"/>
            </a:xfrm>
            <a:custGeom>
              <a:avLst/>
              <a:gdLst/>
              <a:ahLst/>
              <a:cxnLst/>
              <a:rect r="r" b="b" t="t" l="l"/>
              <a:pathLst>
                <a:path h="900773" w="221258">
                  <a:moveTo>
                    <a:pt x="0" y="0"/>
                  </a:moveTo>
                  <a:lnTo>
                    <a:pt x="221258" y="0"/>
                  </a:lnTo>
                  <a:lnTo>
                    <a:pt x="221258" y="900773"/>
                  </a:lnTo>
                  <a:lnTo>
                    <a:pt x="0" y="90077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38100"/>
              <a:ext cx="221258" cy="862673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3312"/>
                </a:lnSpc>
              </a:pPr>
              <a:r>
                <a:rPr lang="en-US" sz="3312" b="true">
                  <a:solidFill>
                    <a:srgbClr val="2A2742"/>
                  </a:solidFill>
                  <a:latin typeface="Arimo Bold"/>
                  <a:ea typeface="Arimo Bold"/>
                  <a:cs typeface="Arimo Bold"/>
                  <a:sym typeface="Arimo Bold"/>
                </a:rPr>
                <a:t>1</a:t>
              </a: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1913633" y="4126409"/>
            <a:ext cx="6793232" cy="601474"/>
            <a:chOff x="0" y="0"/>
            <a:chExt cx="9057643" cy="801966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9057642" cy="801966"/>
            </a:xfrm>
            <a:custGeom>
              <a:avLst/>
              <a:gdLst/>
              <a:ahLst/>
              <a:cxnLst/>
              <a:rect r="r" b="b" t="t" l="l"/>
              <a:pathLst>
                <a:path h="801966" w="9057642">
                  <a:moveTo>
                    <a:pt x="0" y="0"/>
                  </a:moveTo>
                  <a:lnTo>
                    <a:pt x="9057642" y="0"/>
                  </a:lnTo>
                  <a:lnTo>
                    <a:pt x="9057642" y="801966"/>
                  </a:lnTo>
                  <a:lnTo>
                    <a:pt x="0" y="80196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0" y="-28575"/>
              <a:ext cx="9057643" cy="830541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687"/>
                </a:lnSpc>
              </a:pPr>
              <a:r>
                <a:rPr lang="en-US" b="true" sz="2949" u="sng">
                  <a:solidFill>
                    <a:srgbClr val="2A2742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Заснування та мета</a:t>
              </a:r>
            </a:p>
          </p:txBody>
        </p:sp>
      </p:grpSp>
      <p:grpSp>
        <p:nvGrpSpPr>
          <p:cNvPr name="Group 18" id="18"/>
          <p:cNvGrpSpPr/>
          <p:nvPr/>
        </p:nvGrpSpPr>
        <p:grpSpPr>
          <a:xfrm rot="0">
            <a:off x="1913633" y="4739431"/>
            <a:ext cx="8524131" cy="2051428"/>
            <a:chOff x="0" y="0"/>
            <a:chExt cx="11365508" cy="2735238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11365509" cy="2735238"/>
            </a:xfrm>
            <a:custGeom>
              <a:avLst/>
              <a:gdLst/>
              <a:ahLst/>
              <a:cxnLst/>
              <a:rect r="r" b="b" t="t" l="l"/>
              <a:pathLst>
                <a:path h="2735238" w="11365509">
                  <a:moveTo>
                    <a:pt x="0" y="0"/>
                  </a:moveTo>
                  <a:lnTo>
                    <a:pt x="11365509" y="0"/>
                  </a:lnTo>
                  <a:lnTo>
                    <a:pt x="11365509" y="2735238"/>
                  </a:lnTo>
                  <a:lnTo>
                    <a:pt x="0" y="273523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0" id="20"/>
            <p:cNvSpPr txBox="true"/>
            <p:nvPr/>
          </p:nvSpPr>
          <p:spPr>
            <a:xfrm>
              <a:off x="0" y="-114300"/>
              <a:ext cx="11365508" cy="2849538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051"/>
                </a:lnSpc>
              </a:pPr>
              <a:r>
                <a:rPr lang="en-US" sz="248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Вперше відзначався 1980 року на Гаваях, ініціатором був Фонд захисту китів. Мета – підвищення обізнаності про загрози для китів та їхню важливу роль у морській екосистемі.</a:t>
              </a:r>
            </a:p>
          </p:txBody>
        </p:sp>
      </p:grpSp>
      <p:grpSp>
        <p:nvGrpSpPr>
          <p:cNvPr name="Group 21" id="21"/>
          <p:cNvGrpSpPr/>
          <p:nvPr/>
        </p:nvGrpSpPr>
        <p:grpSpPr>
          <a:xfrm rot="0">
            <a:off x="1028700" y="7054651"/>
            <a:ext cx="647402" cy="647402"/>
            <a:chOff x="0" y="0"/>
            <a:chExt cx="863203" cy="863203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6350" y="6350"/>
              <a:ext cx="850519" cy="850519"/>
            </a:xfrm>
            <a:custGeom>
              <a:avLst/>
              <a:gdLst/>
              <a:ahLst/>
              <a:cxnLst/>
              <a:rect r="r" b="b" t="t" l="l"/>
              <a:pathLst>
                <a:path h="850519" w="850519">
                  <a:moveTo>
                    <a:pt x="0" y="158750"/>
                  </a:moveTo>
                  <a:cubicBezTo>
                    <a:pt x="0" y="71120"/>
                    <a:pt x="71120" y="0"/>
                    <a:pt x="158750" y="0"/>
                  </a:cubicBezTo>
                  <a:lnTo>
                    <a:pt x="691769" y="0"/>
                  </a:lnTo>
                  <a:cubicBezTo>
                    <a:pt x="779399" y="0"/>
                    <a:pt x="850519" y="71120"/>
                    <a:pt x="850519" y="158750"/>
                  </a:cubicBezTo>
                  <a:lnTo>
                    <a:pt x="850519" y="691769"/>
                  </a:lnTo>
                  <a:cubicBezTo>
                    <a:pt x="850519" y="779399"/>
                    <a:pt x="779399" y="850519"/>
                    <a:pt x="691769" y="850519"/>
                  </a:cubicBezTo>
                  <a:lnTo>
                    <a:pt x="158750" y="850519"/>
                  </a:lnTo>
                  <a:cubicBezTo>
                    <a:pt x="71120" y="850519"/>
                    <a:pt x="0" y="779399"/>
                    <a:pt x="0" y="691769"/>
                  </a:cubicBezTo>
                  <a:close/>
                </a:path>
              </a:pathLst>
            </a:custGeom>
            <a:solidFill>
              <a:srgbClr val="E9E6FA"/>
            </a:solidFill>
          </p:spPr>
        </p:sp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863219" cy="863219"/>
            </a:xfrm>
            <a:custGeom>
              <a:avLst/>
              <a:gdLst/>
              <a:ahLst/>
              <a:cxnLst/>
              <a:rect r="r" b="b" t="t" l="l"/>
              <a:pathLst>
                <a:path h="863219" w="863219">
                  <a:moveTo>
                    <a:pt x="0" y="165100"/>
                  </a:moveTo>
                  <a:cubicBezTo>
                    <a:pt x="0" y="73914"/>
                    <a:pt x="73914" y="0"/>
                    <a:pt x="165100" y="0"/>
                  </a:cubicBezTo>
                  <a:lnTo>
                    <a:pt x="698119" y="0"/>
                  </a:lnTo>
                  <a:lnTo>
                    <a:pt x="698119" y="6350"/>
                  </a:lnTo>
                  <a:lnTo>
                    <a:pt x="698119" y="0"/>
                  </a:lnTo>
                  <a:lnTo>
                    <a:pt x="698119" y="6350"/>
                  </a:lnTo>
                  <a:lnTo>
                    <a:pt x="698119" y="0"/>
                  </a:lnTo>
                  <a:cubicBezTo>
                    <a:pt x="789305" y="0"/>
                    <a:pt x="863219" y="73914"/>
                    <a:pt x="863219" y="165100"/>
                  </a:cubicBezTo>
                  <a:lnTo>
                    <a:pt x="856869" y="165100"/>
                  </a:lnTo>
                  <a:lnTo>
                    <a:pt x="863219" y="165100"/>
                  </a:lnTo>
                  <a:lnTo>
                    <a:pt x="863219" y="698119"/>
                  </a:lnTo>
                  <a:lnTo>
                    <a:pt x="856869" y="698119"/>
                  </a:lnTo>
                  <a:lnTo>
                    <a:pt x="863219" y="698119"/>
                  </a:lnTo>
                  <a:cubicBezTo>
                    <a:pt x="863219" y="789305"/>
                    <a:pt x="789305" y="863219"/>
                    <a:pt x="698119" y="863219"/>
                  </a:cubicBezTo>
                  <a:lnTo>
                    <a:pt x="698119" y="856869"/>
                  </a:lnTo>
                  <a:lnTo>
                    <a:pt x="698119" y="863219"/>
                  </a:lnTo>
                  <a:lnTo>
                    <a:pt x="165100" y="863219"/>
                  </a:lnTo>
                  <a:lnTo>
                    <a:pt x="165100" y="856869"/>
                  </a:lnTo>
                  <a:lnTo>
                    <a:pt x="165100" y="863219"/>
                  </a:lnTo>
                  <a:cubicBezTo>
                    <a:pt x="73914" y="863219"/>
                    <a:pt x="0" y="789305"/>
                    <a:pt x="0" y="698119"/>
                  </a:cubicBezTo>
                  <a:lnTo>
                    <a:pt x="0" y="165100"/>
                  </a:lnTo>
                  <a:lnTo>
                    <a:pt x="6350" y="165100"/>
                  </a:lnTo>
                  <a:lnTo>
                    <a:pt x="0" y="165100"/>
                  </a:lnTo>
                  <a:moveTo>
                    <a:pt x="12700" y="165100"/>
                  </a:moveTo>
                  <a:lnTo>
                    <a:pt x="12700" y="698119"/>
                  </a:lnTo>
                  <a:lnTo>
                    <a:pt x="6350" y="698119"/>
                  </a:lnTo>
                  <a:lnTo>
                    <a:pt x="12700" y="698119"/>
                  </a:lnTo>
                  <a:cubicBezTo>
                    <a:pt x="12700" y="782320"/>
                    <a:pt x="80899" y="850519"/>
                    <a:pt x="165100" y="850519"/>
                  </a:cubicBezTo>
                  <a:lnTo>
                    <a:pt x="698119" y="850519"/>
                  </a:lnTo>
                  <a:cubicBezTo>
                    <a:pt x="782320" y="850519"/>
                    <a:pt x="850519" y="782320"/>
                    <a:pt x="850519" y="698119"/>
                  </a:cubicBezTo>
                  <a:lnTo>
                    <a:pt x="850519" y="165100"/>
                  </a:lnTo>
                  <a:cubicBezTo>
                    <a:pt x="850519" y="80899"/>
                    <a:pt x="782320" y="12700"/>
                    <a:pt x="698119" y="12700"/>
                  </a:cubicBezTo>
                  <a:lnTo>
                    <a:pt x="165100" y="12700"/>
                  </a:lnTo>
                  <a:lnTo>
                    <a:pt x="165100" y="6350"/>
                  </a:lnTo>
                  <a:lnTo>
                    <a:pt x="165100" y="12700"/>
                  </a:lnTo>
                  <a:cubicBezTo>
                    <a:pt x="80899" y="12700"/>
                    <a:pt x="12700" y="80899"/>
                    <a:pt x="12700" y="165100"/>
                  </a:cubicBezTo>
                  <a:close/>
                </a:path>
              </a:pathLst>
            </a:custGeom>
            <a:solidFill>
              <a:srgbClr val="BDB8DF"/>
            </a:solidFill>
          </p:spPr>
        </p:sp>
      </p:grpSp>
      <p:grpSp>
        <p:nvGrpSpPr>
          <p:cNvPr name="Group 24" id="24"/>
          <p:cNvGrpSpPr/>
          <p:nvPr/>
        </p:nvGrpSpPr>
        <p:grpSpPr>
          <a:xfrm rot="0">
            <a:off x="1229916" y="7018766"/>
            <a:ext cx="244971" cy="675580"/>
            <a:chOff x="0" y="0"/>
            <a:chExt cx="326628" cy="900773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326628" cy="900773"/>
            </a:xfrm>
            <a:custGeom>
              <a:avLst/>
              <a:gdLst/>
              <a:ahLst/>
              <a:cxnLst/>
              <a:rect r="r" b="b" t="t" l="l"/>
              <a:pathLst>
                <a:path h="900773" w="326628">
                  <a:moveTo>
                    <a:pt x="0" y="0"/>
                  </a:moveTo>
                  <a:lnTo>
                    <a:pt x="326628" y="0"/>
                  </a:lnTo>
                  <a:lnTo>
                    <a:pt x="326628" y="900773"/>
                  </a:lnTo>
                  <a:lnTo>
                    <a:pt x="0" y="90077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6" id="26"/>
            <p:cNvSpPr txBox="true"/>
            <p:nvPr/>
          </p:nvSpPr>
          <p:spPr>
            <a:xfrm>
              <a:off x="0" y="38100"/>
              <a:ext cx="326628" cy="862673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3312"/>
                </a:lnSpc>
              </a:pPr>
              <a:r>
                <a:rPr lang="en-US" sz="3312" b="true">
                  <a:solidFill>
                    <a:srgbClr val="2A2742"/>
                  </a:solidFill>
                  <a:latin typeface="Arimo Bold"/>
                  <a:ea typeface="Arimo Bold"/>
                  <a:cs typeface="Arimo Bold"/>
                  <a:sym typeface="Arimo Bold"/>
                </a:rPr>
                <a:t>2</a:t>
              </a:r>
            </a:p>
          </p:txBody>
        </p:sp>
      </p:grpSp>
      <p:grpSp>
        <p:nvGrpSpPr>
          <p:cNvPr name="Group 27" id="27"/>
          <p:cNvGrpSpPr/>
          <p:nvPr/>
        </p:nvGrpSpPr>
        <p:grpSpPr>
          <a:xfrm rot="0">
            <a:off x="1913633" y="7018766"/>
            <a:ext cx="7230367" cy="601474"/>
            <a:chOff x="0" y="0"/>
            <a:chExt cx="9640490" cy="801966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9640490" cy="801966"/>
            </a:xfrm>
            <a:custGeom>
              <a:avLst/>
              <a:gdLst/>
              <a:ahLst/>
              <a:cxnLst/>
              <a:rect r="r" b="b" t="t" l="l"/>
              <a:pathLst>
                <a:path h="801966" w="9640490">
                  <a:moveTo>
                    <a:pt x="0" y="0"/>
                  </a:moveTo>
                  <a:lnTo>
                    <a:pt x="9640490" y="0"/>
                  </a:lnTo>
                  <a:lnTo>
                    <a:pt x="9640490" y="801966"/>
                  </a:lnTo>
                  <a:lnTo>
                    <a:pt x="0" y="80196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9" id="29"/>
            <p:cNvSpPr txBox="true"/>
            <p:nvPr/>
          </p:nvSpPr>
          <p:spPr>
            <a:xfrm>
              <a:off x="0" y="-28575"/>
              <a:ext cx="9640490" cy="830541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687"/>
                </a:lnSpc>
              </a:pPr>
              <a:r>
                <a:rPr lang="en-US" b="true" sz="2949" u="sng">
                  <a:solidFill>
                    <a:srgbClr val="2A2742"/>
                  </a:solidFill>
                  <a:latin typeface="Arimo Bold"/>
                  <a:ea typeface="Arimo Bold"/>
                  <a:cs typeface="Arimo Bold"/>
                  <a:sym typeface="Arimo Bold"/>
                </a:rPr>
                <a:t>Сучасне відзначення</a:t>
              </a:r>
            </a:p>
          </p:txBody>
        </p:sp>
      </p:grpSp>
      <p:grpSp>
        <p:nvGrpSpPr>
          <p:cNvPr name="Group 30" id="30"/>
          <p:cNvGrpSpPr/>
          <p:nvPr/>
        </p:nvGrpSpPr>
        <p:grpSpPr>
          <a:xfrm rot="0">
            <a:off x="1913633" y="7620240"/>
            <a:ext cx="8524131" cy="1537078"/>
            <a:chOff x="0" y="0"/>
            <a:chExt cx="11365508" cy="2049438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11365509" cy="2049438"/>
            </a:xfrm>
            <a:custGeom>
              <a:avLst/>
              <a:gdLst/>
              <a:ahLst/>
              <a:cxnLst/>
              <a:rect r="r" b="b" t="t" l="l"/>
              <a:pathLst>
                <a:path h="2049438" w="11365509">
                  <a:moveTo>
                    <a:pt x="0" y="0"/>
                  </a:moveTo>
                  <a:lnTo>
                    <a:pt x="11365509" y="0"/>
                  </a:lnTo>
                  <a:lnTo>
                    <a:pt x="11365509" y="2049438"/>
                  </a:lnTo>
                  <a:lnTo>
                    <a:pt x="0" y="204943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32" id="32"/>
            <p:cNvSpPr txBox="true"/>
            <p:nvPr/>
          </p:nvSpPr>
          <p:spPr>
            <a:xfrm>
              <a:off x="0" y="-114300"/>
              <a:ext cx="11365508" cy="2163738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051"/>
                </a:lnSpc>
              </a:pPr>
              <a:r>
                <a:rPr lang="en-US" sz="248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Сьогодні відзначається у всьому світі шляхом проведення освітніх заходів, акцій із прибирання пляжів та збору коштів на програми з охорони океанів.</a:t>
              </a:r>
            </a:p>
          </p:txBody>
        </p:sp>
      </p:grpSp>
      <p:sp>
        <p:nvSpPr>
          <p:cNvPr name="Freeform 33" id="33"/>
          <p:cNvSpPr/>
          <p:nvPr/>
        </p:nvSpPr>
        <p:spPr>
          <a:xfrm flipH="false" flipV="false" rot="0">
            <a:off x="0" y="8388779"/>
            <a:ext cx="2161910" cy="1898550"/>
          </a:xfrm>
          <a:custGeom>
            <a:avLst/>
            <a:gdLst/>
            <a:ahLst/>
            <a:cxnLst/>
            <a:rect r="r" b="b" t="t" l="l"/>
            <a:pathLst>
              <a:path h="1898550" w="2161910">
                <a:moveTo>
                  <a:pt x="0" y="0"/>
                </a:moveTo>
                <a:lnTo>
                  <a:pt x="2161910" y="0"/>
                </a:lnTo>
                <a:lnTo>
                  <a:pt x="2161910" y="1898550"/>
                </a:lnTo>
                <a:lnTo>
                  <a:pt x="0" y="189855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4" id="34"/>
          <p:cNvSpPr/>
          <p:nvPr/>
        </p:nvSpPr>
        <p:spPr>
          <a:xfrm flipH="true" flipV="false" rot="0">
            <a:off x="9637818" y="0"/>
            <a:ext cx="1792182" cy="1810285"/>
          </a:xfrm>
          <a:custGeom>
            <a:avLst/>
            <a:gdLst/>
            <a:ahLst/>
            <a:cxnLst/>
            <a:rect r="r" b="b" t="t" l="l"/>
            <a:pathLst>
              <a:path h="1810285" w="1792182">
                <a:moveTo>
                  <a:pt x="1792182" y="0"/>
                </a:moveTo>
                <a:lnTo>
                  <a:pt x="0" y="0"/>
                </a:lnTo>
                <a:lnTo>
                  <a:pt x="0" y="1810285"/>
                </a:lnTo>
                <a:lnTo>
                  <a:pt x="1792182" y="1810285"/>
                </a:lnTo>
                <a:lnTo>
                  <a:pt x="1792182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35" id="35"/>
          <p:cNvSpPr/>
          <p:nvPr/>
        </p:nvSpPr>
        <p:spPr>
          <a:xfrm flipH="false" flipV="false" rot="0">
            <a:off x="6932405" y="3086100"/>
            <a:ext cx="2705413" cy="1641783"/>
          </a:xfrm>
          <a:custGeom>
            <a:avLst/>
            <a:gdLst/>
            <a:ahLst/>
            <a:cxnLst/>
            <a:rect r="r" b="b" t="t" l="l"/>
            <a:pathLst>
              <a:path h="1641783" w="2705413">
                <a:moveTo>
                  <a:pt x="0" y="0"/>
                </a:moveTo>
                <a:lnTo>
                  <a:pt x="2705413" y="0"/>
                </a:lnTo>
                <a:lnTo>
                  <a:pt x="2705413" y="1641783"/>
                </a:lnTo>
                <a:lnTo>
                  <a:pt x="0" y="164178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wipe dir="l"/>
  </p:transition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preencoded.png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AFAFA">
                <a:alpha val="90196"/>
              </a:srgbClr>
            </a:solidFill>
          </p:spPr>
        </p:sp>
      </p:grpSp>
      <p:sp>
        <p:nvSpPr>
          <p:cNvPr name="Freeform 5" id="5" descr="preencoded.png"/>
          <p:cNvSpPr/>
          <p:nvPr/>
        </p:nvSpPr>
        <p:spPr>
          <a:xfrm flipH="false" flipV="false" rot="0">
            <a:off x="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7850237" y="1250620"/>
            <a:ext cx="9445526" cy="2763203"/>
            <a:chOff x="0" y="0"/>
            <a:chExt cx="12594035" cy="3684271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594035" cy="3684271"/>
            </a:xfrm>
            <a:custGeom>
              <a:avLst/>
              <a:gdLst/>
              <a:ahLst/>
              <a:cxnLst/>
              <a:rect r="r" b="b" t="t" l="l"/>
              <a:pathLst>
                <a:path h="3684271" w="12594035">
                  <a:moveTo>
                    <a:pt x="0" y="0"/>
                  </a:moveTo>
                  <a:lnTo>
                    <a:pt x="12594035" y="0"/>
                  </a:lnTo>
                  <a:lnTo>
                    <a:pt x="12594035" y="3684271"/>
                  </a:lnTo>
                  <a:lnTo>
                    <a:pt x="0" y="368427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2594035" cy="3722371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6937"/>
                </a:lnSpc>
              </a:pPr>
              <a:r>
                <a:rPr lang="en-US" sz="5562">
                  <a:solidFill>
                    <a:srgbClr val="231971"/>
                  </a:solidFill>
                  <a:latin typeface="Anime Ace v3"/>
                  <a:ea typeface="Anime Ace v3"/>
                  <a:cs typeface="Anime Ace v3"/>
                  <a:sym typeface="Anime Ace v3"/>
                </a:rPr>
                <a:t>Кити – "інженери" океану: ключова роль в екосистемі</a:t>
              </a:r>
            </a:p>
          </p:txBody>
        </p:sp>
      </p:grpSp>
      <p:sp>
        <p:nvSpPr>
          <p:cNvPr name="Freeform 9" id="9" descr="preencoded.png"/>
          <p:cNvSpPr/>
          <p:nvPr/>
        </p:nvSpPr>
        <p:spPr>
          <a:xfrm flipH="false" flipV="false" rot="0">
            <a:off x="7850237" y="5054799"/>
            <a:ext cx="708720" cy="708720"/>
          </a:xfrm>
          <a:custGeom>
            <a:avLst/>
            <a:gdLst/>
            <a:ahLst/>
            <a:cxnLst/>
            <a:rect r="r" b="b" t="t" l="l"/>
            <a:pathLst>
              <a:path h="708720" w="708720">
                <a:moveTo>
                  <a:pt x="0" y="0"/>
                </a:moveTo>
                <a:lnTo>
                  <a:pt x="708721" y="0"/>
                </a:lnTo>
                <a:lnTo>
                  <a:pt x="708721" y="708720"/>
                </a:lnTo>
                <a:lnTo>
                  <a:pt x="0" y="70872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6858000" y="3491776"/>
            <a:ext cx="10672596" cy="6857143"/>
          </a:xfrm>
          <a:custGeom>
            <a:avLst/>
            <a:gdLst/>
            <a:ahLst/>
            <a:cxnLst/>
            <a:rect r="r" b="b" t="t" l="l"/>
            <a:pathLst>
              <a:path h="6857143" w="10672596">
                <a:moveTo>
                  <a:pt x="0" y="0"/>
                </a:moveTo>
                <a:lnTo>
                  <a:pt x="10672596" y="0"/>
                </a:lnTo>
                <a:lnTo>
                  <a:pt x="10672596" y="6857143"/>
                </a:lnTo>
                <a:lnTo>
                  <a:pt x="0" y="685714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7850237" y="6047035"/>
            <a:ext cx="4510088" cy="3727588"/>
            <a:chOff x="0" y="0"/>
            <a:chExt cx="6013450" cy="4970117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6013450" cy="4970118"/>
            </a:xfrm>
            <a:custGeom>
              <a:avLst/>
              <a:gdLst/>
              <a:ahLst/>
              <a:cxnLst/>
              <a:rect r="r" b="b" t="t" l="l"/>
              <a:pathLst>
                <a:path h="4970118" w="6013450">
                  <a:moveTo>
                    <a:pt x="0" y="0"/>
                  </a:moveTo>
                  <a:lnTo>
                    <a:pt x="6013450" y="0"/>
                  </a:lnTo>
                  <a:lnTo>
                    <a:pt x="6013450" y="4970118"/>
                  </a:lnTo>
                  <a:lnTo>
                    <a:pt x="0" y="497011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123825"/>
              <a:ext cx="6013450" cy="5093942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213"/>
                </a:lnSpc>
              </a:pPr>
              <a:r>
                <a:rPr lang="en-US" sz="258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Кити відіграють ключову роль у збереженні екосистеми океану. Піднімають поживні речовини з глибин, стимулюючи ріст фітопланктону.</a:t>
              </a:r>
            </a:p>
          </p:txBody>
        </p:sp>
      </p:grpSp>
      <p:sp>
        <p:nvSpPr>
          <p:cNvPr name="Freeform 14" id="14" descr="preencoded.png"/>
          <p:cNvSpPr/>
          <p:nvPr/>
        </p:nvSpPr>
        <p:spPr>
          <a:xfrm flipH="false" flipV="false" rot="0">
            <a:off x="12785526" y="5054799"/>
            <a:ext cx="708720" cy="708720"/>
          </a:xfrm>
          <a:custGeom>
            <a:avLst/>
            <a:gdLst/>
            <a:ahLst/>
            <a:cxnLst/>
            <a:rect r="r" b="b" t="t" l="l"/>
            <a:pathLst>
              <a:path h="708720" w="708720">
                <a:moveTo>
                  <a:pt x="0" y="0"/>
                </a:moveTo>
                <a:lnTo>
                  <a:pt x="708720" y="0"/>
                </a:lnTo>
                <a:lnTo>
                  <a:pt x="708720" y="708720"/>
                </a:lnTo>
                <a:lnTo>
                  <a:pt x="0" y="70872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grpSp>
        <p:nvGrpSpPr>
          <p:cNvPr name="Group 15" id="15"/>
          <p:cNvGrpSpPr/>
          <p:nvPr/>
        </p:nvGrpSpPr>
        <p:grpSpPr>
          <a:xfrm rot="0">
            <a:off x="12785526" y="6047035"/>
            <a:ext cx="4510236" cy="2660788"/>
            <a:chOff x="0" y="0"/>
            <a:chExt cx="6013648" cy="3547717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6013648" cy="3547718"/>
            </a:xfrm>
            <a:custGeom>
              <a:avLst/>
              <a:gdLst/>
              <a:ahLst/>
              <a:cxnLst/>
              <a:rect r="r" b="b" t="t" l="l"/>
              <a:pathLst>
                <a:path h="3547718" w="6013648">
                  <a:moveTo>
                    <a:pt x="0" y="0"/>
                  </a:moveTo>
                  <a:lnTo>
                    <a:pt x="6013648" y="0"/>
                  </a:lnTo>
                  <a:lnTo>
                    <a:pt x="6013648" y="3547718"/>
                  </a:lnTo>
                  <a:lnTo>
                    <a:pt x="0" y="354771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0" y="-123825"/>
              <a:ext cx="6013648" cy="3671542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213"/>
                </a:lnSpc>
              </a:pPr>
              <a:r>
                <a:rPr lang="en-US" sz="258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Фітопланктон, у свою чергу, виробляє до 50% кисню на Землі, що робить китів важливими учасниками підтримки життя на планеті.</a:t>
              </a:r>
            </a:p>
          </p:txBody>
        </p:sp>
      </p:grpSp>
    </p:spTree>
  </p:cSld>
  <p:clrMapOvr>
    <a:masterClrMapping/>
  </p:clrMapOvr>
  <p:transition spd="fast">
    <p:wipe dir="l"/>
  </p:transition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preencoded.png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AFAFA">
                <a:alpha val="90196"/>
              </a:srgbClr>
            </a:solidFill>
          </p:spPr>
        </p:sp>
      </p:grpSp>
      <p:sp>
        <p:nvSpPr>
          <p:cNvPr name="Freeform 5" id="5" descr="preencoded.png"/>
          <p:cNvSpPr/>
          <p:nvPr/>
        </p:nvSpPr>
        <p:spPr>
          <a:xfrm flipH="false" flipV="false" rot="0">
            <a:off x="0" y="0"/>
            <a:ext cx="18288000" cy="3279874"/>
          </a:xfrm>
          <a:custGeom>
            <a:avLst/>
            <a:gdLst/>
            <a:ahLst/>
            <a:cxnLst/>
            <a:rect r="r" b="b" t="t" l="l"/>
            <a:pathLst>
              <a:path h="3279874" w="18288000">
                <a:moveTo>
                  <a:pt x="0" y="0"/>
                </a:moveTo>
                <a:lnTo>
                  <a:pt x="18288000" y="0"/>
                </a:lnTo>
                <a:lnTo>
                  <a:pt x="18288000" y="3279874"/>
                </a:lnTo>
                <a:lnTo>
                  <a:pt x="0" y="327987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49" t="0" r="-49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918270" y="4001392"/>
            <a:ext cx="16451461" cy="1737193"/>
            <a:chOff x="0" y="0"/>
            <a:chExt cx="21935282" cy="231625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1935281" cy="2316258"/>
            </a:xfrm>
            <a:custGeom>
              <a:avLst/>
              <a:gdLst/>
              <a:ahLst/>
              <a:cxnLst/>
              <a:rect r="r" b="b" t="t" l="l"/>
              <a:pathLst>
                <a:path h="2316258" w="21935281">
                  <a:moveTo>
                    <a:pt x="0" y="0"/>
                  </a:moveTo>
                  <a:lnTo>
                    <a:pt x="21935281" y="0"/>
                  </a:lnTo>
                  <a:lnTo>
                    <a:pt x="21935281" y="2316258"/>
                  </a:lnTo>
                  <a:lnTo>
                    <a:pt x="0" y="231625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21935282" cy="2354358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6437"/>
                </a:lnSpc>
              </a:pPr>
              <a:r>
                <a:rPr lang="en-US" sz="5125">
                  <a:solidFill>
                    <a:srgbClr val="231971"/>
                  </a:solidFill>
                  <a:latin typeface="Anime Ace v3"/>
                  <a:ea typeface="Anime Ace v3"/>
                  <a:cs typeface="Anime Ace v3"/>
                  <a:sym typeface="Anime Ace v3"/>
                </a:rPr>
                <a:t>Морські ссавці "розмовляють": унікальні голосові сигнали</a:t>
              </a:r>
            </a:p>
          </p:txBody>
        </p:sp>
      </p:grpSp>
      <p:sp>
        <p:nvSpPr>
          <p:cNvPr name="Freeform 9" id="9" descr="preencoded.png"/>
          <p:cNvSpPr/>
          <p:nvPr/>
        </p:nvSpPr>
        <p:spPr>
          <a:xfrm flipH="false" flipV="false" rot="0">
            <a:off x="918270" y="6034980"/>
            <a:ext cx="8225730" cy="1049536"/>
          </a:xfrm>
          <a:custGeom>
            <a:avLst/>
            <a:gdLst/>
            <a:ahLst/>
            <a:cxnLst/>
            <a:rect r="r" b="b" t="t" l="l"/>
            <a:pathLst>
              <a:path h="1049536" w="8225730">
                <a:moveTo>
                  <a:pt x="0" y="0"/>
                </a:moveTo>
                <a:lnTo>
                  <a:pt x="8225730" y="0"/>
                </a:lnTo>
                <a:lnTo>
                  <a:pt x="8225730" y="1049536"/>
                </a:lnTo>
                <a:lnTo>
                  <a:pt x="0" y="104953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108" t="0" r="-108" b="0"/>
            </a:stretch>
          </a:blipFill>
        </p:spPr>
      </p:sp>
      <p:grpSp>
        <p:nvGrpSpPr>
          <p:cNvPr name="Group 10" id="10"/>
          <p:cNvGrpSpPr/>
          <p:nvPr/>
        </p:nvGrpSpPr>
        <p:grpSpPr>
          <a:xfrm rot="0">
            <a:off x="1180654" y="7478018"/>
            <a:ext cx="6420468" cy="604339"/>
            <a:chOff x="0" y="0"/>
            <a:chExt cx="8560623" cy="805786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560623" cy="805786"/>
            </a:xfrm>
            <a:custGeom>
              <a:avLst/>
              <a:gdLst/>
              <a:ahLst/>
              <a:cxnLst/>
              <a:rect r="r" b="b" t="t" l="l"/>
              <a:pathLst>
                <a:path h="805786" w="8560623">
                  <a:moveTo>
                    <a:pt x="0" y="0"/>
                  </a:moveTo>
                  <a:lnTo>
                    <a:pt x="8560623" y="0"/>
                  </a:lnTo>
                  <a:lnTo>
                    <a:pt x="8560623" y="805786"/>
                  </a:lnTo>
                  <a:lnTo>
                    <a:pt x="0" y="80578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-28575"/>
              <a:ext cx="8560623" cy="834361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685"/>
                </a:lnSpc>
              </a:pPr>
              <a:r>
                <a:rPr lang="en-US" b="true" sz="2962" u="sng">
                  <a:solidFill>
                    <a:srgbClr val="2A2742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Кити та дельфіни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1180654" y="8045351"/>
            <a:ext cx="7700962" cy="1525511"/>
            <a:chOff x="0" y="0"/>
            <a:chExt cx="10267950" cy="2034014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0267950" cy="2034014"/>
            </a:xfrm>
            <a:custGeom>
              <a:avLst/>
              <a:gdLst/>
              <a:ahLst/>
              <a:cxnLst/>
              <a:rect r="r" b="b" t="t" l="l"/>
              <a:pathLst>
                <a:path h="2034014" w="10267950">
                  <a:moveTo>
                    <a:pt x="0" y="0"/>
                  </a:moveTo>
                  <a:lnTo>
                    <a:pt x="10267950" y="0"/>
                  </a:lnTo>
                  <a:lnTo>
                    <a:pt x="10267950" y="2034014"/>
                  </a:lnTo>
                  <a:lnTo>
                    <a:pt x="0" y="203401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104775"/>
              <a:ext cx="10267950" cy="2138789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037"/>
                </a:lnSpc>
              </a:pPr>
              <a:r>
                <a:rPr lang="en-US" sz="2562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Мають унікальні голосові сигнали та навіть діалекти! Горбаті кити створюють складні мелодії, які можуть тривати до 30 хвилин.</a:t>
              </a:r>
            </a:p>
          </p:txBody>
        </p:sp>
      </p:grpSp>
      <p:sp>
        <p:nvSpPr>
          <p:cNvPr name="Freeform 16" id="16" descr="preencoded.png"/>
          <p:cNvSpPr/>
          <p:nvPr/>
        </p:nvSpPr>
        <p:spPr>
          <a:xfrm flipH="false" flipV="false" rot="0">
            <a:off x="9144000" y="6034980"/>
            <a:ext cx="8225730" cy="1049536"/>
          </a:xfrm>
          <a:custGeom>
            <a:avLst/>
            <a:gdLst/>
            <a:ahLst/>
            <a:cxnLst/>
            <a:rect r="r" b="b" t="t" l="l"/>
            <a:pathLst>
              <a:path h="1049536" w="8225730">
                <a:moveTo>
                  <a:pt x="0" y="0"/>
                </a:moveTo>
                <a:lnTo>
                  <a:pt x="8225730" y="0"/>
                </a:lnTo>
                <a:lnTo>
                  <a:pt x="8225730" y="1049536"/>
                </a:lnTo>
                <a:lnTo>
                  <a:pt x="0" y="104953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08" t="0" r="-108" b="0"/>
            </a:stretch>
          </a:blipFill>
        </p:spPr>
      </p:sp>
      <p:grpSp>
        <p:nvGrpSpPr>
          <p:cNvPr name="Group 17" id="17"/>
          <p:cNvGrpSpPr/>
          <p:nvPr/>
        </p:nvGrpSpPr>
        <p:grpSpPr>
          <a:xfrm rot="0">
            <a:off x="9406384" y="7478017"/>
            <a:ext cx="3279874" cy="604339"/>
            <a:chOff x="0" y="0"/>
            <a:chExt cx="4373165" cy="805786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4373165" cy="805786"/>
            </a:xfrm>
            <a:custGeom>
              <a:avLst/>
              <a:gdLst/>
              <a:ahLst/>
              <a:cxnLst/>
              <a:rect r="r" b="b" t="t" l="l"/>
              <a:pathLst>
                <a:path h="805786" w="4373165">
                  <a:moveTo>
                    <a:pt x="0" y="0"/>
                  </a:moveTo>
                  <a:lnTo>
                    <a:pt x="4373165" y="0"/>
                  </a:lnTo>
                  <a:lnTo>
                    <a:pt x="4373165" y="805786"/>
                  </a:lnTo>
                  <a:lnTo>
                    <a:pt x="0" y="80578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0" y="-28575"/>
              <a:ext cx="4373165" cy="834361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685"/>
                </a:lnSpc>
              </a:pPr>
              <a:r>
                <a:rPr lang="en-US" b="true" sz="2962" u="sng">
                  <a:solidFill>
                    <a:srgbClr val="2A2742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Дельфіни</a:t>
              </a:r>
            </a:p>
          </p:txBody>
        </p:sp>
      </p:grpSp>
      <p:grpSp>
        <p:nvGrpSpPr>
          <p:cNvPr name="Group 20" id="20"/>
          <p:cNvGrpSpPr/>
          <p:nvPr/>
        </p:nvGrpSpPr>
        <p:grpSpPr>
          <a:xfrm rot="0">
            <a:off x="9406384" y="8045351"/>
            <a:ext cx="7700963" cy="1525511"/>
            <a:chOff x="0" y="0"/>
            <a:chExt cx="10267950" cy="2034014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10267950" cy="2034014"/>
            </a:xfrm>
            <a:custGeom>
              <a:avLst/>
              <a:gdLst/>
              <a:ahLst/>
              <a:cxnLst/>
              <a:rect r="r" b="b" t="t" l="l"/>
              <a:pathLst>
                <a:path h="2034014" w="10267950">
                  <a:moveTo>
                    <a:pt x="0" y="0"/>
                  </a:moveTo>
                  <a:lnTo>
                    <a:pt x="10267950" y="0"/>
                  </a:lnTo>
                  <a:lnTo>
                    <a:pt x="10267950" y="2034014"/>
                  </a:lnTo>
                  <a:lnTo>
                    <a:pt x="0" y="203401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2" id="22"/>
            <p:cNvSpPr txBox="true"/>
            <p:nvPr/>
          </p:nvSpPr>
          <p:spPr>
            <a:xfrm>
              <a:off x="0" y="-104775"/>
              <a:ext cx="10267950" cy="2138789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037"/>
                </a:lnSpc>
              </a:pPr>
              <a:r>
                <a:rPr lang="en-US" sz="2562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Мають особисті імена-свисти, які використовують для спілкування. Це вражаюча демонстрація соціального інтелекту морських ссавців.</a:t>
              </a:r>
            </a:p>
          </p:txBody>
        </p:sp>
      </p:grpSp>
    </p:spTree>
  </p:cSld>
  <p:clrMapOvr>
    <a:masterClrMapping/>
  </p:clrMapOvr>
  <p:transition spd="fast">
    <p:wipe dir="l"/>
  </p:transition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preencoded.png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AFAFA">
                <a:alpha val="90196"/>
              </a:srgbClr>
            </a:solidFill>
          </p:spPr>
        </p:sp>
      </p:grpSp>
      <p:sp>
        <p:nvSpPr>
          <p:cNvPr name="Freeform 5" id="5"/>
          <p:cNvSpPr/>
          <p:nvPr/>
        </p:nvSpPr>
        <p:spPr>
          <a:xfrm flipH="true" flipV="false" rot="0">
            <a:off x="7103614" y="3210817"/>
            <a:ext cx="11515332" cy="5426600"/>
          </a:xfrm>
          <a:custGeom>
            <a:avLst/>
            <a:gdLst/>
            <a:ahLst/>
            <a:cxnLst/>
            <a:rect r="r" b="b" t="t" l="l"/>
            <a:pathLst>
              <a:path h="5426600" w="11515332">
                <a:moveTo>
                  <a:pt x="11515332" y="0"/>
                </a:moveTo>
                <a:lnTo>
                  <a:pt x="0" y="0"/>
                </a:lnTo>
                <a:lnTo>
                  <a:pt x="0" y="5426601"/>
                </a:lnTo>
                <a:lnTo>
                  <a:pt x="11515332" y="5426601"/>
                </a:lnTo>
                <a:lnTo>
                  <a:pt x="11515332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 descr="preencoded.png"/>
          <p:cNvSpPr/>
          <p:nvPr/>
        </p:nvSpPr>
        <p:spPr>
          <a:xfrm flipH="false" flipV="false" rot="0">
            <a:off x="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7840713" y="1724412"/>
            <a:ext cx="9445526" cy="1886903"/>
            <a:chOff x="0" y="0"/>
            <a:chExt cx="12594035" cy="2515871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2594035" cy="2515871"/>
            </a:xfrm>
            <a:custGeom>
              <a:avLst/>
              <a:gdLst/>
              <a:ahLst/>
              <a:cxnLst/>
              <a:rect r="r" b="b" t="t" l="l"/>
              <a:pathLst>
                <a:path h="2515871" w="12594035">
                  <a:moveTo>
                    <a:pt x="0" y="0"/>
                  </a:moveTo>
                  <a:lnTo>
                    <a:pt x="12594035" y="0"/>
                  </a:lnTo>
                  <a:lnTo>
                    <a:pt x="12594035" y="2515871"/>
                  </a:lnTo>
                  <a:lnTo>
                    <a:pt x="0" y="251587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12594035" cy="2553971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6937"/>
                </a:lnSpc>
              </a:pPr>
              <a:r>
                <a:rPr lang="en-US" sz="5562">
                  <a:solidFill>
                    <a:srgbClr val="231971"/>
                  </a:solidFill>
                  <a:latin typeface="Anime Ace v3"/>
                  <a:ea typeface="Anime Ace v3"/>
                  <a:cs typeface="Anime Ace v3"/>
                  <a:sym typeface="Anime Ace v3"/>
                </a:rPr>
                <a:t>Синій кит: найбільша тварина на Землі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7845475" y="4601915"/>
            <a:ext cx="9455051" cy="3280172"/>
            <a:chOff x="0" y="0"/>
            <a:chExt cx="12606735" cy="4373563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2606782" cy="4373499"/>
            </a:xfrm>
            <a:custGeom>
              <a:avLst/>
              <a:gdLst/>
              <a:ahLst/>
              <a:cxnLst/>
              <a:rect r="r" b="b" t="t" l="l"/>
              <a:pathLst>
                <a:path h="4373499" w="12606782">
                  <a:moveTo>
                    <a:pt x="0" y="165100"/>
                  </a:moveTo>
                  <a:cubicBezTo>
                    <a:pt x="0" y="73914"/>
                    <a:pt x="74041" y="0"/>
                    <a:pt x="165481" y="0"/>
                  </a:cubicBezTo>
                  <a:lnTo>
                    <a:pt x="12441301" y="0"/>
                  </a:lnTo>
                  <a:lnTo>
                    <a:pt x="12441301" y="6350"/>
                  </a:lnTo>
                  <a:lnTo>
                    <a:pt x="12441301" y="0"/>
                  </a:lnTo>
                  <a:cubicBezTo>
                    <a:pt x="12532613" y="0"/>
                    <a:pt x="12606782" y="73914"/>
                    <a:pt x="12606782" y="165100"/>
                  </a:cubicBezTo>
                  <a:lnTo>
                    <a:pt x="12600432" y="165100"/>
                  </a:lnTo>
                  <a:lnTo>
                    <a:pt x="12606782" y="165100"/>
                  </a:lnTo>
                  <a:lnTo>
                    <a:pt x="12606782" y="4208399"/>
                  </a:lnTo>
                  <a:lnTo>
                    <a:pt x="12600432" y="4208399"/>
                  </a:lnTo>
                  <a:lnTo>
                    <a:pt x="12606782" y="4208399"/>
                  </a:lnTo>
                  <a:cubicBezTo>
                    <a:pt x="12606782" y="4299585"/>
                    <a:pt x="12532740" y="4373499"/>
                    <a:pt x="12441301" y="4373499"/>
                  </a:cubicBezTo>
                  <a:lnTo>
                    <a:pt x="12441301" y="4367149"/>
                  </a:lnTo>
                  <a:lnTo>
                    <a:pt x="12441301" y="4373499"/>
                  </a:lnTo>
                  <a:lnTo>
                    <a:pt x="165481" y="4373499"/>
                  </a:lnTo>
                  <a:lnTo>
                    <a:pt x="165481" y="4367149"/>
                  </a:lnTo>
                  <a:lnTo>
                    <a:pt x="165481" y="4373499"/>
                  </a:lnTo>
                  <a:cubicBezTo>
                    <a:pt x="74168" y="4373499"/>
                    <a:pt x="0" y="4299585"/>
                    <a:pt x="0" y="4208399"/>
                  </a:cubicBezTo>
                  <a:lnTo>
                    <a:pt x="0" y="165100"/>
                  </a:lnTo>
                  <a:lnTo>
                    <a:pt x="6350" y="165100"/>
                  </a:lnTo>
                  <a:lnTo>
                    <a:pt x="0" y="165100"/>
                  </a:lnTo>
                  <a:moveTo>
                    <a:pt x="12700" y="165100"/>
                  </a:moveTo>
                  <a:lnTo>
                    <a:pt x="12700" y="4208399"/>
                  </a:lnTo>
                  <a:lnTo>
                    <a:pt x="6350" y="4208399"/>
                  </a:lnTo>
                  <a:lnTo>
                    <a:pt x="12700" y="4208399"/>
                  </a:lnTo>
                  <a:cubicBezTo>
                    <a:pt x="12700" y="4292600"/>
                    <a:pt x="81026" y="4360799"/>
                    <a:pt x="165481" y="4360799"/>
                  </a:cubicBezTo>
                  <a:lnTo>
                    <a:pt x="12441301" y="4360799"/>
                  </a:lnTo>
                  <a:cubicBezTo>
                    <a:pt x="12525628" y="4360799"/>
                    <a:pt x="12594082" y="4292600"/>
                    <a:pt x="12594082" y="4208399"/>
                  </a:cubicBezTo>
                  <a:lnTo>
                    <a:pt x="12594082" y="165100"/>
                  </a:lnTo>
                  <a:cubicBezTo>
                    <a:pt x="12594082" y="80899"/>
                    <a:pt x="12525756" y="12700"/>
                    <a:pt x="12441301" y="12700"/>
                  </a:cubicBezTo>
                  <a:lnTo>
                    <a:pt x="165481" y="12700"/>
                  </a:lnTo>
                  <a:lnTo>
                    <a:pt x="165481" y="6350"/>
                  </a:lnTo>
                  <a:lnTo>
                    <a:pt x="165481" y="12700"/>
                  </a:lnTo>
                  <a:cubicBezTo>
                    <a:pt x="81026" y="12700"/>
                    <a:pt x="12700" y="80899"/>
                    <a:pt x="12700" y="165100"/>
                  </a:cubicBezTo>
                  <a:close/>
                </a:path>
              </a:pathLst>
            </a:custGeom>
            <a:solidFill>
              <a:srgbClr val="000000">
                <a:alpha val="392"/>
              </a:srgbClr>
            </a:soli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7859762" y="4616202"/>
            <a:ext cx="9426476" cy="812899"/>
            <a:chOff x="0" y="0"/>
            <a:chExt cx="12568635" cy="1083865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2568682" cy="1083818"/>
            </a:xfrm>
            <a:custGeom>
              <a:avLst/>
              <a:gdLst/>
              <a:ahLst/>
              <a:cxnLst/>
              <a:rect r="r" b="b" t="t" l="l"/>
              <a:pathLst>
                <a:path h="1083818" w="12568682">
                  <a:moveTo>
                    <a:pt x="0" y="0"/>
                  </a:moveTo>
                  <a:lnTo>
                    <a:pt x="12568682" y="0"/>
                  </a:lnTo>
                  <a:lnTo>
                    <a:pt x="12568682" y="1083818"/>
                  </a:lnTo>
                  <a:lnTo>
                    <a:pt x="0" y="1083818"/>
                  </a:lnTo>
                  <a:close/>
                </a:path>
              </a:pathLst>
            </a:custGeom>
            <a:solidFill>
              <a:srgbClr val="FFFFFF">
                <a:alpha val="0"/>
              </a:srgbClr>
            </a:solid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8143280" y="4795837"/>
            <a:ext cx="4141440" cy="630763"/>
            <a:chOff x="0" y="0"/>
            <a:chExt cx="5521920" cy="841017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5521920" cy="841017"/>
            </a:xfrm>
            <a:custGeom>
              <a:avLst/>
              <a:gdLst/>
              <a:ahLst/>
              <a:cxnLst/>
              <a:rect r="r" b="b" t="t" l="l"/>
              <a:pathLst>
                <a:path h="841017" w="5521920">
                  <a:moveTo>
                    <a:pt x="0" y="0"/>
                  </a:moveTo>
                  <a:lnTo>
                    <a:pt x="5521920" y="0"/>
                  </a:lnTo>
                  <a:lnTo>
                    <a:pt x="5521920" y="841017"/>
                  </a:lnTo>
                  <a:lnTo>
                    <a:pt x="0" y="84101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0" y="-152400"/>
              <a:ext cx="5521920" cy="993417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5028"/>
                </a:lnSpc>
              </a:pPr>
              <a:r>
                <a:rPr lang="en-US" sz="308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Довжина:</a:t>
              </a: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12861280" y="4795837"/>
            <a:ext cx="4141440" cy="630763"/>
            <a:chOff x="0" y="0"/>
            <a:chExt cx="5521920" cy="841017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5521920" cy="841017"/>
            </a:xfrm>
            <a:custGeom>
              <a:avLst/>
              <a:gdLst/>
              <a:ahLst/>
              <a:cxnLst/>
              <a:rect r="r" b="b" t="t" l="l"/>
              <a:pathLst>
                <a:path h="841017" w="5521920">
                  <a:moveTo>
                    <a:pt x="0" y="0"/>
                  </a:moveTo>
                  <a:lnTo>
                    <a:pt x="5521920" y="0"/>
                  </a:lnTo>
                  <a:lnTo>
                    <a:pt x="5521920" y="841017"/>
                  </a:lnTo>
                  <a:lnTo>
                    <a:pt x="0" y="84101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0" y="-152400"/>
              <a:ext cx="5521920" cy="993417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5028"/>
                </a:lnSpc>
              </a:pPr>
              <a:r>
                <a:rPr lang="en-US" sz="308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до 33 метрів</a:t>
              </a:r>
            </a:p>
          </p:txBody>
        </p:sp>
      </p:grpSp>
      <p:grpSp>
        <p:nvGrpSpPr>
          <p:cNvPr name="Group 20" id="20"/>
          <p:cNvGrpSpPr/>
          <p:nvPr/>
        </p:nvGrpSpPr>
        <p:grpSpPr>
          <a:xfrm rot="0">
            <a:off x="7859762" y="5429101"/>
            <a:ext cx="9426476" cy="812899"/>
            <a:chOff x="0" y="0"/>
            <a:chExt cx="12568635" cy="1083865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12568682" cy="1083818"/>
            </a:xfrm>
            <a:custGeom>
              <a:avLst/>
              <a:gdLst/>
              <a:ahLst/>
              <a:cxnLst/>
              <a:rect r="r" b="b" t="t" l="l"/>
              <a:pathLst>
                <a:path h="1083818" w="12568682">
                  <a:moveTo>
                    <a:pt x="0" y="0"/>
                  </a:moveTo>
                  <a:lnTo>
                    <a:pt x="12568682" y="0"/>
                  </a:lnTo>
                  <a:lnTo>
                    <a:pt x="12568682" y="1083818"/>
                  </a:lnTo>
                  <a:lnTo>
                    <a:pt x="0" y="108381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</p:grpSp>
      <p:grpSp>
        <p:nvGrpSpPr>
          <p:cNvPr name="Group 22" id="22"/>
          <p:cNvGrpSpPr/>
          <p:nvPr/>
        </p:nvGrpSpPr>
        <p:grpSpPr>
          <a:xfrm rot="0">
            <a:off x="8143280" y="5608736"/>
            <a:ext cx="4141440" cy="630763"/>
            <a:chOff x="0" y="0"/>
            <a:chExt cx="5521920" cy="841017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5521920" cy="841017"/>
            </a:xfrm>
            <a:custGeom>
              <a:avLst/>
              <a:gdLst/>
              <a:ahLst/>
              <a:cxnLst/>
              <a:rect r="r" b="b" t="t" l="l"/>
              <a:pathLst>
                <a:path h="841017" w="5521920">
                  <a:moveTo>
                    <a:pt x="0" y="0"/>
                  </a:moveTo>
                  <a:lnTo>
                    <a:pt x="5521920" y="0"/>
                  </a:lnTo>
                  <a:lnTo>
                    <a:pt x="5521920" y="841017"/>
                  </a:lnTo>
                  <a:lnTo>
                    <a:pt x="0" y="84101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4" id="24"/>
            <p:cNvSpPr txBox="true"/>
            <p:nvPr/>
          </p:nvSpPr>
          <p:spPr>
            <a:xfrm>
              <a:off x="0" y="-152400"/>
              <a:ext cx="5521920" cy="993417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5028"/>
                </a:lnSpc>
              </a:pPr>
              <a:r>
                <a:rPr lang="en-US" sz="308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Вага:</a:t>
              </a:r>
            </a:p>
          </p:txBody>
        </p:sp>
      </p:grpSp>
      <p:grpSp>
        <p:nvGrpSpPr>
          <p:cNvPr name="Group 25" id="25"/>
          <p:cNvGrpSpPr/>
          <p:nvPr/>
        </p:nvGrpSpPr>
        <p:grpSpPr>
          <a:xfrm rot="0">
            <a:off x="12861280" y="5608736"/>
            <a:ext cx="4141440" cy="630763"/>
            <a:chOff x="0" y="0"/>
            <a:chExt cx="5521920" cy="841017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5521920" cy="841017"/>
            </a:xfrm>
            <a:custGeom>
              <a:avLst/>
              <a:gdLst/>
              <a:ahLst/>
              <a:cxnLst/>
              <a:rect r="r" b="b" t="t" l="l"/>
              <a:pathLst>
                <a:path h="841017" w="5521920">
                  <a:moveTo>
                    <a:pt x="0" y="0"/>
                  </a:moveTo>
                  <a:lnTo>
                    <a:pt x="5521920" y="0"/>
                  </a:lnTo>
                  <a:lnTo>
                    <a:pt x="5521920" y="841017"/>
                  </a:lnTo>
                  <a:lnTo>
                    <a:pt x="0" y="84101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7" id="27"/>
            <p:cNvSpPr txBox="true"/>
            <p:nvPr/>
          </p:nvSpPr>
          <p:spPr>
            <a:xfrm>
              <a:off x="0" y="-152400"/>
              <a:ext cx="5521920" cy="993417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5028"/>
                </a:lnSpc>
              </a:pPr>
              <a:r>
                <a:rPr lang="en-US" sz="308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до 180 тонн</a:t>
              </a:r>
            </a:p>
          </p:txBody>
        </p:sp>
      </p:grpSp>
      <p:grpSp>
        <p:nvGrpSpPr>
          <p:cNvPr name="Group 28" id="28"/>
          <p:cNvGrpSpPr/>
          <p:nvPr/>
        </p:nvGrpSpPr>
        <p:grpSpPr>
          <a:xfrm rot="0">
            <a:off x="7859762" y="6242000"/>
            <a:ext cx="9426476" cy="812899"/>
            <a:chOff x="0" y="0"/>
            <a:chExt cx="12568635" cy="1083865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12568682" cy="1083818"/>
            </a:xfrm>
            <a:custGeom>
              <a:avLst/>
              <a:gdLst/>
              <a:ahLst/>
              <a:cxnLst/>
              <a:rect r="r" b="b" t="t" l="l"/>
              <a:pathLst>
                <a:path h="1083818" w="12568682">
                  <a:moveTo>
                    <a:pt x="0" y="0"/>
                  </a:moveTo>
                  <a:lnTo>
                    <a:pt x="12568682" y="0"/>
                  </a:lnTo>
                  <a:lnTo>
                    <a:pt x="12568682" y="1083818"/>
                  </a:lnTo>
                  <a:lnTo>
                    <a:pt x="0" y="1083818"/>
                  </a:lnTo>
                  <a:close/>
                </a:path>
              </a:pathLst>
            </a:custGeom>
            <a:solidFill>
              <a:srgbClr val="FFFFFF">
                <a:alpha val="0"/>
              </a:srgbClr>
            </a:solidFill>
          </p:spPr>
        </p:sp>
      </p:grpSp>
      <p:grpSp>
        <p:nvGrpSpPr>
          <p:cNvPr name="Group 30" id="30"/>
          <p:cNvGrpSpPr/>
          <p:nvPr/>
        </p:nvGrpSpPr>
        <p:grpSpPr>
          <a:xfrm rot="0">
            <a:off x="8143280" y="6421636"/>
            <a:ext cx="4141440" cy="630763"/>
            <a:chOff x="0" y="0"/>
            <a:chExt cx="5521920" cy="841017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5521920" cy="841017"/>
            </a:xfrm>
            <a:custGeom>
              <a:avLst/>
              <a:gdLst/>
              <a:ahLst/>
              <a:cxnLst/>
              <a:rect r="r" b="b" t="t" l="l"/>
              <a:pathLst>
                <a:path h="841017" w="5521920">
                  <a:moveTo>
                    <a:pt x="0" y="0"/>
                  </a:moveTo>
                  <a:lnTo>
                    <a:pt x="5521920" y="0"/>
                  </a:lnTo>
                  <a:lnTo>
                    <a:pt x="5521920" y="841017"/>
                  </a:lnTo>
                  <a:lnTo>
                    <a:pt x="0" y="84101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32" id="32"/>
            <p:cNvSpPr txBox="true"/>
            <p:nvPr/>
          </p:nvSpPr>
          <p:spPr>
            <a:xfrm>
              <a:off x="0" y="-152400"/>
              <a:ext cx="5521920" cy="993417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5028"/>
                </a:lnSpc>
              </a:pPr>
              <a:r>
                <a:rPr lang="en-US" sz="308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Серце:</a:t>
              </a:r>
            </a:p>
          </p:txBody>
        </p:sp>
      </p:grpSp>
      <p:grpSp>
        <p:nvGrpSpPr>
          <p:cNvPr name="Group 33" id="33"/>
          <p:cNvGrpSpPr/>
          <p:nvPr/>
        </p:nvGrpSpPr>
        <p:grpSpPr>
          <a:xfrm rot="0">
            <a:off x="12861280" y="6421636"/>
            <a:ext cx="4141440" cy="630763"/>
            <a:chOff x="0" y="0"/>
            <a:chExt cx="5521920" cy="841017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0" y="0"/>
              <a:ext cx="5521920" cy="841017"/>
            </a:xfrm>
            <a:custGeom>
              <a:avLst/>
              <a:gdLst/>
              <a:ahLst/>
              <a:cxnLst/>
              <a:rect r="r" b="b" t="t" l="l"/>
              <a:pathLst>
                <a:path h="841017" w="5521920">
                  <a:moveTo>
                    <a:pt x="0" y="0"/>
                  </a:moveTo>
                  <a:lnTo>
                    <a:pt x="5521920" y="0"/>
                  </a:lnTo>
                  <a:lnTo>
                    <a:pt x="5521920" y="841017"/>
                  </a:lnTo>
                  <a:lnTo>
                    <a:pt x="0" y="84101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35" id="35"/>
            <p:cNvSpPr txBox="true"/>
            <p:nvPr/>
          </p:nvSpPr>
          <p:spPr>
            <a:xfrm>
              <a:off x="0" y="-152400"/>
              <a:ext cx="5521920" cy="993417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5028"/>
                </a:lnSpc>
              </a:pPr>
              <a:r>
                <a:rPr lang="en-US" sz="308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до 600 кг</a:t>
              </a:r>
            </a:p>
          </p:txBody>
        </p:sp>
      </p:grpSp>
      <p:grpSp>
        <p:nvGrpSpPr>
          <p:cNvPr name="Group 36" id="36"/>
          <p:cNvGrpSpPr/>
          <p:nvPr/>
        </p:nvGrpSpPr>
        <p:grpSpPr>
          <a:xfrm rot="0">
            <a:off x="7859762" y="7054900"/>
            <a:ext cx="9426476" cy="812899"/>
            <a:chOff x="0" y="0"/>
            <a:chExt cx="12568635" cy="1083865"/>
          </a:xfrm>
        </p:grpSpPr>
        <p:sp>
          <p:nvSpPr>
            <p:cNvPr name="Freeform 37" id="37"/>
            <p:cNvSpPr/>
            <p:nvPr/>
          </p:nvSpPr>
          <p:spPr>
            <a:xfrm flipH="false" flipV="false" rot="0">
              <a:off x="0" y="0"/>
              <a:ext cx="12568682" cy="1083818"/>
            </a:xfrm>
            <a:custGeom>
              <a:avLst/>
              <a:gdLst/>
              <a:ahLst/>
              <a:cxnLst/>
              <a:rect r="r" b="b" t="t" l="l"/>
              <a:pathLst>
                <a:path h="1083818" w="12568682">
                  <a:moveTo>
                    <a:pt x="0" y="0"/>
                  </a:moveTo>
                  <a:lnTo>
                    <a:pt x="12568682" y="0"/>
                  </a:lnTo>
                  <a:lnTo>
                    <a:pt x="12568682" y="1083818"/>
                  </a:lnTo>
                  <a:lnTo>
                    <a:pt x="0" y="108381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</p:grpSp>
      <p:grpSp>
        <p:nvGrpSpPr>
          <p:cNvPr name="Group 38" id="38"/>
          <p:cNvGrpSpPr/>
          <p:nvPr/>
        </p:nvGrpSpPr>
        <p:grpSpPr>
          <a:xfrm rot="0">
            <a:off x="8143280" y="7234535"/>
            <a:ext cx="4141440" cy="630763"/>
            <a:chOff x="0" y="0"/>
            <a:chExt cx="5521920" cy="841017"/>
          </a:xfrm>
        </p:grpSpPr>
        <p:sp>
          <p:nvSpPr>
            <p:cNvPr name="Freeform 39" id="39"/>
            <p:cNvSpPr/>
            <p:nvPr/>
          </p:nvSpPr>
          <p:spPr>
            <a:xfrm flipH="false" flipV="false" rot="0">
              <a:off x="0" y="0"/>
              <a:ext cx="5521920" cy="841017"/>
            </a:xfrm>
            <a:custGeom>
              <a:avLst/>
              <a:gdLst/>
              <a:ahLst/>
              <a:cxnLst/>
              <a:rect r="r" b="b" t="t" l="l"/>
              <a:pathLst>
                <a:path h="841017" w="5521920">
                  <a:moveTo>
                    <a:pt x="0" y="0"/>
                  </a:moveTo>
                  <a:lnTo>
                    <a:pt x="5521920" y="0"/>
                  </a:lnTo>
                  <a:lnTo>
                    <a:pt x="5521920" y="841017"/>
                  </a:lnTo>
                  <a:lnTo>
                    <a:pt x="0" y="84101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0" id="40"/>
            <p:cNvSpPr txBox="true"/>
            <p:nvPr/>
          </p:nvSpPr>
          <p:spPr>
            <a:xfrm>
              <a:off x="0" y="-152400"/>
              <a:ext cx="5521920" cy="993417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5028"/>
                </a:lnSpc>
              </a:pPr>
              <a:r>
                <a:rPr lang="en-US" sz="308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Язик:</a:t>
              </a:r>
            </a:p>
          </p:txBody>
        </p:sp>
      </p:grpSp>
      <p:grpSp>
        <p:nvGrpSpPr>
          <p:cNvPr name="Group 41" id="41"/>
          <p:cNvGrpSpPr/>
          <p:nvPr/>
        </p:nvGrpSpPr>
        <p:grpSpPr>
          <a:xfrm rot="0">
            <a:off x="12861280" y="7234535"/>
            <a:ext cx="4141440" cy="630763"/>
            <a:chOff x="0" y="0"/>
            <a:chExt cx="5521920" cy="841017"/>
          </a:xfrm>
        </p:grpSpPr>
        <p:sp>
          <p:nvSpPr>
            <p:cNvPr name="Freeform 42" id="42"/>
            <p:cNvSpPr/>
            <p:nvPr/>
          </p:nvSpPr>
          <p:spPr>
            <a:xfrm flipH="false" flipV="false" rot="0">
              <a:off x="0" y="0"/>
              <a:ext cx="5521920" cy="841017"/>
            </a:xfrm>
            <a:custGeom>
              <a:avLst/>
              <a:gdLst/>
              <a:ahLst/>
              <a:cxnLst/>
              <a:rect r="r" b="b" t="t" l="l"/>
              <a:pathLst>
                <a:path h="841017" w="5521920">
                  <a:moveTo>
                    <a:pt x="0" y="0"/>
                  </a:moveTo>
                  <a:lnTo>
                    <a:pt x="5521920" y="0"/>
                  </a:lnTo>
                  <a:lnTo>
                    <a:pt x="5521920" y="841017"/>
                  </a:lnTo>
                  <a:lnTo>
                    <a:pt x="0" y="84101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3" id="43"/>
            <p:cNvSpPr txBox="true"/>
            <p:nvPr/>
          </p:nvSpPr>
          <p:spPr>
            <a:xfrm>
              <a:off x="0" y="-152400"/>
              <a:ext cx="5521920" cy="993417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5028"/>
                </a:lnSpc>
              </a:pPr>
              <a:r>
                <a:rPr lang="en-US" sz="308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як дорослий слон</a:t>
              </a:r>
            </a:p>
          </p:txBody>
        </p:sp>
      </p:grpSp>
    </p:spTree>
  </p:cSld>
  <p:clrMapOvr>
    <a:masterClrMapping/>
  </p:clrMapOvr>
  <p:transition spd="fast">
    <p:wipe dir="l"/>
  </p:transition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preencoded.png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8482" y="0"/>
            <a:ext cx="18288000" cy="10287000"/>
            <a:chOff x="0" y="0"/>
            <a:chExt cx="24384000" cy="13716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AFAFA">
                <a:alpha val="90196"/>
              </a:srgbClr>
            </a:solid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12643846" y="0"/>
            <a:ext cx="5644154" cy="4268391"/>
          </a:xfrm>
          <a:custGeom>
            <a:avLst/>
            <a:gdLst/>
            <a:ahLst/>
            <a:cxnLst/>
            <a:rect r="r" b="b" t="t" l="l"/>
            <a:pathLst>
              <a:path h="4268391" w="5644154">
                <a:moveTo>
                  <a:pt x="0" y="0"/>
                </a:moveTo>
                <a:lnTo>
                  <a:pt x="5644154" y="0"/>
                </a:lnTo>
                <a:lnTo>
                  <a:pt x="5644154" y="4268391"/>
                </a:lnTo>
                <a:lnTo>
                  <a:pt x="0" y="426839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1028700" y="1028700"/>
            <a:ext cx="12884446" cy="1886903"/>
            <a:chOff x="0" y="0"/>
            <a:chExt cx="17179261" cy="2515871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7179261" cy="2515871"/>
            </a:xfrm>
            <a:custGeom>
              <a:avLst/>
              <a:gdLst/>
              <a:ahLst/>
              <a:cxnLst/>
              <a:rect r="r" b="b" t="t" l="l"/>
              <a:pathLst>
                <a:path h="2515871" w="17179261">
                  <a:moveTo>
                    <a:pt x="0" y="0"/>
                  </a:moveTo>
                  <a:lnTo>
                    <a:pt x="17179261" y="0"/>
                  </a:lnTo>
                  <a:lnTo>
                    <a:pt x="17179261" y="2515871"/>
                  </a:lnTo>
                  <a:lnTo>
                    <a:pt x="0" y="251587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7179261" cy="2553971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6937"/>
                </a:lnSpc>
              </a:pPr>
              <a:r>
                <a:rPr lang="en-US" sz="5562">
                  <a:solidFill>
                    <a:srgbClr val="231971"/>
                  </a:solidFill>
                  <a:latin typeface="Anime Ace v3"/>
                  <a:ea typeface="Anime Ace v3"/>
                  <a:cs typeface="Anime Ace v3"/>
                  <a:sym typeface="Anime Ace v3"/>
                </a:rPr>
                <a:t>Довгожителі океану та дивовижні рекорди</a:t>
              </a: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992238" y="4316016"/>
            <a:ext cx="4972645" cy="676895"/>
            <a:chOff x="0" y="0"/>
            <a:chExt cx="6630193" cy="902527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6630194" cy="902527"/>
            </a:xfrm>
            <a:custGeom>
              <a:avLst/>
              <a:gdLst/>
              <a:ahLst/>
              <a:cxnLst/>
              <a:rect r="r" b="b" t="t" l="l"/>
              <a:pathLst>
                <a:path h="902527" w="6630194">
                  <a:moveTo>
                    <a:pt x="0" y="0"/>
                  </a:moveTo>
                  <a:lnTo>
                    <a:pt x="6630194" y="0"/>
                  </a:lnTo>
                  <a:lnTo>
                    <a:pt x="6630194" y="902527"/>
                  </a:lnTo>
                  <a:lnTo>
                    <a:pt x="0" y="90252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28575"/>
              <a:ext cx="6630193" cy="931102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187"/>
                </a:lnSpc>
              </a:pPr>
              <a:r>
                <a:rPr lang="en-US" b="true" sz="3349" u="sng">
                  <a:solidFill>
                    <a:srgbClr val="231971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Гренландські кити</a:t>
              </a: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992238" y="5042446"/>
            <a:ext cx="4972645" cy="3422308"/>
            <a:chOff x="0" y="0"/>
            <a:chExt cx="6630193" cy="4563077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6630193" cy="4563077"/>
            </a:xfrm>
            <a:custGeom>
              <a:avLst/>
              <a:gdLst/>
              <a:ahLst/>
              <a:cxnLst/>
              <a:rect r="r" b="b" t="t" l="l"/>
              <a:pathLst>
                <a:path h="4563077" w="6630193">
                  <a:moveTo>
                    <a:pt x="0" y="0"/>
                  </a:moveTo>
                  <a:lnTo>
                    <a:pt x="6630193" y="0"/>
                  </a:lnTo>
                  <a:lnTo>
                    <a:pt x="6630193" y="4563077"/>
                  </a:lnTo>
                  <a:lnTo>
                    <a:pt x="0" y="456307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133350"/>
              <a:ext cx="6630193" cy="4696427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539"/>
                </a:lnSpc>
              </a:pPr>
              <a:r>
                <a:rPr lang="en-US" sz="278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Можуть жити понад 200 років, що робить їх одними з найстаріших ссавців на планеті. Це дозволяє їм накопичувати великий обсяг знань про океан.</a:t>
              </a: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6666160" y="4316016"/>
            <a:ext cx="3544044" cy="676895"/>
            <a:chOff x="0" y="0"/>
            <a:chExt cx="4725392" cy="902527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4725392" cy="902527"/>
            </a:xfrm>
            <a:custGeom>
              <a:avLst/>
              <a:gdLst/>
              <a:ahLst/>
              <a:cxnLst/>
              <a:rect r="r" b="b" t="t" l="l"/>
              <a:pathLst>
                <a:path h="902527" w="4725392">
                  <a:moveTo>
                    <a:pt x="0" y="0"/>
                  </a:moveTo>
                  <a:lnTo>
                    <a:pt x="4725392" y="0"/>
                  </a:lnTo>
                  <a:lnTo>
                    <a:pt x="4725392" y="902527"/>
                  </a:lnTo>
                  <a:lnTo>
                    <a:pt x="0" y="90252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0" y="-28575"/>
              <a:ext cx="4725392" cy="931102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187"/>
                </a:lnSpc>
              </a:pPr>
              <a:r>
                <a:rPr lang="en-US" b="true" sz="3349" u="sng">
                  <a:solidFill>
                    <a:srgbClr val="231971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Кашалоти</a:t>
              </a:r>
            </a:p>
          </p:txBody>
        </p:sp>
      </p:grpSp>
      <p:grpSp>
        <p:nvGrpSpPr>
          <p:cNvPr name="Group 18" id="18"/>
          <p:cNvGrpSpPr/>
          <p:nvPr/>
        </p:nvGrpSpPr>
        <p:grpSpPr>
          <a:xfrm rot="0">
            <a:off x="6666160" y="5042446"/>
            <a:ext cx="4972645" cy="3422308"/>
            <a:chOff x="0" y="0"/>
            <a:chExt cx="6630193" cy="4563077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6630193" cy="4563077"/>
            </a:xfrm>
            <a:custGeom>
              <a:avLst/>
              <a:gdLst/>
              <a:ahLst/>
              <a:cxnLst/>
              <a:rect r="r" b="b" t="t" l="l"/>
              <a:pathLst>
                <a:path h="4563077" w="6630193">
                  <a:moveTo>
                    <a:pt x="0" y="0"/>
                  </a:moveTo>
                  <a:lnTo>
                    <a:pt x="6630193" y="0"/>
                  </a:lnTo>
                  <a:lnTo>
                    <a:pt x="6630193" y="4563077"/>
                  </a:lnTo>
                  <a:lnTo>
                    <a:pt x="0" y="456307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0" id="20"/>
            <p:cNvSpPr txBox="true"/>
            <p:nvPr/>
          </p:nvSpPr>
          <p:spPr>
            <a:xfrm>
              <a:off x="0" y="-133350"/>
              <a:ext cx="6630193" cy="4696427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539"/>
                </a:lnSpc>
              </a:pPr>
              <a:r>
                <a:rPr lang="en-US" sz="278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Можуть пірнати на глибину понад 2000 метрів і залишатися без повітря більше години. Це вражаюча адаптація до життя у глибоководних умовах.</a:t>
              </a:r>
            </a:p>
          </p:txBody>
        </p:sp>
      </p:grpSp>
      <p:grpSp>
        <p:nvGrpSpPr>
          <p:cNvPr name="Group 21" id="21"/>
          <p:cNvGrpSpPr/>
          <p:nvPr/>
        </p:nvGrpSpPr>
        <p:grpSpPr>
          <a:xfrm rot="0">
            <a:off x="12340084" y="4316016"/>
            <a:ext cx="5178434" cy="676895"/>
            <a:chOff x="0" y="0"/>
            <a:chExt cx="6904579" cy="902527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6904579" cy="902527"/>
            </a:xfrm>
            <a:custGeom>
              <a:avLst/>
              <a:gdLst/>
              <a:ahLst/>
              <a:cxnLst/>
              <a:rect r="r" b="b" t="t" l="l"/>
              <a:pathLst>
                <a:path h="902527" w="6904579">
                  <a:moveTo>
                    <a:pt x="0" y="0"/>
                  </a:moveTo>
                  <a:lnTo>
                    <a:pt x="6904579" y="0"/>
                  </a:lnTo>
                  <a:lnTo>
                    <a:pt x="6904579" y="902527"/>
                  </a:lnTo>
                  <a:lnTo>
                    <a:pt x="0" y="90252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3" id="23"/>
            <p:cNvSpPr txBox="true"/>
            <p:nvPr/>
          </p:nvSpPr>
          <p:spPr>
            <a:xfrm>
              <a:off x="0" y="-28575"/>
              <a:ext cx="6904579" cy="931102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187"/>
                </a:lnSpc>
              </a:pPr>
              <a:r>
                <a:rPr lang="en-US" b="true" sz="3349" u="sng">
                  <a:solidFill>
                    <a:srgbClr val="231971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Дельфіни-афаліни</a:t>
              </a:r>
            </a:p>
          </p:txBody>
        </p:sp>
      </p:grpSp>
      <p:grpSp>
        <p:nvGrpSpPr>
          <p:cNvPr name="Group 24" id="24"/>
          <p:cNvGrpSpPr/>
          <p:nvPr/>
        </p:nvGrpSpPr>
        <p:grpSpPr>
          <a:xfrm rot="0">
            <a:off x="12340084" y="5042446"/>
            <a:ext cx="4972645" cy="3422308"/>
            <a:chOff x="0" y="0"/>
            <a:chExt cx="6630193" cy="4563077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6630193" cy="4563077"/>
            </a:xfrm>
            <a:custGeom>
              <a:avLst/>
              <a:gdLst/>
              <a:ahLst/>
              <a:cxnLst/>
              <a:rect r="r" b="b" t="t" l="l"/>
              <a:pathLst>
                <a:path h="4563077" w="6630193">
                  <a:moveTo>
                    <a:pt x="0" y="0"/>
                  </a:moveTo>
                  <a:lnTo>
                    <a:pt x="6630193" y="0"/>
                  </a:lnTo>
                  <a:lnTo>
                    <a:pt x="6630193" y="4563077"/>
                  </a:lnTo>
                  <a:lnTo>
                    <a:pt x="0" y="456307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6" id="26"/>
            <p:cNvSpPr txBox="true"/>
            <p:nvPr/>
          </p:nvSpPr>
          <p:spPr>
            <a:xfrm>
              <a:off x="0" y="-133350"/>
              <a:ext cx="6630193" cy="4696427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539"/>
                </a:lnSpc>
              </a:pPr>
              <a:r>
                <a:rPr lang="en-US" sz="278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Можуть половину мозку залишати активною, коли сплять, щоб контролювати дихання. Це дозволяє їм залишатися пильними та уникати хижаків.</a:t>
              </a:r>
            </a:p>
          </p:txBody>
        </p:sp>
      </p:grpSp>
    </p:spTree>
  </p:cSld>
  <p:clrMapOvr>
    <a:masterClrMapping/>
  </p:clrMapOvr>
  <p:transition spd="fast">
    <p:wipe dir="l"/>
  </p:transition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preencoded.png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AFAFA">
                <a:alpha val="90196"/>
              </a:srgbClr>
            </a:solidFill>
          </p:spPr>
        </p:sp>
      </p:grpSp>
      <p:sp>
        <p:nvSpPr>
          <p:cNvPr name="Freeform 5" id="5" descr="preencoded.png"/>
          <p:cNvSpPr/>
          <p:nvPr/>
        </p:nvSpPr>
        <p:spPr>
          <a:xfrm flipH="false" flipV="false" rot="0">
            <a:off x="0" y="0"/>
            <a:ext cx="18288000" cy="3544044"/>
          </a:xfrm>
          <a:custGeom>
            <a:avLst/>
            <a:gdLst/>
            <a:ahLst/>
            <a:cxnLst/>
            <a:rect r="r" b="b" t="t" l="l"/>
            <a:pathLst>
              <a:path h="3544044" w="18288000">
                <a:moveTo>
                  <a:pt x="0" y="0"/>
                </a:moveTo>
                <a:lnTo>
                  <a:pt x="18288000" y="0"/>
                </a:lnTo>
                <a:lnTo>
                  <a:pt x="18288000" y="3544044"/>
                </a:lnTo>
                <a:lnTo>
                  <a:pt x="0" y="354404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10" t="0" r="-1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992237" y="5363319"/>
            <a:ext cx="16303526" cy="1886903"/>
            <a:chOff x="0" y="0"/>
            <a:chExt cx="21738035" cy="2515871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1738034" cy="2515871"/>
            </a:xfrm>
            <a:custGeom>
              <a:avLst/>
              <a:gdLst/>
              <a:ahLst/>
              <a:cxnLst/>
              <a:rect r="r" b="b" t="t" l="l"/>
              <a:pathLst>
                <a:path h="2515871" w="21738034">
                  <a:moveTo>
                    <a:pt x="0" y="0"/>
                  </a:moveTo>
                  <a:lnTo>
                    <a:pt x="21738034" y="0"/>
                  </a:lnTo>
                  <a:lnTo>
                    <a:pt x="21738034" y="2515871"/>
                  </a:lnTo>
                  <a:lnTo>
                    <a:pt x="0" y="251587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21738035" cy="2553971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6937"/>
                </a:lnSpc>
              </a:pPr>
              <a:r>
                <a:rPr lang="en-US" sz="5562">
                  <a:solidFill>
                    <a:srgbClr val="231971"/>
                  </a:solidFill>
                  <a:latin typeface="Anime Ace v3"/>
                  <a:ea typeface="Anime Ace v3"/>
                  <a:cs typeface="Anime Ace v3"/>
                  <a:sym typeface="Anime Ace v3"/>
                </a:rPr>
                <a:t>Комерційне китобійство: загроза, що триває</a:t>
              </a: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992237" y="7560469"/>
            <a:ext cx="16303526" cy="1907113"/>
            <a:chOff x="0" y="0"/>
            <a:chExt cx="21738035" cy="2542817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1738034" cy="2542817"/>
            </a:xfrm>
            <a:custGeom>
              <a:avLst/>
              <a:gdLst/>
              <a:ahLst/>
              <a:cxnLst/>
              <a:rect r="r" b="b" t="t" l="l"/>
              <a:pathLst>
                <a:path h="2542817" w="21738034">
                  <a:moveTo>
                    <a:pt x="0" y="0"/>
                  </a:moveTo>
                  <a:lnTo>
                    <a:pt x="21738034" y="0"/>
                  </a:lnTo>
                  <a:lnTo>
                    <a:pt x="21738034" y="2542817"/>
                  </a:lnTo>
                  <a:lnTo>
                    <a:pt x="0" y="254281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152400"/>
              <a:ext cx="21738035" cy="2695217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5028"/>
                </a:lnSpc>
              </a:pPr>
              <a:r>
                <a:rPr lang="en-US" sz="308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Незважаючи на міжнародний мораторій, деякі країни (наприклад, Японія, Норвегія, Ісландія) продовжують вилов китів. Це створює серйозну загрозу для популяцій китів, які ще не відновилися після минулого винищення.</a:t>
              </a:r>
            </a:p>
          </p:txBody>
        </p:sp>
      </p:grpSp>
    </p:spTree>
  </p:cSld>
  <p:clrMapOvr>
    <a:masterClrMapping/>
  </p:clrMapOvr>
  <p:transition spd="fast">
    <p:wipe dir="l"/>
  </p:transition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preencoded.png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AFAFA">
                <a:alpha val="90196"/>
              </a:srgbClr>
            </a:solidFill>
          </p:spPr>
        </p:sp>
      </p:grpSp>
      <p:sp>
        <p:nvSpPr>
          <p:cNvPr name="Freeform 5" id="5"/>
          <p:cNvSpPr/>
          <p:nvPr/>
        </p:nvSpPr>
        <p:spPr>
          <a:xfrm flipH="true" flipV="false" rot="0">
            <a:off x="47264" y="0"/>
            <a:ext cx="2968228" cy="5143500"/>
          </a:xfrm>
          <a:custGeom>
            <a:avLst/>
            <a:gdLst/>
            <a:ahLst/>
            <a:cxnLst/>
            <a:rect r="r" b="b" t="t" l="l"/>
            <a:pathLst>
              <a:path h="5143500" w="2968228">
                <a:moveTo>
                  <a:pt x="2968228" y="0"/>
                </a:moveTo>
                <a:lnTo>
                  <a:pt x="0" y="0"/>
                </a:lnTo>
                <a:lnTo>
                  <a:pt x="0" y="5143500"/>
                </a:lnTo>
                <a:lnTo>
                  <a:pt x="2968228" y="5143500"/>
                </a:lnTo>
                <a:lnTo>
                  <a:pt x="2968228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992237" y="294842"/>
            <a:ext cx="11872632" cy="1886903"/>
            <a:chOff x="0" y="0"/>
            <a:chExt cx="15830176" cy="2515871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5830178" cy="2515871"/>
            </a:xfrm>
            <a:custGeom>
              <a:avLst/>
              <a:gdLst/>
              <a:ahLst/>
              <a:cxnLst/>
              <a:rect r="r" b="b" t="t" l="l"/>
              <a:pathLst>
                <a:path h="2515871" w="15830178">
                  <a:moveTo>
                    <a:pt x="0" y="0"/>
                  </a:moveTo>
                  <a:lnTo>
                    <a:pt x="15830178" y="0"/>
                  </a:lnTo>
                  <a:lnTo>
                    <a:pt x="15830178" y="2515871"/>
                  </a:lnTo>
                  <a:lnTo>
                    <a:pt x="0" y="251587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5830176" cy="2553971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6937"/>
                </a:lnSpc>
              </a:pPr>
              <a:r>
                <a:rPr lang="en-US" sz="5562">
                  <a:solidFill>
                    <a:srgbClr val="231971"/>
                  </a:solidFill>
                  <a:latin typeface="Anime Ace v3"/>
                  <a:ea typeface="Anime Ace v3"/>
                  <a:cs typeface="Anime Ace v3"/>
                  <a:sym typeface="Anime Ace v3"/>
                </a:rPr>
                <a:t>Забруднення океану: смертельна загроза</a:t>
              </a: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2179736" y="5035302"/>
            <a:ext cx="3544044" cy="676895"/>
            <a:chOff x="0" y="0"/>
            <a:chExt cx="4725392" cy="902527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4725392" cy="902527"/>
            </a:xfrm>
            <a:custGeom>
              <a:avLst/>
              <a:gdLst/>
              <a:ahLst/>
              <a:cxnLst/>
              <a:rect r="r" b="b" t="t" l="l"/>
              <a:pathLst>
                <a:path h="902527" w="4725392">
                  <a:moveTo>
                    <a:pt x="0" y="0"/>
                  </a:moveTo>
                  <a:lnTo>
                    <a:pt x="4725392" y="0"/>
                  </a:lnTo>
                  <a:lnTo>
                    <a:pt x="4725392" y="902527"/>
                  </a:lnTo>
                  <a:lnTo>
                    <a:pt x="0" y="90252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28575"/>
              <a:ext cx="4725392" cy="931102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r">
                <a:lnSpc>
                  <a:spcPts val="4187"/>
                </a:lnSpc>
              </a:pPr>
              <a:r>
                <a:rPr lang="en-US" b="true" sz="3349" u="sng">
                  <a:solidFill>
                    <a:srgbClr val="2A2742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Нафта</a:t>
              </a:r>
            </a:p>
          </p:txBody>
        </p:sp>
      </p:grpSp>
      <p:sp>
        <p:nvSpPr>
          <p:cNvPr name="Freeform 12" id="12" descr="preencoded.png"/>
          <p:cNvSpPr/>
          <p:nvPr/>
        </p:nvSpPr>
        <p:spPr>
          <a:xfrm flipH="false" flipV="false" rot="0">
            <a:off x="6290891" y="2343671"/>
            <a:ext cx="5706219" cy="5706219"/>
          </a:xfrm>
          <a:custGeom>
            <a:avLst/>
            <a:gdLst/>
            <a:ahLst/>
            <a:cxnLst/>
            <a:rect r="r" b="b" t="t" l="l"/>
            <a:pathLst>
              <a:path h="5706219" w="5706219">
                <a:moveTo>
                  <a:pt x="0" y="0"/>
                </a:moveTo>
                <a:lnTo>
                  <a:pt x="5706218" y="0"/>
                </a:lnTo>
                <a:lnTo>
                  <a:pt x="5706218" y="5706218"/>
                </a:lnTo>
                <a:lnTo>
                  <a:pt x="0" y="570621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grpSp>
        <p:nvGrpSpPr>
          <p:cNvPr name="Group 13" id="13"/>
          <p:cNvGrpSpPr/>
          <p:nvPr/>
        </p:nvGrpSpPr>
        <p:grpSpPr>
          <a:xfrm rot="0">
            <a:off x="7107139" y="4629894"/>
            <a:ext cx="138261" cy="566886"/>
            <a:chOff x="0" y="0"/>
            <a:chExt cx="184348" cy="755848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84348" cy="755848"/>
            </a:xfrm>
            <a:custGeom>
              <a:avLst/>
              <a:gdLst/>
              <a:ahLst/>
              <a:cxnLst/>
              <a:rect r="r" b="b" t="t" l="l"/>
              <a:pathLst>
                <a:path h="755848" w="184348">
                  <a:moveTo>
                    <a:pt x="0" y="0"/>
                  </a:moveTo>
                  <a:lnTo>
                    <a:pt x="184348" y="0"/>
                  </a:lnTo>
                  <a:lnTo>
                    <a:pt x="184348" y="755848"/>
                  </a:lnTo>
                  <a:lnTo>
                    <a:pt x="0" y="75584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133350"/>
              <a:ext cx="184348" cy="889198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437"/>
                </a:lnSpc>
              </a:pPr>
              <a:r>
                <a:rPr lang="en-US" sz="2750" b="true">
                  <a:solidFill>
                    <a:srgbClr val="2A2742"/>
                  </a:solidFill>
                  <a:latin typeface="Arimo Bold"/>
                  <a:ea typeface="Arimo Bold"/>
                  <a:cs typeface="Arimo Bold"/>
                  <a:sym typeface="Arimo Bold"/>
                </a:rPr>
                <a:t>1</a:t>
              </a:r>
            </a:p>
          </p:txBody>
        </p:sp>
      </p:grpSp>
      <p:grpSp>
        <p:nvGrpSpPr>
          <p:cNvPr name="Group 16" id="16"/>
          <p:cNvGrpSpPr/>
          <p:nvPr/>
        </p:nvGrpSpPr>
        <p:grpSpPr>
          <a:xfrm rot="0">
            <a:off x="12114433" y="3441055"/>
            <a:ext cx="3544044" cy="676895"/>
            <a:chOff x="0" y="0"/>
            <a:chExt cx="4725392" cy="902527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4725392" cy="902527"/>
            </a:xfrm>
            <a:custGeom>
              <a:avLst/>
              <a:gdLst/>
              <a:ahLst/>
              <a:cxnLst/>
              <a:rect r="r" b="b" t="t" l="l"/>
              <a:pathLst>
                <a:path h="902527" w="4725392">
                  <a:moveTo>
                    <a:pt x="0" y="0"/>
                  </a:moveTo>
                  <a:lnTo>
                    <a:pt x="4725392" y="0"/>
                  </a:lnTo>
                  <a:lnTo>
                    <a:pt x="4725392" y="902527"/>
                  </a:lnTo>
                  <a:lnTo>
                    <a:pt x="0" y="90252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8" id="18"/>
            <p:cNvSpPr txBox="true"/>
            <p:nvPr/>
          </p:nvSpPr>
          <p:spPr>
            <a:xfrm>
              <a:off x="0" y="-28575"/>
              <a:ext cx="4725392" cy="931102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187"/>
                </a:lnSpc>
              </a:pPr>
              <a:r>
                <a:rPr lang="en-US" b="true" sz="3349" u="sng">
                  <a:solidFill>
                    <a:srgbClr val="2A2742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Пластик</a:t>
              </a:r>
            </a:p>
          </p:txBody>
        </p:sp>
      </p:grpSp>
      <p:sp>
        <p:nvSpPr>
          <p:cNvPr name="Freeform 19" id="19" descr="preencoded.png"/>
          <p:cNvSpPr/>
          <p:nvPr/>
        </p:nvSpPr>
        <p:spPr>
          <a:xfrm flipH="false" flipV="false" rot="0">
            <a:off x="6408214" y="2343671"/>
            <a:ext cx="5706219" cy="5706219"/>
          </a:xfrm>
          <a:custGeom>
            <a:avLst/>
            <a:gdLst/>
            <a:ahLst/>
            <a:cxnLst/>
            <a:rect r="r" b="b" t="t" l="l"/>
            <a:pathLst>
              <a:path h="5706219" w="5706219">
                <a:moveTo>
                  <a:pt x="0" y="0"/>
                </a:moveTo>
                <a:lnTo>
                  <a:pt x="5706219" y="0"/>
                </a:lnTo>
                <a:lnTo>
                  <a:pt x="5706219" y="5706218"/>
                </a:lnTo>
                <a:lnTo>
                  <a:pt x="0" y="5706218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grpSp>
        <p:nvGrpSpPr>
          <p:cNvPr name="Group 20" id="20"/>
          <p:cNvGrpSpPr/>
          <p:nvPr/>
        </p:nvGrpSpPr>
        <p:grpSpPr>
          <a:xfrm rot="0">
            <a:off x="10322868" y="3441055"/>
            <a:ext cx="204044" cy="566886"/>
            <a:chOff x="0" y="0"/>
            <a:chExt cx="272058" cy="755848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272058" cy="755848"/>
            </a:xfrm>
            <a:custGeom>
              <a:avLst/>
              <a:gdLst/>
              <a:ahLst/>
              <a:cxnLst/>
              <a:rect r="r" b="b" t="t" l="l"/>
              <a:pathLst>
                <a:path h="755848" w="272058">
                  <a:moveTo>
                    <a:pt x="0" y="0"/>
                  </a:moveTo>
                  <a:lnTo>
                    <a:pt x="272058" y="0"/>
                  </a:lnTo>
                  <a:lnTo>
                    <a:pt x="272058" y="755848"/>
                  </a:lnTo>
                  <a:lnTo>
                    <a:pt x="0" y="75584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2" id="22"/>
            <p:cNvSpPr txBox="true"/>
            <p:nvPr/>
          </p:nvSpPr>
          <p:spPr>
            <a:xfrm>
              <a:off x="0" y="-133350"/>
              <a:ext cx="272058" cy="889198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437"/>
                </a:lnSpc>
              </a:pPr>
              <a:r>
                <a:rPr lang="en-US" sz="2750" b="true">
                  <a:solidFill>
                    <a:srgbClr val="2A2742"/>
                  </a:solidFill>
                  <a:latin typeface="Arimo Bold"/>
                  <a:ea typeface="Arimo Bold"/>
                  <a:cs typeface="Arimo Bold"/>
                  <a:sym typeface="Arimo Bold"/>
                </a:rPr>
                <a:t>2</a:t>
              </a:r>
            </a:p>
          </p:txBody>
        </p:sp>
      </p:grpSp>
      <p:grpSp>
        <p:nvGrpSpPr>
          <p:cNvPr name="Group 23" id="23"/>
          <p:cNvGrpSpPr/>
          <p:nvPr/>
        </p:nvGrpSpPr>
        <p:grpSpPr>
          <a:xfrm rot="0">
            <a:off x="12422237" y="6568231"/>
            <a:ext cx="5322645" cy="676895"/>
            <a:chOff x="0" y="0"/>
            <a:chExt cx="7096860" cy="902527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7096861" cy="902527"/>
            </a:xfrm>
            <a:custGeom>
              <a:avLst/>
              <a:gdLst/>
              <a:ahLst/>
              <a:cxnLst/>
              <a:rect r="r" b="b" t="t" l="l"/>
              <a:pathLst>
                <a:path h="902527" w="7096861">
                  <a:moveTo>
                    <a:pt x="0" y="0"/>
                  </a:moveTo>
                  <a:lnTo>
                    <a:pt x="7096861" y="0"/>
                  </a:lnTo>
                  <a:lnTo>
                    <a:pt x="7096861" y="902527"/>
                  </a:lnTo>
                  <a:lnTo>
                    <a:pt x="0" y="90252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5" id="25"/>
            <p:cNvSpPr txBox="true"/>
            <p:nvPr/>
          </p:nvSpPr>
          <p:spPr>
            <a:xfrm>
              <a:off x="0" y="-28575"/>
              <a:ext cx="7096860" cy="931102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187"/>
                </a:lnSpc>
              </a:pPr>
              <a:r>
                <a:rPr lang="en-US" b="true" sz="3349" u="sng">
                  <a:solidFill>
                    <a:srgbClr val="2A2742"/>
                  </a:solidFill>
                  <a:latin typeface="Arimo Bold"/>
                  <a:ea typeface="Arimo Bold"/>
                  <a:cs typeface="Arimo Bold"/>
                  <a:sym typeface="Arimo Bold"/>
                </a:rPr>
                <a:t>Токсичні хімікати</a:t>
              </a:r>
            </a:p>
          </p:txBody>
        </p:sp>
      </p:grpSp>
      <p:sp>
        <p:nvSpPr>
          <p:cNvPr name="Freeform 26" id="26" descr="preencoded.png"/>
          <p:cNvSpPr/>
          <p:nvPr/>
        </p:nvSpPr>
        <p:spPr>
          <a:xfrm flipH="false" flipV="false" rot="0">
            <a:off x="6408214" y="2459313"/>
            <a:ext cx="5706219" cy="5706219"/>
          </a:xfrm>
          <a:custGeom>
            <a:avLst/>
            <a:gdLst/>
            <a:ahLst/>
            <a:cxnLst/>
            <a:rect r="r" b="b" t="t" l="l"/>
            <a:pathLst>
              <a:path h="5706219" w="5706219">
                <a:moveTo>
                  <a:pt x="0" y="0"/>
                </a:moveTo>
                <a:lnTo>
                  <a:pt x="5706219" y="0"/>
                </a:lnTo>
                <a:lnTo>
                  <a:pt x="5706219" y="5706218"/>
                </a:lnTo>
                <a:lnTo>
                  <a:pt x="0" y="570621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grpSp>
        <p:nvGrpSpPr>
          <p:cNvPr name="Group 27" id="27"/>
          <p:cNvGrpSpPr/>
          <p:nvPr/>
        </p:nvGrpSpPr>
        <p:grpSpPr>
          <a:xfrm rot="0">
            <a:off x="9729341" y="6848772"/>
            <a:ext cx="201662" cy="566886"/>
            <a:chOff x="0" y="0"/>
            <a:chExt cx="268883" cy="755848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268883" cy="755848"/>
            </a:xfrm>
            <a:custGeom>
              <a:avLst/>
              <a:gdLst/>
              <a:ahLst/>
              <a:cxnLst/>
              <a:rect r="r" b="b" t="t" l="l"/>
              <a:pathLst>
                <a:path h="755848" w="268883">
                  <a:moveTo>
                    <a:pt x="0" y="0"/>
                  </a:moveTo>
                  <a:lnTo>
                    <a:pt x="268883" y="0"/>
                  </a:lnTo>
                  <a:lnTo>
                    <a:pt x="268883" y="755848"/>
                  </a:lnTo>
                  <a:lnTo>
                    <a:pt x="0" y="75584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9" id="29"/>
            <p:cNvSpPr txBox="true"/>
            <p:nvPr/>
          </p:nvSpPr>
          <p:spPr>
            <a:xfrm>
              <a:off x="0" y="-133350"/>
              <a:ext cx="268883" cy="889198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437"/>
                </a:lnSpc>
              </a:pPr>
              <a:r>
                <a:rPr lang="en-US" sz="2750" b="true">
                  <a:solidFill>
                    <a:srgbClr val="2A2742"/>
                  </a:solidFill>
                  <a:latin typeface="Arimo Bold"/>
                  <a:ea typeface="Arimo Bold"/>
                  <a:cs typeface="Arimo Bold"/>
                  <a:sym typeface="Arimo Bold"/>
                </a:rPr>
                <a:t>3</a:t>
              </a:r>
            </a:p>
          </p:txBody>
        </p:sp>
      </p:grpSp>
      <p:grpSp>
        <p:nvGrpSpPr>
          <p:cNvPr name="Group 30" id="30"/>
          <p:cNvGrpSpPr/>
          <p:nvPr/>
        </p:nvGrpSpPr>
        <p:grpSpPr>
          <a:xfrm rot="0">
            <a:off x="992237" y="8428881"/>
            <a:ext cx="16303526" cy="1537078"/>
            <a:chOff x="0" y="0"/>
            <a:chExt cx="21738035" cy="2049438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21738034" cy="2049438"/>
            </a:xfrm>
            <a:custGeom>
              <a:avLst/>
              <a:gdLst/>
              <a:ahLst/>
              <a:cxnLst/>
              <a:rect r="r" b="b" t="t" l="l"/>
              <a:pathLst>
                <a:path h="2049438" w="21738034">
                  <a:moveTo>
                    <a:pt x="0" y="0"/>
                  </a:moveTo>
                  <a:lnTo>
                    <a:pt x="21738034" y="0"/>
                  </a:lnTo>
                  <a:lnTo>
                    <a:pt x="21738034" y="2049438"/>
                  </a:lnTo>
                  <a:lnTo>
                    <a:pt x="0" y="204943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32" id="32"/>
            <p:cNvSpPr txBox="true"/>
            <p:nvPr/>
          </p:nvSpPr>
          <p:spPr>
            <a:xfrm>
              <a:off x="0" y="-114300"/>
              <a:ext cx="21738035" cy="2163738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051"/>
                </a:lnSpc>
              </a:pPr>
              <a:r>
                <a:rPr lang="en-US" sz="248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Нафта, пластик і токсичні хімікати отруюють воду та накопичуються в організмах тварин. Щорічно в океан потрапляє понад 8 мільйонів тонн пластику, який кити та дельфіни випадково ковтають. Це призводить до хвороб, голоду та смерті.</a:t>
              </a:r>
            </a:p>
          </p:txBody>
        </p:sp>
      </p:grpSp>
      <p:sp>
        <p:nvSpPr>
          <p:cNvPr name="Freeform 33" id="33"/>
          <p:cNvSpPr/>
          <p:nvPr/>
        </p:nvSpPr>
        <p:spPr>
          <a:xfrm flipH="false" flipV="false" rot="0">
            <a:off x="7960569" y="4339726"/>
            <a:ext cx="2366864" cy="2068047"/>
          </a:xfrm>
          <a:custGeom>
            <a:avLst/>
            <a:gdLst/>
            <a:ahLst/>
            <a:cxnLst/>
            <a:rect r="r" b="b" t="t" l="l"/>
            <a:pathLst>
              <a:path h="2068047" w="2366864">
                <a:moveTo>
                  <a:pt x="0" y="0"/>
                </a:moveTo>
                <a:lnTo>
                  <a:pt x="2366864" y="0"/>
                </a:lnTo>
                <a:lnTo>
                  <a:pt x="2366864" y="2068048"/>
                </a:lnTo>
                <a:lnTo>
                  <a:pt x="0" y="206804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4" id="34"/>
          <p:cNvSpPr/>
          <p:nvPr/>
        </p:nvSpPr>
        <p:spPr>
          <a:xfrm flipH="false" flipV="false" rot="0">
            <a:off x="12864870" y="0"/>
            <a:ext cx="5423130" cy="4114800"/>
          </a:xfrm>
          <a:custGeom>
            <a:avLst/>
            <a:gdLst/>
            <a:ahLst/>
            <a:cxnLst/>
            <a:rect r="r" b="b" t="t" l="l"/>
            <a:pathLst>
              <a:path h="4114800" w="5423130">
                <a:moveTo>
                  <a:pt x="0" y="0"/>
                </a:moveTo>
                <a:lnTo>
                  <a:pt x="5423130" y="0"/>
                </a:lnTo>
                <a:lnTo>
                  <a:pt x="542313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5" id="35"/>
          <p:cNvSpPr/>
          <p:nvPr/>
        </p:nvSpPr>
        <p:spPr>
          <a:xfrm flipH="false" flipV="false" rot="-1092767">
            <a:off x="120959" y="5132881"/>
            <a:ext cx="3698875" cy="2996089"/>
          </a:xfrm>
          <a:custGeom>
            <a:avLst/>
            <a:gdLst/>
            <a:ahLst/>
            <a:cxnLst/>
            <a:rect r="r" b="b" t="t" l="l"/>
            <a:pathLst>
              <a:path h="2996089" w="3698875">
                <a:moveTo>
                  <a:pt x="0" y="0"/>
                </a:moveTo>
                <a:lnTo>
                  <a:pt x="3698875" y="0"/>
                </a:lnTo>
                <a:lnTo>
                  <a:pt x="3698875" y="2996089"/>
                </a:lnTo>
                <a:lnTo>
                  <a:pt x="0" y="2996089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wipe dir="l"/>
  </p:transition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preencoded.png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AFAFA">
                <a:alpha val="90196"/>
              </a:srgbClr>
            </a:solidFill>
          </p:spPr>
        </p:sp>
      </p:grpSp>
      <p:sp>
        <p:nvSpPr>
          <p:cNvPr name="Freeform 5" id="5" descr="preencoded.png"/>
          <p:cNvSpPr/>
          <p:nvPr/>
        </p:nvSpPr>
        <p:spPr>
          <a:xfrm flipH="false" flipV="false" rot="0">
            <a:off x="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7746504" y="569886"/>
            <a:ext cx="9662518" cy="1677567"/>
            <a:chOff x="0" y="0"/>
            <a:chExt cx="12883357" cy="2236756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883357" cy="2236756"/>
            </a:xfrm>
            <a:custGeom>
              <a:avLst/>
              <a:gdLst/>
              <a:ahLst/>
              <a:cxnLst/>
              <a:rect r="r" b="b" t="t" l="l"/>
              <a:pathLst>
                <a:path h="2236756" w="12883357">
                  <a:moveTo>
                    <a:pt x="0" y="0"/>
                  </a:moveTo>
                  <a:lnTo>
                    <a:pt x="12883357" y="0"/>
                  </a:lnTo>
                  <a:lnTo>
                    <a:pt x="12883357" y="2236756"/>
                  </a:lnTo>
                  <a:lnTo>
                    <a:pt x="0" y="223675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2883357" cy="2274856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6187"/>
                </a:lnSpc>
              </a:pPr>
              <a:r>
                <a:rPr lang="en-US" sz="4937">
                  <a:solidFill>
                    <a:srgbClr val="231971"/>
                  </a:solidFill>
                  <a:latin typeface="Anime Ace v3"/>
                  <a:ea typeface="Anime Ace v3"/>
                  <a:cs typeface="Anime Ace v3"/>
                  <a:sym typeface="Anime Ace v3"/>
                </a:rPr>
                <a:t>Інші загрози: рибальство, судноплавство та шум</a:t>
              </a: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7736979" y="3304729"/>
            <a:ext cx="4714578" cy="3099792"/>
            <a:chOff x="0" y="0"/>
            <a:chExt cx="6286103" cy="4133057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6350" y="6350"/>
              <a:ext cx="6273419" cy="4120388"/>
            </a:xfrm>
            <a:custGeom>
              <a:avLst/>
              <a:gdLst/>
              <a:ahLst/>
              <a:cxnLst/>
              <a:rect r="r" b="b" t="t" l="l"/>
              <a:pathLst>
                <a:path h="4120388" w="6273419">
                  <a:moveTo>
                    <a:pt x="0" y="141351"/>
                  </a:moveTo>
                  <a:cubicBezTo>
                    <a:pt x="0" y="63373"/>
                    <a:pt x="63373" y="0"/>
                    <a:pt x="141605" y="0"/>
                  </a:cubicBezTo>
                  <a:lnTo>
                    <a:pt x="6131814" y="0"/>
                  </a:lnTo>
                  <a:cubicBezTo>
                    <a:pt x="6210046" y="0"/>
                    <a:pt x="6273419" y="63373"/>
                    <a:pt x="6273419" y="141351"/>
                  </a:cubicBezTo>
                  <a:lnTo>
                    <a:pt x="6273419" y="3978910"/>
                  </a:lnTo>
                  <a:cubicBezTo>
                    <a:pt x="6273419" y="4057015"/>
                    <a:pt x="6210046" y="4120261"/>
                    <a:pt x="6131814" y="4120261"/>
                  </a:cubicBezTo>
                  <a:lnTo>
                    <a:pt x="141605" y="4120261"/>
                  </a:lnTo>
                  <a:cubicBezTo>
                    <a:pt x="63373" y="4120388"/>
                    <a:pt x="0" y="4057015"/>
                    <a:pt x="0" y="3978910"/>
                  </a:cubicBezTo>
                  <a:close/>
                </a:path>
              </a:pathLst>
            </a:custGeom>
            <a:solidFill>
              <a:srgbClr val="E9E6FA"/>
            </a:solid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6286119" cy="4133088"/>
            </a:xfrm>
            <a:custGeom>
              <a:avLst/>
              <a:gdLst/>
              <a:ahLst/>
              <a:cxnLst/>
              <a:rect r="r" b="b" t="t" l="l"/>
              <a:pathLst>
                <a:path h="4133088" w="6286119">
                  <a:moveTo>
                    <a:pt x="0" y="147701"/>
                  </a:moveTo>
                  <a:cubicBezTo>
                    <a:pt x="0" y="66167"/>
                    <a:pt x="66167" y="0"/>
                    <a:pt x="147955" y="0"/>
                  </a:cubicBezTo>
                  <a:lnTo>
                    <a:pt x="6138164" y="0"/>
                  </a:lnTo>
                  <a:lnTo>
                    <a:pt x="6138164" y="6350"/>
                  </a:lnTo>
                  <a:lnTo>
                    <a:pt x="6138164" y="0"/>
                  </a:lnTo>
                  <a:cubicBezTo>
                    <a:pt x="6219825" y="0"/>
                    <a:pt x="6286119" y="66167"/>
                    <a:pt x="6286119" y="147701"/>
                  </a:cubicBezTo>
                  <a:lnTo>
                    <a:pt x="6279769" y="147701"/>
                  </a:lnTo>
                  <a:lnTo>
                    <a:pt x="6286119" y="147701"/>
                  </a:lnTo>
                  <a:lnTo>
                    <a:pt x="6286119" y="3985260"/>
                  </a:lnTo>
                  <a:lnTo>
                    <a:pt x="6279769" y="3985260"/>
                  </a:lnTo>
                  <a:lnTo>
                    <a:pt x="6286119" y="3985260"/>
                  </a:lnTo>
                  <a:cubicBezTo>
                    <a:pt x="6286119" y="4066921"/>
                    <a:pt x="6219952" y="4132961"/>
                    <a:pt x="6138164" y="4132961"/>
                  </a:cubicBezTo>
                  <a:lnTo>
                    <a:pt x="6138164" y="4126611"/>
                  </a:lnTo>
                  <a:lnTo>
                    <a:pt x="6138164" y="4132961"/>
                  </a:lnTo>
                  <a:lnTo>
                    <a:pt x="147955" y="4132961"/>
                  </a:lnTo>
                  <a:lnTo>
                    <a:pt x="147955" y="4126611"/>
                  </a:lnTo>
                  <a:lnTo>
                    <a:pt x="147955" y="4132961"/>
                  </a:lnTo>
                  <a:cubicBezTo>
                    <a:pt x="66167" y="4133088"/>
                    <a:pt x="0" y="4066921"/>
                    <a:pt x="0" y="3985260"/>
                  </a:cubicBezTo>
                  <a:lnTo>
                    <a:pt x="0" y="147701"/>
                  </a:lnTo>
                  <a:lnTo>
                    <a:pt x="6350" y="147701"/>
                  </a:lnTo>
                  <a:lnTo>
                    <a:pt x="0" y="147701"/>
                  </a:lnTo>
                  <a:moveTo>
                    <a:pt x="12700" y="147701"/>
                  </a:moveTo>
                  <a:lnTo>
                    <a:pt x="12700" y="3985260"/>
                  </a:lnTo>
                  <a:lnTo>
                    <a:pt x="6350" y="3985260"/>
                  </a:lnTo>
                  <a:lnTo>
                    <a:pt x="12700" y="3985260"/>
                  </a:lnTo>
                  <a:cubicBezTo>
                    <a:pt x="12700" y="4059809"/>
                    <a:pt x="73279" y="4120261"/>
                    <a:pt x="147955" y="4120261"/>
                  </a:cubicBezTo>
                  <a:lnTo>
                    <a:pt x="6138164" y="4120261"/>
                  </a:lnTo>
                  <a:cubicBezTo>
                    <a:pt x="6212840" y="4120261"/>
                    <a:pt x="6273419" y="4059809"/>
                    <a:pt x="6273419" y="3985260"/>
                  </a:cubicBezTo>
                  <a:lnTo>
                    <a:pt x="6273419" y="147701"/>
                  </a:lnTo>
                  <a:cubicBezTo>
                    <a:pt x="6273419" y="73152"/>
                    <a:pt x="6212840" y="12700"/>
                    <a:pt x="6138164" y="12700"/>
                  </a:cubicBezTo>
                  <a:lnTo>
                    <a:pt x="147955" y="12700"/>
                  </a:lnTo>
                  <a:lnTo>
                    <a:pt x="147955" y="6350"/>
                  </a:lnTo>
                  <a:lnTo>
                    <a:pt x="147955" y="12700"/>
                  </a:lnTo>
                  <a:cubicBezTo>
                    <a:pt x="73279" y="12700"/>
                    <a:pt x="12700" y="73152"/>
                    <a:pt x="12700" y="147701"/>
                  </a:cubicBezTo>
                  <a:close/>
                </a:path>
              </a:pathLst>
            </a:custGeom>
            <a:solidFill>
              <a:srgbClr val="BDB8DF"/>
            </a:soli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8003679" y="3571429"/>
            <a:ext cx="4069556" cy="490355"/>
            <a:chOff x="0" y="0"/>
            <a:chExt cx="5426075" cy="653807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5426075" cy="653807"/>
            </a:xfrm>
            <a:custGeom>
              <a:avLst/>
              <a:gdLst/>
              <a:ahLst/>
              <a:cxnLst/>
              <a:rect r="r" b="b" t="t" l="l"/>
              <a:pathLst>
                <a:path h="653807" w="5426075">
                  <a:moveTo>
                    <a:pt x="0" y="0"/>
                  </a:moveTo>
                  <a:lnTo>
                    <a:pt x="5426075" y="0"/>
                  </a:lnTo>
                  <a:lnTo>
                    <a:pt x="5426075" y="653807"/>
                  </a:lnTo>
                  <a:lnTo>
                    <a:pt x="0" y="65380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19050"/>
              <a:ext cx="5426075" cy="672857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062"/>
                </a:lnSpc>
              </a:pPr>
              <a:r>
                <a:rPr lang="en-US" b="true" sz="2437" u="sng">
                  <a:solidFill>
                    <a:srgbClr val="2A2742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Промислове рибальство</a:t>
              </a: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8003679" y="4117479"/>
            <a:ext cx="4181178" cy="2142247"/>
            <a:chOff x="0" y="0"/>
            <a:chExt cx="5574903" cy="2856329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5574904" cy="2856329"/>
            </a:xfrm>
            <a:custGeom>
              <a:avLst/>
              <a:gdLst/>
              <a:ahLst/>
              <a:cxnLst/>
              <a:rect r="r" b="b" t="t" l="l"/>
              <a:pathLst>
                <a:path h="2856329" w="5574904">
                  <a:moveTo>
                    <a:pt x="0" y="0"/>
                  </a:moveTo>
                  <a:lnTo>
                    <a:pt x="5574904" y="0"/>
                  </a:lnTo>
                  <a:lnTo>
                    <a:pt x="5574904" y="2856329"/>
                  </a:lnTo>
                  <a:lnTo>
                    <a:pt x="0" y="285632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0" y="-95250"/>
              <a:ext cx="5574903" cy="2951579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447"/>
                </a:lnSpc>
              </a:pPr>
              <a:r>
                <a:rPr lang="en-US" sz="213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Багато китів та дельфінів гине, заплутуючись у рибальських сітках. Ця проблема вимагає впровадження більш безпечних методів рибальства.</a:t>
              </a:r>
            </a:p>
          </p:txBody>
        </p:sp>
      </p:grpSp>
      <p:grpSp>
        <p:nvGrpSpPr>
          <p:cNvPr name="Group 18" id="18"/>
          <p:cNvGrpSpPr/>
          <p:nvPr/>
        </p:nvGrpSpPr>
        <p:grpSpPr>
          <a:xfrm rot="0">
            <a:off x="12694444" y="3304729"/>
            <a:ext cx="4714577" cy="3099792"/>
            <a:chOff x="0" y="0"/>
            <a:chExt cx="6286103" cy="4133057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6350" y="6350"/>
              <a:ext cx="6273419" cy="4120388"/>
            </a:xfrm>
            <a:custGeom>
              <a:avLst/>
              <a:gdLst/>
              <a:ahLst/>
              <a:cxnLst/>
              <a:rect r="r" b="b" t="t" l="l"/>
              <a:pathLst>
                <a:path h="4120388" w="6273419">
                  <a:moveTo>
                    <a:pt x="0" y="141351"/>
                  </a:moveTo>
                  <a:cubicBezTo>
                    <a:pt x="0" y="63373"/>
                    <a:pt x="63373" y="0"/>
                    <a:pt x="141605" y="0"/>
                  </a:cubicBezTo>
                  <a:lnTo>
                    <a:pt x="6131814" y="0"/>
                  </a:lnTo>
                  <a:cubicBezTo>
                    <a:pt x="6210046" y="0"/>
                    <a:pt x="6273419" y="63373"/>
                    <a:pt x="6273419" y="141351"/>
                  </a:cubicBezTo>
                  <a:lnTo>
                    <a:pt x="6273419" y="3978910"/>
                  </a:lnTo>
                  <a:cubicBezTo>
                    <a:pt x="6273419" y="4057015"/>
                    <a:pt x="6210046" y="4120261"/>
                    <a:pt x="6131814" y="4120261"/>
                  </a:cubicBezTo>
                  <a:lnTo>
                    <a:pt x="141605" y="4120261"/>
                  </a:lnTo>
                  <a:cubicBezTo>
                    <a:pt x="63373" y="4120388"/>
                    <a:pt x="0" y="4057015"/>
                    <a:pt x="0" y="3978910"/>
                  </a:cubicBezTo>
                  <a:close/>
                </a:path>
              </a:pathLst>
            </a:custGeom>
            <a:solidFill>
              <a:srgbClr val="E9E6FA"/>
            </a:solidFill>
          </p:spPr>
        </p:sp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6286119" cy="4133088"/>
            </a:xfrm>
            <a:custGeom>
              <a:avLst/>
              <a:gdLst/>
              <a:ahLst/>
              <a:cxnLst/>
              <a:rect r="r" b="b" t="t" l="l"/>
              <a:pathLst>
                <a:path h="4133088" w="6286119">
                  <a:moveTo>
                    <a:pt x="0" y="147701"/>
                  </a:moveTo>
                  <a:cubicBezTo>
                    <a:pt x="0" y="66167"/>
                    <a:pt x="66167" y="0"/>
                    <a:pt x="147955" y="0"/>
                  </a:cubicBezTo>
                  <a:lnTo>
                    <a:pt x="6138164" y="0"/>
                  </a:lnTo>
                  <a:lnTo>
                    <a:pt x="6138164" y="6350"/>
                  </a:lnTo>
                  <a:lnTo>
                    <a:pt x="6138164" y="0"/>
                  </a:lnTo>
                  <a:cubicBezTo>
                    <a:pt x="6219825" y="0"/>
                    <a:pt x="6286119" y="66167"/>
                    <a:pt x="6286119" y="147701"/>
                  </a:cubicBezTo>
                  <a:lnTo>
                    <a:pt x="6279769" y="147701"/>
                  </a:lnTo>
                  <a:lnTo>
                    <a:pt x="6286119" y="147701"/>
                  </a:lnTo>
                  <a:lnTo>
                    <a:pt x="6286119" y="3985260"/>
                  </a:lnTo>
                  <a:lnTo>
                    <a:pt x="6279769" y="3985260"/>
                  </a:lnTo>
                  <a:lnTo>
                    <a:pt x="6286119" y="3985260"/>
                  </a:lnTo>
                  <a:cubicBezTo>
                    <a:pt x="6286119" y="4066921"/>
                    <a:pt x="6219952" y="4132961"/>
                    <a:pt x="6138164" y="4132961"/>
                  </a:cubicBezTo>
                  <a:lnTo>
                    <a:pt x="6138164" y="4126611"/>
                  </a:lnTo>
                  <a:lnTo>
                    <a:pt x="6138164" y="4132961"/>
                  </a:lnTo>
                  <a:lnTo>
                    <a:pt x="147955" y="4132961"/>
                  </a:lnTo>
                  <a:lnTo>
                    <a:pt x="147955" y="4126611"/>
                  </a:lnTo>
                  <a:lnTo>
                    <a:pt x="147955" y="4132961"/>
                  </a:lnTo>
                  <a:cubicBezTo>
                    <a:pt x="66167" y="4133088"/>
                    <a:pt x="0" y="4066921"/>
                    <a:pt x="0" y="3985260"/>
                  </a:cubicBezTo>
                  <a:lnTo>
                    <a:pt x="0" y="147701"/>
                  </a:lnTo>
                  <a:lnTo>
                    <a:pt x="6350" y="147701"/>
                  </a:lnTo>
                  <a:lnTo>
                    <a:pt x="0" y="147701"/>
                  </a:lnTo>
                  <a:moveTo>
                    <a:pt x="12700" y="147701"/>
                  </a:moveTo>
                  <a:lnTo>
                    <a:pt x="12700" y="3985260"/>
                  </a:lnTo>
                  <a:lnTo>
                    <a:pt x="6350" y="3985260"/>
                  </a:lnTo>
                  <a:lnTo>
                    <a:pt x="12700" y="3985260"/>
                  </a:lnTo>
                  <a:cubicBezTo>
                    <a:pt x="12700" y="4059809"/>
                    <a:pt x="73279" y="4120261"/>
                    <a:pt x="147955" y="4120261"/>
                  </a:cubicBezTo>
                  <a:lnTo>
                    <a:pt x="6138164" y="4120261"/>
                  </a:lnTo>
                  <a:cubicBezTo>
                    <a:pt x="6212840" y="4120261"/>
                    <a:pt x="6273419" y="4059809"/>
                    <a:pt x="6273419" y="3985260"/>
                  </a:cubicBezTo>
                  <a:lnTo>
                    <a:pt x="6273419" y="147701"/>
                  </a:lnTo>
                  <a:cubicBezTo>
                    <a:pt x="6273419" y="73152"/>
                    <a:pt x="6212840" y="12700"/>
                    <a:pt x="6138164" y="12700"/>
                  </a:cubicBezTo>
                  <a:lnTo>
                    <a:pt x="147955" y="12700"/>
                  </a:lnTo>
                  <a:lnTo>
                    <a:pt x="147955" y="6350"/>
                  </a:lnTo>
                  <a:lnTo>
                    <a:pt x="147955" y="12700"/>
                  </a:lnTo>
                  <a:cubicBezTo>
                    <a:pt x="73279" y="12700"/>
                    <a:pt x="12700" y="73152"/>
                    <a:pt x="12700" y="147701"/>
                  </a:cubicBezTo>
                  <a:close/>
                </a:path>
              </a:pathLst>
            </a:custGeom>
            <a:solidFill>
              <a:srgbClr val="BDB8DF"/>
            </a:solidFill>
          </p:spPr>
        </p:sp>
      </p:grpSp>
      <p:grpSp>
        <p:nvGrpSpPr>
          <p:cNvPr name="Group 21" id="21"/>
          <p:cNvGrpSpPr/>
          <p:nvPr/>
        </p:nvGrpSpPr>
        <p:grpSpPr>
          <a:xfrm rot="0">
            <a:off x="12961144" y="3571429"/>
            <a:ext cx="3156348" cy="490355"/>
            <a:chOff x="0" y="0"/>
            <a:chExt cx="4208463" cy="653807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4208463" cy="653807"/>
            </a:xfrm>
            <a:custGeom>
              <a:avLst/>
              <a:gdLst/>
              <a:ahLst/>
              <a:cxnLst/>
              <a:rect r="r" b="b" t="t" l="l"/>
              <a:pathLst>
                <a:path h="653807" w="4208463">
                  <a:moveTo>
                    <a:pt x="0" y="0"/>
                  </a:moveTo>
                  <a:lnTo>
                    <a:pt x="4208463" y="0"/>
                  </a:lnTo>
                  <a:lnTo>
                    <a:pt x="4208463" y="653807"/>
                  </a:lnTo>
                  <a:lnTo>
                    <a:pt x="0" y="65380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3" id="23"/>
            <p:cNvSpPr txBox="true"/>
            <p:nvPr/>
          </p:nvSpPr>
          <p:spPr>
            <a:xfrm>
              <a:off x="0" y="-19050"/>
              <a:ext cx="4208463" cy="672857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062"/>
                </a:lnSpc>
              </a:pPr>
              <a:r>
                <a:rPr lang="en-US" b="true" sz="2437" u="sng">
                  <a:solidFill>
                    <a:srgbClr val="2A2742"/>
                  </a:solidFill>
                  <a:latin typeface="Arimo Bold"/>
                  <a:ea typeface="Arimo Bold"/>
                  <a:cs typeface="Arimo Bold"/>
                  <a:sym typeface="Arimo Bold"/>
                </a:rPr>
                <a:t>Судноплавство</a:t>
              </a:r>
            </a:p>
          </p:txBody>
        </p:sp>
      </p:grpSp>
      <p:grpSp>
        <p:nvGrpSpPr>
          <p:cNvPr name="Group 24" id="24"/>
          <p:cNvGrpSpPr/>
          <p:nvPr/>
        </p:nvGrpSpPr>
        <p:grpSpPr>
          <a:xfrm rot="0">
            <a:off x="12961144" y="4117479"/>
            <a:ext cx="4181177" cy="1713622"/>
            <a:chOff x="0" y="0"/>
            <a:chExt cx="5574903" cy="2284829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5574904" cy="2284829"/>
            </a:xfrm>
            <a:custGeom>
              <a:avLst/>
              <a:gdLst/>
              <a:ahLst/>
              <a:cxnLst/>
              <a:rect r="r" b="b" t="t" l="l"/>
              <a:pathLst>
                <a:path h="2284829" w="5574904">
                  <a:moveTo>
                    <a:pt x="0" y="0"/>
                  </a:moveTo>
                  <a:lnTo>
                    <a:pt x="5574904" y="0"/>
                  </a:lnTo>
                  <a:lnTo>
                    <a:pt x="5574904" y="2284829"/>
                  </a:lnTo>
                  <a:lnTo>
                    <a:pt x="0" y="228482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6" id="26"/>
            <p:cNvSpPr txBox="true"/>
            <p:nvPr/>
          </p:nvSpPr>
          <p:spPr>
            <a:xfrm>
              <a:off x="0" y="-95250"/>
              <a:ext cx="5574903" cy="2380079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447"/>
                </a:lnSpc>
              </a:pPr>
              <a:r>
                <a:rPr lang="en-US" sz="213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Морські тварини часто зазнають травм від кораблів. Потрібно регулювати маршрути суден, щоб зменшити ризик зіткнень.</a:t>
              </a:r>
            </a:p>
          </p:txBody>
        </p:sp>
      </p:grpSp>
      <p:grpSp>
        <p:nvGrpSpPr>
          <p:cNvPr name="Group 27" id="27"/>
          <p:cNvGrpSpPr/>
          <p:nvPr/>
        </p:nvGrpSpPr>
        <p:grpSpPr>
          <a:xfrm rot="0">
            <a:off x="7736979" y="6647409"/>
            <a:ext cx="9672042" cy="2291655"/>
            <a:chOff x="0" y="0"/>
            <a:chExt cx="12896057" cy="305554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6350" y="6350"/>
              <a:ext cx="12883388" cy="3042793"/>
            </a:xfrm>
            <a:custGeom>
              <a:avLst/>
              <a:gdLst/>
              <a:ahLst/>
              <a:cxnLst/>
              <a:rect r="r" b="b" t="t" l="l"/>
              <a:pathLst>
                <a:path h="3042793" w="12883388">
                  <a:moveTo>
                    <a:pt x="0" y="141351"/>
                  </a:moveTo>
                  <a:cubicBezTo>
                    <a:pt x="0" y="63246"/>
                    <a:pt x="63500" y="0"/>
                    <a:pt x="141859" y="0"/>
                  </a:cubicBezTo>
                  <a:lnTo>
                    <a:pt x="12741528" y="0"/>
                  </a:lnTo>
                  <a:cubicBezTo>
                    <a:pt x="12819888" y="0"/>
                    <a:pt x="12883388" y="63246"/>
                    <a:pt x="12883388" y="141351"/>
                  </a:cubicBezTo>
                  <a:lnTo>
                    <a:pt x="12883388" y="2901442"/>
                  </a:lnTo>
                  <a:cubicBezTo>
                    <a:pt x="12883388" y="2979547"/>
                    <a:pt x="12819888" y="3042793"/>
                    <a:pt x="12741528" y="3042793"/>
                  </a:cubicBezTo>
                  <a:lnTo>
                    <a:pt x="141859" y="3042793"/>
                  </a:lnTo>
                  <a:cubicBezTo>
                    <a:pt x="63500" y="3042793"/>
                    <a:pt x="0" y="2979547"/>
                    <a:pt x="0" y="2901442"/>
                  </a:cubicBezTo>
                  <a:close/>
                </a:path>
              </a:pathLst>
            </a:custGeom>
            <a:solidFill>
              <a:srgbClr val="E9E6FA"/>
            </a:solidFill>
          </p:spPr>
        </p:sp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12896088" cy="3055493"/>
            </a:xfrm>
            <a:custGeom>
              <a:avLst/>
              <a:gdLst/>
              <a:ahLst/>
              <a:cxnLst/>
              <a:rect r="r" b="b" t="t" l="l"/>
              <a:pathLst>
                <a:path h="3055493" w="12896088">
                  <a:moveTo>
                    <a:pt x="0" y="147701"/>
                  </a:moveTo>
                  <a:cubicBezTo>
                    <a:pt x="0" y="66167"/>
                    <a:pt x="66421" y="0"/>
                    <a:pt x="148209" y="0"/>
                  </a:cubicBezTo>
                  <a:lnTo>
                    <a:pt x="12747878" y="0"/>
                  </a:lnTo>
                  <a:lnTo>
                    <a:pt x="12747878" y="6350"/>
                  </a:lnTo>
                  <a:lnTo>
                    <a:pt x="12747878" y="0"/>
                  </a:lnTo>
                  <a:cubicBezTo>
                    <a:pt x="12829667" y="0"/>
                    <a:pt x="12896088" y="66167"/>
                    <a:pt x="12896088" y="147701"/>
                  </a:cubicBezTo>
                  <a:lnTo>
                    <a:pt x="12889738" y="147701"/>
                  </a:lnTo>
                  <a:lnTo>
                    <a:pt x="12896088" y="147701"/>
                  </a:lnTo>
                  <a:lnTo>
                    <a:pt x="12896088" y="2907792"/>
                  </a:lnTo>
                  <a:lnTo>
                    <a:pt x="12889738" y="2907792"/>
                  </a:lnTo>
                  <a:lnTo>
                    <a:pt x="12896088" y="2907792"/>
                  </a:lnTo>
                  <a:cubicBezTo>
                    <a:pt x="12896088" y="2989453"/>
                    <a:pt x="12829667" y="3055493"/>
                    <a:pt x="12747878" y="3055493"/>
                  </a:cubicBezTo>
                  <a:lnTo>
                    <a:pt x="12747878" y="3049143"/>
                  </a:lnTo>
                  <a:lnTo>
                    <a:pt x="12747878" y="3055493"/>
                  </a:lnTo>
                  <a:lnTo>
                    <a:pt x="148209" y="3055493"/>
                  </a:lnTo>
                  <a:lnTo>
                    <a:pt x="148209" y="3049143"/>
                  </a:lnTo>
                  <a:lnTo>
                    <a:pt x="148209" y="3055493"/>
                  </a:lnTo>
                  <a:cubicBezTo>
                    <a:pt x="66421" y="3055493"/>
                    <a:pt x="0" y="2989453"/>
                    <a:pt x="0" y="2907792"/>
                  </a:cubicBezTo>
                  <a:lnTo>
                    <a:pt x="0" y="147701"/>
                  </a:lnTo>
                  <a:lnTo>
                    <a:pt x="6350" y="147701"/>
                  </a:lnTo>
                  <a:lnTo>
                    <a:pt x="0" y="147701"/>
                  </a:lnTo>
                  <a:moveTo>
                    <a:pt x="12700" y="147701"/>
                  </a:moveTo>
                  <a:lnTo>
                    <a:pt x="12700" y="2907792"/>
                  </a:lnTo>
                  <a:lnTo>
                    <a:pt x="6350" y="2907792"/>
                  </a:lnTo>
                  <a:lnTo>
                    <a:pt x="12700" y="2907792"/>
                  </a:lnTo>
                  <a:cubicBezTo>
                    <a:pt x="12700" y="2982341"/>
                    <a:pt x="73406" y="3042793"/>
                    <a:pt x="148209" y="3042793"/>
                  </a:cubicBezTo>
                  <a:lnTo>
                    <a:pt x="12747878" y="3042793"/>
                  </a:lnTo>
                  <a:cubicBezTo>
                    <a:pt x="12822682" y="3042793"/>
                    <a:pt x="12883388" y="2982341"/>
                    <a:pt x="12883388" y="2907792"/>
                  </a:cubicBezTo>
                  <a:lnTo>
                    <a:pt x="12883388" y="147701"/>
                  </a:lnTo>
                  <a:cubicBezTo>
                    <a:pt x="12883388" y="73152"/>
                    <a:pt x="12822682" y="12700"/>
                    <a:pt x="12747878" y="12700"/>
                  </a:cubicBezTo>
                  <a:lnTo>
                    <a:pt x="148209" y="12700"/>
                  </a:lnTo>
                  <a:lnTo>
                    <a:pt x="148209" y="6350"/>
                  </a:lnTo>
                  <a:lnTo>
                    <a:pt x="148209" y="12700"/>
                  </a:lnTo>
                  <a:cubicBezTo>
                    <a:pt x="73406" y="12700"/>
                    <a:pt x="12700" y="73152"/>
                    <a:pt x="12700" y="147701"/>
                  </a:cubicBezTo>
                  <a:close/>
                </a:path>
              </a:pathLst>
            </a:custGeom>
            <a:solidFill>
              <a:srgbClr val="BDB8DF"/>
            </a:solidFill>
          </p:spPr>
        </p:sp>
      </p:grpSp>
      <p:grpSp>
        <p:nvGrpSpPr>
          <p:cNvPr name="Group 30" id="30"/>
          <p:cNvGrpSpPr/>
          <p:nvPr/>
        </p:nvGrpSpPr>
        <p:grpSpPr>
          <a:xfrm rot="0">
            <a:off x="8003679" y="6914109"/>
            <a:ext cx="3575447" cy="490355"/>
            <a:chOff x="0" y="0"/>
            <a:chExt cx="4767263" cy="653807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4767263" cy="653807"/>
            </a:xfrm>
            <a:custGeom>
              <a:avLst/>
              <a:gdLst/>
              <a:ahLst/>
              <a:cxnLst/>
              <a:rect r="r" b="b" t="t" l="l"/>
              <a:pathLst>
                <a:path h="653807" w="4767263">
                  <a:moveTo>
                    <a:pt x="0" y="0"/>
                  </a:moveTo>
                  <a:lnTo>
                    <a:pt x="4767263" y="0"/>
                  </a:lnTo>
                  <a:lnTo>
                    <a:pt x="4767263" y="653807"/>
                  </a:lnTo>
                  <a:lnTo>
                    <a:pt x="0" y="65380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32" id="32"/>
            <p:cNvSpPr txBox="true"/>
            <p:nvPr/>
          </p:nvSpPr>
          <p:spPr>
            <a:xfrm>
              <a:off x="0" y="-19050"/>
              <a:ext cx="4767263" cy="672857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062"/>
                </a:lnSpc>
              </a:pPr>
              <a:r>
                <a:rPr lang="en-US" b="true" sz="2437" u="sng">
                  <a:solidFill>
                    <a:srgbClr val="2A2742"/>
                  </a:solidFill>
                  <a:latin typeface="Arimo Bold"/>
                  <a:ea typeface="Arimo Bold"/>
                  <a:cs typeface="Arimo Bold"/>
                  <a:sym typeface="Arimo Bold"/>
                </a:rPr>
                <a:t>Шумове забруднення</a:t>
              </a:r>
            </a:p>
          </p:txBody>
        </p:sp>
      </p:grpSp>
      <p:grpSp>
        <p:nvGrpSpPr>
          <p:cNvPr name="Group 33" id="33"/>
          <p:cNvGrpSpPr/>
          <p:nvPr/>
        </p:nvGrpSpPr>
        <p:grpSpPr>
          <a:xfrm rot="0">
            <a:off x="8003679" y="7460159"/>
            <a:ext cx="9138642" cy="1284997"/>
            <a:chOff x="0" y="0"/>
            <a:chExt cx="12184857" cy="1713329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0" y="0"/>
              <a:ext cx="12184857" cy="1713329"/>
            </a:xfrm>
            <a:custGeom>
              <a:avLst/>
              <a:gdLst/>
              <a:ahLst/>
              <a:cxnLst/>
              <a:rect r="r" b="b" t="t" l="l"/>
              <a:pathLst>
                <a:path h="1713329" w="12184857">
                  <a:moveTo>
                    <a:pt x="0" y="0"/>
                  </a:moveTo>
                  <a:lnTo>
                    <a:pt x="12184857" y="0"/>
                  </a:lnTo>
                  <a:lnTo>
                    <a:pt x="12184857" y="1713329"/>
                  </a:lnTo>
                  <a:lnTo>
                    <a:pt x="0" y="171332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35" id="35"/>
            <p:cNvSpPr txBox="true"/>
            <p:nvPr/>
          </p:nvSpPr>
          <p:spPr>
            <a:xfrm>
              <a:off x="0" y="-95250"/>
              <a:ext cx="12184857" cy="1808579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447"/>
                </a:lnSpc>
              </a:pPr>
              <a:r>
                <a:rPr lang="en-US" sz="213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Гучні звуки кораблів та підводні вибухи заважають китам спілкуватися та орієнтуватися. Це може призвести до дезорієнтації та масового викидання на берег.</a:t>
              </a:r>
            </a:p>
          </p:txBody>
        </p:sp>
      </p:grpSp>
    </p:spTree>
  </p:cSld>
  <p:clrMapOvr>
    <a:masterClrMapping/>
  </p:clrMapOvr>
  <p:transition spd="fast">
    <p:wipe dir="l"/>
  </p:transition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preencoded.png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AFAFA">
                <a:alpha val="90196"/>
              </a:srgbClr>
            </a:solidFill>
          </p:spPr>
        </p:sp>
      </p:grpSp>
      <p:sp>
        <p:nvSpPr>
          <p:cNvPr name="Freeform 5" id="5" descr="preencoded.png"/>
          <p:cNvSpPr/>
          <p:nvPr/>
        </p:nvSpPr>
        <p:spPr>
          <a:xfrm flipH="false" flipV="false" rot="0">
            <a:off x="0" y="0"/>
            <a:ext cx="18288000" cy="3164086"/>
          </a:xfrm>
          <a:custGeom>
            <a:avLst/>
            <a:gdLst/>
            <a:ahLst/>
            <a:cxnLst/>
            <a:rect r="r" b="b" t="t" l="l"/>
            <a:pathLst>
              <a:path h="3164086" w="18288000">
                <a:moveTo>
                  <a:pt x="0" y="0"/>
                </a:moveTo>
                <a:lnTo>
                  <a:pt x="18288000" y="0"/>
                </a:lnTo>
                <a:lnTo>
                  <a:pt x="18288000" y="3164086"/>
                </a:lnTo>
                <a:lnTo>
                  <a:pt x="0" y="316408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8" t="0" r="-28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885825" y="3465933"/>
            <a:ext cx="15736725" cy="1677567"/>
            <a:chOff x="0" y="0"/>
            <a:chExt cx="20982300" cy="2236756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0982299" cy="2236756"/>
            </a:xfrm>
            <a:custGeom>
              <a:avLst/>
              <a:gdLst/>
              <a:ahLst/>
              <a:cxnLst/>
              <a:rect r="r" b="b" t="t" l="l"/>
              <a:pathLst>
                <a:path h="2236756" w="20982299">
                  <a:moveTo>
                    <a:pt x="0" y="0"/>
                  </a:moveTo>
                  <a:lnTo>
                    <a:pt x="20982299" y="0"/>
                  </a:lnTo>
                  <a:lnTo>
                    <a:pt x="20982299" y="2236756"/>
                  </a:lnTo>
                  <a:lnTo>
                    <a:pt x="0" y="223675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20982300" cy="2274856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6187"/>
                </a:lnSpc>
              </a:pPr>
              <a:r>
                <a:rPr lang="en-US" sz="4937">
                  <a:solidFill>
                    <a:srgbClr val="231971"/>
                  </a:solidFill>
                  <a:latin typeface="Anime Ace v3"/>
                  <a:ea typeface="Anime Ace v3"/>
                  <a:cs typeface="Anime Ace v3"/>
                  <a:sym typeface="Anime Ace v3"/>
                </a:rPr>
                <a:t>Як допомогти морським ссавцям: </a:t>
              </a:r>
              <a:r>
                <a:rPr lang="en-US" sz="4937">
                  <a:solidFill>
                    <a:srgbClr val="231971"/>
                  </a:solidFill>
                  <a:latin typeface="Anime Ace v3"/>
                  <a:ea typeface="Anime Ace v3"/>
                  <a:cs typeface="Anime Ace v3"/>
                  <a:sym typeface="Anime Ace v3"/>
                </a:rPr>
                <a:t>дії</a:t>
              </a:r>
              <a:r>
                <a:rPr lang="en-US" sz="4937">
                  <a:solidFill>
                    <a:srgbClr val="231971"/>
                  </a:solidFill>
                  <a:latin typeface="Anime Ace v3"/>
                  <a:ea typeface="Anime Ace v3"/>
                  <a:cs typeface="Anime Ace v3"/>
                  <a:sym typeface="Anime Ace v3"/>
                </a:rPr>
                <a:t> кожного</a:t>
              </a: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9129712" y="5096172"/>
            <a:ext cx="28575" cy="4429422"/>
            <a:chOff x="0" y="0"/>
            <a:chExt cx="38100" cy="5905897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8100" cy="5905881"/>
            </a:xfrm>
            <a:custGeom>
              <a:avLst/>
              <a:gdLst/>
              <a:ahLst/>
              <a:cxnLst/>
              <a:rect r="r" b="b" t="t" l="l"/>
              <a:pathLst>
                <a:path h="5905881" w="38100">
                  <a:moveTo>
                    <a:pt x="0" y="19050"/>
                  </a:moveTo>
                  <a:cubicBezTo>
                    <a:pt x="0" y="8509"/>
                    <a:pt x="8509" y="0"/>
                    <a:pt x="19050" y="0"/>
                  </a:cubicBezTo>
                  <a:cubicBezTo>
                    <a:pt x="29591" y="0"/>
                    <a:pt x="38100" y="8509"/>
                    <a:pt x="38100" y="19050"/>
                  </a:cubicBezTo>
                  <a:lnTo>
                    <a:pt x="38100" y="5886831"/>
                  </a:lnTo>
                  <a:cubicBezTo>
                    <a:pt x="38100" y="5897372"/>
                    <a:pt x="29591" y="5905881"/>
                    <a:pt x="19050" y="5905881"/>
                  </a:cubicBezTo>
                  <a:cubicBezTo>
                    <a:pt x="8509" y="5905881"/>
                    <a:pt x="0" y="5897372"/>
                    <a:pt x="0" y="5886831"/>
                  </a:cubicBezTo>
                  <a:close/>
                </a:path>
              </a:pathLst>
            </a:custGeom>
            <a:solidFill>
              <a:srgbClr val="BDB8DF"/>
            </a:solid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8002041" y="5651301"/>
            <a:ext cx="885825" cy="28575"/>
            <a:chOff x="0" y="0"/>
            <a:chExt cx="1181100" cy="381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181100" cy="38100"/>
            </a:xfrm>
            <a:custGeom>
              <a:avLst/>
              <a:gdLst/>
              <a:ahLst/>
              <a:cxnLst/>
              <a:rect r="r" b="b" t="t" l="l"/>
              <a:pathLst>
                <a:path h="38100" w="1181100">
                  <a:moveTo>
                    <a:pt x="0" y="19050"/>
                  </a:moveTo>
                  <a:cubicBezTo>
                    <a:pt x="0" y="8509"/>
                    <a:pt x="8509" y="0"/>
                    <a:pt x="19050" y="0"/>
                  </a:cubicBezTo>
                  <a:lnTo>
                    <a:pt x="1162050" y="0"/>
                  </a:lnTo>
                  <a:cubicBezTo>
                    <a:pt x="1172591" y="0"/>
                    <a:pt x="1181100" y="8509"/>
                    <a:pt x="1181100" y="19050"/>
                  </a:cubicBezTo>
                  <a:cubicBezTo>
                    <a:pt x="1181100" y="29591"/>
                    <a:pt x="1172591" y="38100"/>
                    <a:pt x="1162050" y="38100"/>
                  </a:cubicBezTo>
                  <a:lnTo>
                    <a:pt x="19050" y="38100"/>
                  </a:lnTo>
                  <a:cubicBezTo>
                    <a:pt x="8509" y="38100"/>
                    <a:pt x="0" y="29591"/>
                    <a:pt x="0" y="19050"/>
                  </a:cubicBezTo>
                  <a:close/>
                </a:path>
              </a:pathLst>
            </a:custGeom>
            <a:solidFill>
              <a:srgbClr val="BDB8DF"/>
            </a:solidFill>
          </p:spPr>
        </p:sp>
      </p:grpSp>
      <p:grpSp>
        <p:nvGrpSpPr>
          <p:cNvPr name="Group 13" id="13"/>
          <p:cNvGrpSpPr/>
          <p:nvPr/>
        </p:nvGrpSpPr>
        <p:grpSpPr>
          <a:xfrm rot="0">
            <a:off x="8854529" y="5376119"/>
            <a:ext cx="578941" cy="578941"/>
            <a:chOff x="0" y="0"/>
            <a:chExt cx="771922" cy="771922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6350" y="6350"/>
              <a:ext cx="759206" cy="759206"/>
            </a:xfrm>
            <a:custGeom>
              <a:avLst/>
              <a:gdLst/>
              <a:ahLst/>
              <a:cxnLst/>
              <a:rect r="r" b="b" t="t" l="l"/>
              <a:pathLst>
                <a:path h="759206" w="759206">
                  <a:moveTo>
                    <a:pt x="0" y="141732"/>
                  </a:moveTo>
                  <a:cubicBezTo>
                    <a:pt x="0" y="63500"/>
                    <a:pt x="63500" y="0"/>
                    <a:pt x="141732" y="0"/>
                  </a:cubicBezTo>
                  <a:lnTo>
                    <a:pt x="617474" y="0"/>
                  </a:lnTo>
                  <a:cubicBezTo>
                    <a:pt x="695706" y="0"/>
                    <a:pt x="759206" y="63500"/>
                    <a:pt x="759206" y="141732"/>
                  </a:cubicBezTo>
                  <a:lnTo>
                    <a:pt x="759206" y="617474"/>
                  </a:lnTo>
                  <a:cubicBezTo>
                    <a:pt x="759206" y="695706"/>
                    <a:pt x="695706" y="759206"/>
                    <a:pt x="617474" y="759206"/>
                  </a:cubicBezTo>
                  <a:lnTo>
                    <a:pt x="141732" y="759206"/>
                  </a:lnTo>
                  <a:cubicBezTo>
                    <a:pt x="63500" y="759206"/>
                    <a:pt x="0" y="695706"/>
                    <a:pt x="0" y="617474"/>
                  </a:cubicBezTo>
                  <a:close/>
                </a:path>
              </a:pathLst>
            </a:custGeom>
            <a:solidFill>
              <a:srgbClr val="E9E6FA"/>
            </a:solidFill>
          </p:spPr>
        </p:sp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771906" cy="771906"/>
            </a:xfrm>
            <a:custGeom>
              <a:avLst/>
              <a:gdLst/>
              <a:ahLst/>
              <a:cxnLst/>
              <a:rect r="r" b="b" t="t" l="l"/>
              <a:pathLst>
                <a:path h="771906" w="771906">
                  <a:moveTo>
                    <a:pt x="0" y="148082"/>
                  </a:moveTo>
                  <a:cubicBezTo>
                    <a:pt x="0" y="66294"/>
                    <a:pt x="66294" y="0"/>
                    <a:pt x="148082" y="0"/>
                  </a:cubicBezTo>
                  <a:lnTo>
                    <a:pt x="623824" y="0"/>
                  </a:lnTo>
                  <a:lnTo>
                    <a:pt x="623824" y="6350"/>
                  </a:lnTo>
                  <a:lnTo>
                    <a:pt x="623824" y="0"/>
                  </a:lnTo>
                  <a:cubicBezTo>
                    <a:pt x="705612" y="0"/>
                    <a:pt x="771906" y="66294"/>
                    <a:pt x="771906" y="148082"/>
                  </a:cubicBezTo>
                  <a:lnTo>
                    <a:pt x="765556" y="148082"/>
                  </a:lnTo>
                  <a:lnTo>
                    <a:pt x="771906" y="148082"/>
                  </a:lnTo>
                  <a:lnTo>
                    <a:pt x="771906" y="623824"/>
                  </a:lnTo>
                  <a:lnTo>
                    <a:pt x="765556" y="623824"/>
                  </a:lnTo>
                  <a:lnTo>
                    <a:pt x="771906" y="623824"/>
                  </a:lnTo>
                  <a:cubicBezTo>
                    <a:pt x="771906" y="705612"/>
                    <a:pt x="705612" y="771906"/>
                    <a:pt x="623824" y="771906"/>
                  </a:cubicBezTo>
                  <a:lnTo>
                    <a:pt x="623824" y="765556"/>
                  </a:lnTo>
                  <a:lnTo>
                    <a:pt x="623824" y="771906"/>
                  </a:lnTo>
                  <a:lnTo>
                    <a:pt x="148082" y="771906"/>
                  </a:lnTo>
                  <a:lnTo>
                    <a:pt x="148082" y="765556"/>
                  </a:lnTo>
                  <a:lnTo>
                    <a:pt x="148082" y="771906"/>
                  </a:lnTo>
                  <a:cubicBezTo>
                    <a:pt x="66294" y="771906"/>
                    <a:pt x="0" y="705612"/>
                    <a:pt x="0" y="623824"/>
                  </a:cubicBezTo>
                  <a:lnTo>
                    <a:pt x="0" y="148082"/>
                  </a:lnTo>
                  <a:lnTo>
                    <a:pt x="6350" y="148082"/>
                  </a:lnTo>
                  <a:lnTo>
                    <a:pt x="0" y="148082"/>
                  </a:lnTo>
                  <a:moveTo>
                    <a:pt x="12700" y="148082"/>
                  </a:moveTo>
                  <a:lnTo>
                    <a:pt x="12700" y="623824"/>
                  </a:lnTo>
                  <a:lnTo>
                    <a:pt x="6350" y="623824"/>
                  </a:lnTo>
                  <a:lnTo>
                    <a:pt x="12700" y="623824"/>
                  </a:lnTo>
                  <a:cubicBezTo>
                    <a:pt x="12700" y="698627"/>
                    <a:pt x="73279" y="759206"/>
                    <a:pt x="148082" y="759206"/>
                  </a:cubicBezTo>
                  <a:lnTo>
                    <a:pt x="623824" y="759206"/>
                  </a:lnTo>
                  <a:cubicBezTo>
                    <a:pt x="698627" y="759206"/>
                    <a:pt x="759206" y="698627"/>
                    <a:pt x="759206" y="623824"/>
                  </a:cubicBezTo>
                  <a:lnTo>
                    <a:pt x="759206" y="148082"/>
                  </a:lnTo>
                  <a:cubicBezTo>
                    <a:pt x="759206" y="73279"/>
                    <a:pt x="698627" y="12700"/>
                    <a:pt x="623824" y="12700"/>
                  </a:cubicBezTo>
                  <a:lnTo>
                    <a:pt x="148082" y="12700"/>
                  </a:lnTo>
                  <a:lnTo>
                    <a:pt x="148082" y="6350"/>
                  </a:lnTo>
                  <a:lnTo>
                    <a:pt x="148082" y="12700"/>
                  </a:lnTo>
                  <a:cubicBezTo>
                    <a:pt x="73279" y="12700"/>
                    <a:pt x="12700" y="73279"/>
                    <a:pt x="12700" y="148082"/>
                  </a:cubicBezTo>
                  <a:close/>
                </a:path>
              </a:pathLst>
            </a:custGeom>
            <a:solidFill>
              <a:srgbClr val="BDB8DF"/>
            </a:solidFill>
          </p:spPr>
        </p:sp>
      </p:grpSp>
      <p:grpSp>
        <p:nvGrpSpPr>
          <p:cNvPr name="Group 16" id="16"/>
          <p:cNvGrpSpPr/>
          <p:nvPr/>
        </p:nvGrpSpPr>
        <p:grpSpPr>
          <a:xfrm rot="0">
            <a:off x="9034611" y="5366129"/>
            <a:ext cx="183430" cy="741876"/>
            <a:chOff x="0" y="0"/>
            <a:chExt cx="197445" cy="798559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97445" cy="798559"/>
            </a:xfrm>
            <a:custGeom>
              <a:avLst/>
              <a:gdLst/>
              <a:ahLst/>
              <a:cxnLst/>
              <a:rect r="r" b="b" t="t" l="l"/>
              <a:pathLst>
                <a:path h="798559" w="197445">
                  <a:moveTo>
                    <a:pt x="0" y="0"/>
                  </a:moveTo>
                  <a:lnTo>
                    <a:pt x="197445" y="0"/>
                  </a:lnTo>
                  <a:lnTo>
                    <a:pt x="197445" y="798559"/>
                  </a:lnTo>
                  <a:lnTo>
                    <a:pt x="0" y="79855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8" id="18"/>
            <p:cNvSpPr txBox="true"/>
            <p:nvPr/>
          </p:nvSpPr>
          <p:spPr>
            <a:xfrm>
              <a:off x="0" y="38100"/>
              <a:ext cx="197445" cy="760459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2937"/>
                </a:lnSpc>
              </a:pPr>
              <a:r>
                <a:rPr lang="en-US" sz="2937" b="true">
                  <a:solidFill>
                    <a:srgbClr val="2A2742"/>
                  </a:solidFill>
                  <a:latin typeface="Arimo Bold"/>
                  <a:ea typeface="Arimo Bold"/>
                  <a:cs typeface="Arimo Bold"/>
                  <a:sym typeface="Arimo Bold"/>
                </a:rPr>
                <a:t>1</a:t>
              </a:r>
            </a:p>
          </p:txBody>
        </p:sp>
      </p:grpSp>
      <p:grpSp>
        <p:nvGrpSpPr>
          <p:cNvPr name="Group 19" id="19"/>
          <p:cNvGrpSpPr/>
          <p:nvPr/>
        </p:nvGrpSpPr>
        <p:grpSpPr>
          <a:xfrm rot="0">
            <a:off x="885825" y="5349180"/>
            <a:ext cx="6866036" cy="1560187"/>
            <a:chOff x="0" y="0"/>
            <a:chExt cx="9154715" cy="2080249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9154715" cy="2080249"/>
            </a:xfrm>
            <a:custGeom>
              <a:avLst/>
              <a:gdLst/>
              <a:ahLst/>
              <a:cxnLst/>
              <a:rect r="r" b="b" t="t" l="l"/>
              <a:pathLst>
                <a:path h="2080249" w="9154715">
                  <a:moveTo>
                    <a:pt x="0" y="0"/>
                  </a:moveTo>
                  <a:lnTo>
                    <a:pt x="9154715" y="0"/>
                  </a:lnTo>
                  <a:lnTo>
                    <a:pt x="9154715" y="2080249"/>
                  </a:lnTo>
                  <a:lnTo>
                    <a:pt x="0" y="208024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1" id="21"/>
            <p:cNvSpPr txBox="true"/>
            <p:nvPr/>
          </p:nvSpPr>
          <p:spPr>
            <a:xfrm>
              <a:off x="0" y="-123825"/>
              <a:ext cx="9154715" cy="2204074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r">
                <a:lnSpc>
                  <a:spcPts val="4174"/>
                </a:lnSpc>
              </a:pPr>
              <a:r>
                <a:rPr lang="en-US" sz="253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Здавати пластикові відходи на переробку </a:t>
              </a:r>
              <a:r>
                <a:rPr lang="en-US" sz="2537">
                  <a:solidFill>
                    <a:srgbClr val="000000"/>
                  </a:solidFill>
                  <a:latin typeface="Arimo"/>
                  <a:ea typeface="Arimo"/>
                  <a:cs typeface="Arimo"/>
                  <a:sym typeface="Arimo"/>
                </a:rPr>
                <a:t>♻</a:t>
              </a:r>
              <a:r>
                <a:rPr lang="en-US" sz="253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 та відмовлятися від одноразових пластикових виробів </a:t>
              </a:r>
              <a:r>
                <a:rPr lang="en-US" sz="2537">
                  <a:solidFill>
                    <a:srgbClr val="000000"/>
                  </a:solidFill>
                  <a:latin typeface="Arimo"/>
                  <a:ea typeface="Arimo"/>
                  <a:cs typeface="Arimo"/>
                  <a:sym typeface="Arimo"/>
                </a:rPr>
                <a:t>🥤</a:t>
              </a:r>
              <a:r>
                <a:rPr lang="en-US" sz="253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.</a:t>
              </a:r>
            </a:p>
          </p:txBody>
        </p:sp>
      </p:grpSp>
      <p:grpSp>
        <p:nvGrpSpPr>
          <p:cNvPr name="Group 22" id="22"/>
          <p:cNvGrpSpPr/>
          <p:nvPr/>
        </p:nvGrpSpPr>
        <p:grpSpPr>
          <a:xfrm rot="0">
            <a:off x="9400134" y="6916788"/>
            <a:ext cx="885825" cy="28575"/>
            <a:chOff x="0" y="0"/>
            <a:chExt cx="1181100" cy="3810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1181100" cy="38100"/>
            </a:xfrm>
            <a:custGeom>
              <a:avLst/>
              <a:gdLst/>
              <a:ahLst/>
              <a:cxnLst/>
              <a:rect r="r" b="b" t="t" l="l"/>
              <a:pathLst>
                <a:path h="38100" w="1181100">
                  <a:moveTo>
                    <a:pt x="0" y="19050"/>
                  </a:moveTo>
                  <a:cubicBezTo>
                    <a:pt x="0" y="8509"/>
                    <a:pt x="8509" y="0"/>
                    <a:pt x="19050" y="0"/>
                  </a:cubicBezTo>
                  <a:lnTo>
                    <a:pt x="1162050" y="0"/>
                  </a:lnTo>
                  <a:cubicBezTo>
                    <a:pt x="1172591" y="0"/>
                    <a:pt x="1181100" y="8509"/>
                    <a:pt x="1181100" y="19050"/>
                  </a:cubicBezTo>
                  <a:cubicBezTo>
                    <a:pt x="1181100" y="29591"/>
                    <a:pt x="1172591" y="38100"/>
                    <a:pt x="1162050" y="38100"/>
                  </a:cubicBezTo>
                  <a:lnTo>
                    <a:pt x="19050" y="38100"/>
                  </a:lnTo>
                  <a:cubicBezTo>
                    <a:pt x="8509" y="38100"/>
                    <a:pt x="0" y="29591"/>
                    <a:pt x="0" y="19050"/>
                  </a:cubicBezTo>
                  <a:close/>
                </a:path>
              </a:pathLst>
            </a:custGeom>
            <a:solidFill>
              <a:srgbClr val="BDB8DF"/>
            </a:solidFill>
          </p:spPr>
        </p:sp>
      </p:grpSp>
      <p:grpSp>
        <p:nvGrpSpPr>
          <p:cNvPr name="Group 24" id="24"/>
          <p:cNvGrpSpPr/>
          <p:nvPr/>
        </p:nvGrpSpPr>
        <p:grpSpPr>
          <a:xfrm rot="0">
            <a:off x="8854529" y="6641604"/>
            <a:ext cx="578941" cy="578941"/>
            <a:chOff x="0" y="0"/>
            <a:chExt cx="771922" cy="771922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6350" y="6350"/>
              <a:ext cx="759206" cy="759206"/>
            </a:xfrm>
            <a:custGeom>
              <a:avLst/>
              <a:gdLst/>
              <a:ahLst/>
              <a:cxnLst/>
              <a:rect r="r" b="b" t="t" l="l"/>
              <a:pathLst>
                <a:path h="759206" w="759206">
                  <a:moveTo>
                    <a:pt x="0" y="141732"/>
                  </a:moveTo>
                  <a:cubicBezTo>
                    <a:pt x="0" y="63500"/>
                    <a:pt x="63500" y="0"/>
                    <a:pt x="141732" y="0"/>
                  </a:cubicBezTo>
                  <a:lnTo>
                    <a:pt x="617474" y="0"/>
                  </a:lnTo>
                  <a:cubicBezTo>
                    <a:pt x="695706" y="0"/>
                    <a:pt x="759206" y="63500"/>
                    <a:pt x="759206" y="141732"/>
                  </a:cubicBezTo>
                  <a:lnTo>
                    <a:pt x="759206" y="617474"/>
                  </a:lnTo>
                  <a:cubicBezTo>
                    <a:pt x="759206" y="695706"/>
                    <a:pt x="695706" y="759206"/>
                    <a:pt x="617474" y="759206"/>
                  </a:cubicBezTo>
                  <a:lnTo>
                    <a:pt x="141732" y="759206"/>
                  </a:lnTo>
                  <a:cubicBezTo>
                    <a:pt x="63500" y="759206"/>
                    <a:pt x="0" y="695706"/>
                    <a:pt x="0" y="617474"/>
                  </a:cubicBezTo>
                  <a:close/>
                </a:path>
              </a:pathLst>
            </a:custGeom>
            <a:solidFill>
              <a:srgbClr val="E9E6FA"/>
            </a:solidFill>
          </p:spPr>
        </p:sp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771906" cy="771906"/>
            </a:xfrm>
            <a:custGeom>
              <a:avLst/>
              <a:gdLst/>
              <a:ahLst/>
              <a:cxnLst/>
              <a:rect r="r" b="b" t="t" l="l"/>
              <a:pathLst>
                <a:path h="771906" w="771906">
                  <a:moveTo>
                    <a:pt x="0" y="148082"/>
                  </a:moveTo>
                  <a:cubicBezTo>
                    <a:pt x="0" y="66294"/>
                    <a:pt x="66294" y="0"/>
                    <a:pt x="148082" y="0"/>
                  </a:cubicBezTo>
                  <a:lnTo>
                    <a:pt x="623824" y="0"/>
                  </a:lnTo>
                  <a:lnTo>
                    <a:pt x="623824" y="6350"/>
                  </a:lnTo>
                  <a:lnTo>
                    <a:pt x="623824" y="0"/>
                  </a:lnTo>
                  <a:cubicBezTo>
                    <a:pt x="705612" y="0"/>
                    <a:pt x="771906" y="66294"/>
                    <a:pt x="771906" y="148082"/>
                  </a:cubicBezTo>
                  <a:lnTo>
                    <a:pt x="765556" y="148082"/>
                  </a:lnTo>
                  <a:lnTo>
                    <a:pt x="771906" y="148082"/>
                  </a:lnTo>
                  <a:lnTo>
                    <a:pt x="771906" y="623824"/>
                  </a:lnTo>
                  <a:lnTo>
                    <a:pt x="765556" y="623824"/>
                  </a:lnTo>
                  <a:lnTo>
                    <a:pt x="771906" y="623824"/>
                  </a:lnTo>
                  <a:cubicBezTo>
                    <a:pt x="771906" y="705612"/>
                    <a:pt x="705612" y="771906"/>
                    <a:pt x="623824" y="771906"/>
                  </a:cubicBezTo>
                  <a:lnTo>
                    <a:pt x="623824" y="765556"/>
                  </a:lnTo>
                  <a:lnTo>
                    <a:pt x="623824" y="771906"/>
                  </a:lnTo>
                  <a:lnTo>
                    <a:pt x="148082" y="771906"/>
                  </a:lnTo>
                  <a:lnTo>
                    <a:pt x="148082" y="765556"/>
                  </a:lnTo>
                  <a:lnTo>
                    <a:pt x="148082" y="771906"/>
                  </a:lnTo>
                  <a:cubicBezTo>
                    <a:pt x="66294" y="771906"/>
                    <a:pt x="0" y="705612"/>
                    <a:pt x="0" y="623824"/>
                  </a:cubicBezTo>
                  <a:lnTo>
                    <a:pt x="0" y="148082"/>
                  </a:lnTo>
                  <a:lnTo>
                    <a:pt x="6350" y="148082"/>
                  </a:lnTo>
                  <a:lnTo>
                    <a:pt x="0" y="148082"/>
                  </a:lnTo>
                  <a:moveTo>
                    <a:pt x="12700" y="148082"/>
                  </a:moveTo>
                  <a:lnTo>
                    <a:pt x="12700" y="623824"/>
                  </a:lnTo>
                  <a:lnTo>
                    <a:pt x="6350" y="623824"/>
                  </a:lnTo>
                  <a:lnTo>
                    <a:pt x="12700" y="623824"/>
                  </a:lnTo>
                  <a:cubicBezTo>
                    <a:pt x="12700" y="698627"/>
                    <a:pt x="73279" y="759206"/>
                    <a:pt x="148082" y="759206"/>
                  </a:cubicBezTo>
                  <a:lnTo>
                    <a:pt x="623824" y="759206"/>
                  </a:lnTo>
                  <a:cubicBezTo>
                    <a:pt x="698627" y="759206"/>
                    <a:pt x="759206" y="698627"/>
                    <a:pt x="759206" y="623824"/>
                  </a:cubicBezTo>
                  <a:lnTo>
                    <a:pt x="759206" y="148082"/>
                  </a:lnTo>
                  <a:cubicBezTo>
                    <a:pt x="759206" y="73279"/>
                    <a:pt x="698627" y="12700"/>
                    <a:pt x="623824" y="12700"/>
                  </a:cubicBezTo>
                  <a:lnTo>
                    <a:pt x="148082" y="12700"/>
                  </a:lnTo>
                  <a:lnTo>
                    <a:pt x="148082" y="6350"/>
                  </a:lnTo>
                  <a:lnTo>
                    <a:pt x="148082" y="12700"/>
                  </a:lnTo>
                  <a:cubicBezTo>
                    <a:pt x="73279" y="12700"/>
                    <a:pt x="12700" y="73279"/>
                    <a:pt x="12700" y="148082"/>
                  </a:cubicBezTo>
                  <a:close/>
                </a:path>
              </a:pathLst>
            </a:custGeom>
            <a:solidFill>
              <a:srgbClr val="BDB8DF"/>
            </a:solidFill>
          </p:spPr>
        </p:sp>
      </p:grpSp>
      <p:grpSp>
        <p:nvGrpSpPr>
          <p:cNvPr name="Group 27" id="27"/>
          <p:cNvGrpSpPr/>
          <p:nvPr/>
        </p:nvGrpSpPr>
        <p:grpSpPr>
          <a:xfrm rot="0">
            <a:off x="9034611" y="6631615"/>
            <a:ext cx="218777" cy="598919"/>
            <a:chOff x="0" y="0"/>
            <a:chExt cx="291703" cy="798559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291703" cy="798559"/>
            </a:xfrm>
            <a:custGeom>
              <a:avLst/>
              <a:gdLst/>
              <a:ahLst/>
              <a:cxnLst/>
              <a:rect r="r" b="b" t="t" l="l"/>
              <a:pathLst>
                <a:path h="798559" w="291703">
                  <a:moveTo>
                    <a:pt x="0" y="0"/>
                  </a:moveTo>
                  <a:lnTo>
                    <a:pt x="291703" y="0"/>
                  </a:lnTo>
                  <a:lnTo>
                    <a:pt x="291703" y="798559"/>
                  </a:lnTo>
                  <a:lnTo>
                    <a:pt x="0" y="79855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9" id="29"/>
            <p:cNvSpPr txBox="true"/>
            <p:nvPr/>
          </p:nvSpPr>
          <p:spPr>
            <a:xfrm>
              <a:off x="0" y="38100"/>
              <a:ext cx="291703" cy="760459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2937"/>
                </a:lnSpc>
              </a:pPr>
              <a:r>
                <a:rPr lang="en-US" sz="2937" b="true">
                  <a:solidFill>
                    <a:srgbClr val="2A2742"/>
                  </a:solidFill>
                  <a:latin typeface="Arimo Bold"/>
                  <a:ea typeface="Arimo Bold"/>
                  <a:cs typeface="Arimo Bold"/>
                  <a:sym typeface="Arimo Bold"/>
                </a:rPr>
                <a:t>2</a:t>
              </a:r>
            </a:p>
          </p:txBody>
        </p:sp>
      </p:grpSp>
      <p:grpSp>
        <p:nvGrpSpPr>
          <p:cNvPr name="Group 30" id="30"/>
          <p:cNvGrpSpPr/>
          <p:nvPr/>
        </p:nvGrpSpPr>
        <p:grpSpPr>
          <a:xfrm rot="0">
            <a:off x="10536139" y="6614666"/>
            <a:ext cx="6866036" cy="1560187"/>
            <a:chOff x="0" y="0"/>
            <a:chExt cx="9154715" cy="2080249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9154715" cy="2080249"/>
            </a:xfrm>
            <a:custGeom>
              <a:avLst/>
              <a:gdLst/>
              <a:ahLst/>
              <a:cxnLst/>
              <a:rect r="r" b="b" t="t" l="l"/>
              <a:pathLst>
                <a:path h="2080249" w="9154715">
                  <a:moveTo>
                    <a:pt x="0" y="0"/>
                  </a:moveTo>
                  <a:lnTo>
                    <a:pt x="9154715" y="0"/>
                  </a:lnTo>
                  <a:lnTo>
                    <a:pt x="9154715" y="2080249"/>
                  </a:lnTo>
                  <a:lnTo>
                    <a:pt x="0" y="208024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32" id="32"/>
            <p:cNvSpPr txBox="true"/>
            <p:nvPr/>
          </p:nvSpPr>
          <p:spPr>
            <a:xfrm>
              <a:off x="0" y="-123825"/>
              <a:ext cx="9154715" cy="2204074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174"/>
                </a:lnSpc>
              </a:pPr>
              <a:r>
                <a:rPr lang="en-US" sz="253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Підтримувати організації, що займаються захистом океану </a:t>
              </a:r>
              <a:r>
                <a:rPr lang="en-US" sz="2537">
                  <a:solidFill>
                    <a:srgbClr val="000000"/>
                  </a:solidFill>
                  <a:latin typeface="Arimo"/>
                  <a:ea typeface="Arimo"/>
                  <a:cs typeface="Arimo"/>
                  <a:sym typeface="Arimo"/>
                </a:rPr>
                <a:t>🐋</a:t>
              </a:r>
              <a:r>
                <a:rPr lang="en-US" sz="253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 та не відвідувати дельфінарії та океанаріуми </a:t>
              </a:r>
              <a:r>
                <a:rPr lang="en-US" sz="2537">
                  <a:solidFill>
                    <a:srgbClr val="000000"/>
                  </a:solidFill>
                  <a:latin typeface="Arimo"/>
                  <a:ea typeface="Arimo"/>
                  <a:cs typeface="Arimo"/>
                  <a:sym typeface="Arimo"/>
                </a:rPr>
                <a:t>🚫</a:t>
              </a:r>
              <a:r>
                <a:rPr lang="en-US" sz="253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.</a:t>
              </a:r>
            </a:p>
          </p:txBody>
        </p:sp>
      </p:grpSp>
      <p:grpSp>
        <p:nvGrpSpPr>
          <p:cNvPr name="Group 33" id="33"/>
          <p:cNvGrpSpPr/>
          <p:nvPr/>
        </p:nvGrpSpPr>
        <p:grpSpPr>
          <a:xfrm rot="0">
            <a:off x="8002041" y="8055769"/>
            <a:ext cx="885825" cy="28575"/>
            <a:chOff x="0" y="0"/>
            <a:chExt cx="1181100" cy="38100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0" y="0"/>
              <a:ext cx="1181100" cy="38100"/>
            </a:xfrm>
            <a:custGeom>
              <a:avLst/>
              <a:gdLst/>
              <a:ahLst/>
              <a:cxnLst/>
              <a:rect r="r" b="b" t="t" l="l"/>
              <a:pathLst>
                <a:path h="38100" w="1181100">
                  <a:moveTo>
                    <a:pt x="0" y="19050"/>
                  </a:moveTo>
                  <a:cubicBezTo>
                    <a:pt x="0" y="8509"/>
                    <a:pt x="8509" y="0"/>
                    <a:pt x="19050" y="0"/>
                  </a:cubicBezTo>
                  <a:lnTo>
                    <a:pt x="1162050" y="0"/>
                  </a:lnTo>
                  <a:cubicBezTo>
                    <a:pt x="1172591" y="0"/>
                    <a:pt x="1181100" y="8509"/>
                    <a:pt x="1181100" y="19050"/>
                  </a:cubicBezTo>
                  <a:cubicBezTo>
                    <a:pt x="1181100" y="29591"/>
                    <a:pt x="1172591" y="38100"/>
                    <a:pt x="1162050" y="38100"/>
                  </a:cubicBezTo>
                  <a:lnTo>
                    <a:pt x="19050" y="38100"/>
                  </a:lnTo>
                  <a:cubicBezTo>
                    <a:pt x="8509" y="38100"/>
                    <a:pt x="0" y="29591"/>
                    <a:pt x="0" y="19050"/>
                  </a:cubicBezTo>
                  <a:close/>
                </a:path>
              </a:pathLst>
            </a:custGeom>
            <a:solidFill>
              <a:srgbClr val="BDB8DF"/>
            </a:solidFill>
          </p:spPr>
        </p:sp>
      </p:grpSp>
      <p:grpSp>
        <p:nvGrpSpPr>
          <p:cNvPr name="Group 35" id="35"/>
          <p:cNvGrpSpPr/>
          <p:nvPr/>
        </p:nvGrpSpPr>
        <p:grpSpPr>
          <a:xfrm rot="0">
            <a:off x="8854529" y="7780585"/>
            <a:ext cx="578941" cy="578941"/>
            <a:chOff x="0" y="0"/>
            <a:chExt cx="771922" cy="771922"/>
          </a:xfrm>
        </p:grpSpPr>
        <p:sp>
          <p:nvSpPr>
            <p:cNvPr name="Freeform 36" id="36"/>
            <p:cNvSpPr/>
            <p:nvPr/>
          </p:nvSpPr>
          <p:spPr>
            <a:xfrm flipH="false" flipV="false" rot="0">
              <a:off x="6350" y="6350"/>
              <a:ext cx="759206" cy="759206"/>
            </a:xfrm>
            <a:custGeom>
              <a:avLst/>
              <a:gdLst/>
              <a:ahLst/>
              <a:cxnLst/>
              <a:rect r="r" b="b" t="t" l="l"/>
              <a:pathLst>
                <a:path h="759206" w="759206">
                  <a:moveTo>
                    <a:pt x="0" y="141732"/>
                  </a:moveTo>
                  <a:cubicBezTo>
                    <a:pt x="0" y="63500"/>
                    <a:pt x="63500" y="0"/>
                    <a:pt x="141732" y="0"/>
                  </a:cubicBezTo>
                  <a:lnTo>
                    <a:pt x="617474" y="0"/>
                  </a:lnTo>
                  <a:cubicBezTo>
                    <a:pt x="695706" y="0"/>
                    <a:pt x="759206" y="63500"/>
                    <a:pt x="759206" y="141732"/>
                  </a:cubicBezTo>
                  <a:lnTo>
                    <a:pt x="759206" y="617474"/>
                  </a:lnTo>
                  <a:cubicBezTo>
                    <a:pt x="759206" y="695706"/>
                    <a:pt x="695706" y="759206"/>
                    <a:pt x="617474" y="759206"/>
                  </a:cubicBezTo>
                  <a:lnTo>
                    <a:pt x="141732" y="759206"/>
                  </a:lnTo>
                  <a:cubicBezTo>
                    <a:pt x="63500" y="759206"/>
                    <a:pt x="0" y="695706"/>
                    <a:pt x="0" y="617474"/>
                  </a:cubicBezTo>
                  <a:close/>
                </a:path>
              </a:pathLst>
            </a:custGeom>
            <a:solidFill>
              <a:srgbClr val="E9E6FA"/>
            </a:solidFill>
          </p:spPr>
        </p:sp>
        <p:sp>
          <p:nvSpPr>
            <p:cNvPr name="Freeform 37" id="37"/>
            <p:cNvSpPr/>
            <p:nvPr/>
          </p:nvSpPr>
          <p:spPr>
            <a:xfrm flipH="false" flipV="false" rot="0">
              <a:off x="0" y="0"/>
              <a:ext cx="771906" cy="771906"/>
            </a:xfrm>
            <a:custGeom>
              <a:avLst/>
              <a:gdLst/>
              <a:ahLst/>
              <a:cxnLst/>
              <a:rect r="r" b="b" t="t" l="l"/>
              <a:pathLst>
                <a:path h="771906" w="771906">
                  <a:moveTo>
                    <a:pt x="0" y="148082"/>
                  </a:moveTo>
                  <a:cubicBezTo>
                    <a:pt x="0" y="66294"/>
                    <a:pt x="66294" y="0"/>
                    <a:pt x="148082" y="0"/>
                  </a:cubicBezTo>
                  <a:lnTo>
                    <a:pt x="623824" y="0"/>
                  </a:lnTo>
                  <a:lnTo>
                    <a:pt x="623824" y="6350"/>
                  </a:lnTo>
                  <a:lnTo>
                    <a:pt x="623824" y="0"/>
                  </a:lnTo>
                  <a:cubicBezTo>
                    <a:pt x="705612" y="0"/>
                    <a:pt x="771906" y="66294"/>
                    <a:pt x="771906" y="148082"/>
                  </a:cubicBezTo>
                  <a:lnTo>
                    <a:pt x="765556" y="148082"/>
                  </a:lnTo>
                  <a:lnTo>
                    <a:pt x="771906" y="148082"/>
                  </a:lnTo>
                  <a:lnTo>
                    <a:pt x="771906" y="623824"/>
                  </a:lnTo>
                  <a:lnTo>
                    <a:pt x="765556" y="623824"/>
                  </a:lnTo>
                  <a:lnTo>
                    <a:pt x="771906" y="623824"/>
                  </a:lnTo>
                  <a:cubicBezTo>
                    <a:pt x="771906" y="705612"/>
                    <a:pt x="705612" y="771906"/>
                    <a:pt x="623824" y="771906"/>
                  </a:cubicBezTo>
                  <a:lnTo>
                    <a:pt x="623824" y="765556"/>
                  </a:lnTo>
                  <a:lnTo>
                    <a:pt x="623824" y="771906"/>
                  </a:lnTo>
                  <a:lnTo>
                    <a:pt x="148082" y="771906"/>
                  </a:lnTo>
                  <a:lnTo>
                    <a:pt x="148082" y="765556"/>
                  </a:lnTo>
                  <a:lnTo>
                    <a:pt x="148082" y="771906"/>
                  </a:lnTo>
                  <a:cubicBezTo>
                    <a:pt x="66294" y="771906"/>
                    <a:pt x="0" y="705612"/>
                    <a:pt x="0" y="623824"/>
                  </a:cubicBezTo>
                  <a:lnTo>
                    <a:pt x="0" y="148082"/>
                  </a:lnTo>
                  <a:lnTo>
                    <a:pt x="6350" y="148082"/>
                  </a:lnTo>
                  <a:lnTo>
                    <a:pt x="0" y="148082"/>
                  </a:lnTo>
                  <a:moveTo>
                    <a:pt x="12700" y="148082"/>
                  </a:moveTo>
                  <a:lnTo>
                    <a:pt x="12700" y="623824"/>
                  </a:lnTo>
                  <a:lnTo>
                    <a:pt x="6350" y="623824"/>
                  </a:lnTo>
                  <a:lnTo>
                    <a:pt x="12700" y="623824"/>
                  </a:lnTo>
                  <a:cubicBezTo>
                    <a:pt x="12700" y="698627"/>
                    <a:pt x="73279" y="759206"/>
                    <a:pt x="148082" y="759206"/>
                  </a:cubicBezTo>
                  <a:lnTo>
                    <a:pt x="623824" y="759206"/>
                  </a:lnTo>
                  <a:cubicBezTo>
                    <a:pt x="698627" y="759206"/>
                    <a:pt x="759206" y="698627"/>
                    <a:pt x="759206" y="623824"/>
                  </a:cubicBezTo>
                  <a:lnTo>
                    <a:pt x="759206" y="148082"/>
                  </a:lnTo>
                  <a:cubicBezTo>
                    <a:pt x="759206" y="73279"/>
                    <a:pt x="698627" y="12700"/>
                    <a:pt x="623824" y="12700"/>
                  </a:cubicBezTo>
                  <a:lnTo>
                    <a:pt x="148082" y="12700"/>
                  </a:lnTo>
                  <a:lnTo>
                    <a:pt x="148082" y="6350"/>
                  </a:lnTo>
                  <a:lnTo>
                    <a:pt x="148082" y="12700"/>
                  </a:lnTo>
                  <a:cubicBezTo>
                    <a:pt x="73279" y="12700"/>
                    <a:pt x="12700" y="73279"/>
                    <a:pt x="12700" y="148082"/>
                  </a:cubicBezTo>
                  <a:close/>
                </a:path>
              </a:pathLst>
            </a:custGeom>
            <a:solidFill>
              <a:srgbClr val="BDB8DF"/>
            </a:solidFill>
          </p:spPr>
        </p:sp>
      </p:grpSp>
      <p:grpSp>
        <p:nvGrpSpPr>
          <p:cNvPr name="Group 38" id="38"/>
          <p:cNvGrpSpPr/>
          <p:nvPr/>
        </p:nvGrpSpPr>
        <p:grpSpPr>
          <a:xfrm rot="0">
            <a:off x="9050238" y="7770596"/>
            <a:ext cx="216099" cy="598919"/>
            <a:chOff x="0" y="0"/>
            <a:chExt cx="288132" cy="798559"/>
          </a:xfrm>
        </p:grpSpPr>
        <p:sp>
          <p:nvSpPr>
            <p:cNvPr name="Freeform 39" id="39"/>
            <p:cNvSpPr/>
            <p:nvPr/>
          </p:nvSpPr>
          <p:spPr>
            <a:xfrm flipH="false" flipV="false" rot="0">
              <a:off x="0" y="0"/>
              <a:ext cx="288132" cy="798559"/>
            </a:xfrm>
            <a:custGeom>
              <a:avLst/>
              <a:gdLst/>
              <a:ahLst/>
              <a:cxnLst/>
              <a:rect r="r" b="b" t="t" l="l"/>
              <a:pathLst>
                <a:path h="798559" w="288132">
                  <a:moveTo>
                    <a:pt x="0" y="0"/>
                  </a:moveTo>
                  <a:lnTo>
                    <a:pt x="288132" y="0"/>
                  </a:lnTo>
                  <a:lnTo>
                    <a:pt x="288132" y="798559"/>
                  </a:lnTo>
                  <a:lnTo>
                    <a:pt x="0" y="79855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0" id="40"/>
            <p:cNvSpPr txBox="true"/>
            <p:nvPr/>
          </p:nvSpPr>
          <p:spPr>
            <a:xfrm>
              <a:off x="0" y="38100"/>
              <a:ext cx="288132" cy="760459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2937"/>
                </a:lnSpc>
              </a:pPr>
              <a:r>
                <a:rPr lang="en-US" sz="2937" b="true">
                  <a:solidFill>
                    <a:srgbClr val="2A2742"/>
                  </a:solidFill>
                  <a:latin typeface="Arimo Bold"/>
                  <a:ea typeface="Arimo Bold"/>
                  <a:cs typeface="Arimo Bold"/>
                  <a:sym typeface="Arimo Bold"/>
                </a:rPr>
                <a:t>3</a:t>
              </a:r>
            </a:p>
          </p:txBody>
        </p:sp>
      </p:grpSp>
      <p:grpSp>
        <p:nvGrpSpPr>
          <p:cNvPr name="Group 41" id="41"/>
          <p:cNvGrpSpPr/>
          <p:nvPr/>
        </p:nvGrpSpPr>
        <p:grpSpPr>
          <a:xfrm rot="0">
            <a:off x="885825" y="7753647"/>
            <a:ext cx="6866036" cy="1036312"/>
            <a:chOff x="0" y="0"/>
            <a:chExt cx="9154715" cy="1381749"/>
          </a:xfrm>
        </p:grpSpPr>
        <p:sp>
          <p:nvSpPr>
            <p:cNvPr name="Freeform 42" id="42"/>
            <p:cNvSpPr/>
            <p:nvPr/>
          </p:nvSpPr>
          <p:spPr>
            <a:xfrm flipH="false" flipV="false" rot="0">
              <a:off x="0" y="0"/>
              <a:ext cx="9154715" cy="1381749"/>
            </a:xfrm>
            <a:custGeom>
              <a:avLst/>
              <a:gdLst/>
              <a:ahLst/>
              <a:cxnLst/>
              <a:rect r="r" b="b" t="t" l="l"/>
              <a:pathLst>
                <a:path h="1381749" w="9154715">
                  <a:moveTo>
                    <a:pt x="0" y="0"/>
                  </a:moveTo>
                  <a:lnTo>
                    <a:pt x="9154715" y="0"/>
                  </a:lnTo>
                  <a:lnTo>
                    <a:pt x="9154715" y="1381749"/>
                  </a:lnTo>
                  <a:lnTo>
                    <a:pt x="0" y="138174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3" id="43"/>
            <p:cNvSpPr txBox="true"/>
            <p:nvPr/>
          </p:nvSpPr>
          <p:spPr>
            <a:xfrm>
              <a:off x="0" y="-123825"/>
              <a:ext cx="9154715" cy="1505574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r">
                <a:lnSpc>
                  <a:spcPts val="4174"/>
                </a:lnSpc>
              </a:pPr>
              <a:r>
                <a:rPr lang="en-US" sz="253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Підтримувати екотуризм та навчатися екологічної відповідальності </a:t>
              </a:r>
              <a:r>
                <a:rPr lang="en-US" sz="2537">
                  <a:solidFill>
                    <a:srgbClr val="000000"/>
                  </a:solidFill>
                  <a:latin typeface="Arimo"/>
                  <a:ea typeface="Arimo"/>
                  <a:cs typeface="Arimo"/>
                  <a:sym typeface="Arimo"/>
                </a:rPr>
                <a:t>🌱</a:t>
              </a:r>
              <a:r>
                <a:rPr lang="en-US" sz="253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.</a:t>
              </a:r>
            </a:p>
          </p:txBody>
        </p:sp>
      </p:grpSp>
      <p:sp>
        <p:nvSpPr>
          <p:cNvPr name="Freeform 44" id="44"/>
          <p:cNvSpPr/>
          <p:nvPr/>
        </p:nvSpPr>
        <p:spPr>
          <a:xfrm flipH="false" flipV="false" rot="0">
            <a:off x="0" y="7770596"/>
            <a:ext cx="3040499" cy="2478007"/>
          </a:xfrm>
          <a:custGeom>
            <a:avLst/>
            <a:gdLst/>
            <a:ahLst/>
            <a:cxnLst/>
            <a:rect r="r" b="b" t="t" l="l"/>
            <a:pathLst>
              <a:path h="2478007" w="3040499">
                <a:moveTo>
                  <a:pt x="0" y="0"/>
                </a:moveTo>
                <a:lnTo>
                  <a:pt x="3040499" y="0"/>
                </a:lnTo>
                <a:lnTo>
                  <a:pt x="3040499" y="2478007"/>
                </a:lnTo>
                <a:lnTo>
                  <a:pt x="0" y="247800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45" id="45"/>
          <p:cNvSpPr/>
          <p:nvPr/>
        </p:nvSpPr>
        <p:spPr>
          <a:xfrm flipH="true" flipV="false" rot="0">
            <a:off x="14654636" y="7394760"/>
            <a:ext cx="3523108" cy="2849314"/>
          </a:xfrm>
          <a:custGeom>
            <a:avLst/>
            <a:gdLst/>
            <a:ahLst/>
            <a:cxnLst/>
            <a:rect r="r" b="b" t="t" l="l"/>
            <a:pathLst>
              <a:path h="2849314" w="3523108">
                <a:moveTo>
                  <a:pt x="3523108" y="0"/>
                </a:moveTo>
                <a:lnTo>
                  <a:pt x="0" y="0"/>
                </a:lnTo>
                <a:lnTo>
                  <a:pt x="0" y="2849313"/>
                </a:lnTo>
                <a:lnTo>
                  <a:pt x="3523108" y="2849313"/>
                </a:lnTo>
                <a:lnTo>
                  <a:pt x="3523108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46" id="46"/>
          <p:cNvSpPr/>
          <p:nvPr/>
        </p:nvSpPr>
        <p:spPr>
          <a:xfrm flipH="false" flipV="false" rot="0">
            <a:off x="5230266" y="8819417"/>
            <a:ext cx="7315200" cy="1508760"/>
          </a:xfrm>
          <a:custGeom>
            <a:avLst/>
            <a:gdLst/>
            <a:ahLst/>
            <a:cxnLst/>
            <a:rect r="r" b="b" t="t" l="l"/>
            <a:pathLst>
              <a:path h="1508760" w="7315200">
                <a:moveTo>
                  <a:pt x="0" y="0"/>
                </a:moveTo>
                <a:lnTo>
                  <a:pt x="7315200" y="0"/>
                </a:lnTo>
                <a:lnTo>
                  <a:pt x="7315200" y="1508760"/>
                </a:lnTo>
                <a:lnTo>
                  <a:pt x="0" y="150876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wipe dir="l"/>
  </p:transition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preencoded.png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AFAFA">
                <a:alpha val="90196"/>
              </a:srgbClr>
            </a:solid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3108297" y="3544044"/>
            <a:ext cx="11551103" cy="6742956"/>
          </a:xfrm>
          <a:custGeom>
            <a:avLst/>
            <a:gdLst/>
            <a:ahLst/>
            <a:cxnLst/>
            <a:rect r="r" b="b" t="t" l="l"/>
            <a:pathLst>
              <a:path h="6742956" w="11551103">
                <a:moveTo>
                  <a:pt x="0" y="0"/>
                </a:moveTo>
                <a:lnTo>
                  <a:pt x="11551103" y="0"/>
                </a:lnTo>
                <a:lnTo>
                  <a:pt x="11551103" y="6742956"/>
                </a:lnTo>
                <a:lnTo>
                  <a:pt x="0" y="674295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 descr="preencoded.png"/>
          <p:cNvSpPr/>
          <p:nvPr/>
        </p:nvSpPr>
        <p:spPr>
          <a:xfrm flipH="false" flipV="false" rot="0">
            <a:off x="0" y="0"/>
            <a:ext cx="18288000" cy="3544044"/>
          </a:xfrm>
          <a:custGeom>
            <a:avLst/>
            <a:gdLst/>
            <a:ahLst/>
            <a:cxnLst/>
            <a:rect r="r" b="b" t="t" l="l"/>
            <a:pathLst>
              <a:path h="3544044" w="18288000">
                <a:moveTo>
                  <a:pt x="0" y="0"/>
                </a:moveTo>
                <a:lnTo>
                  <a:pt x="18288000" y="0"/>
                </a:lnTo>
                <a:lnTo>
                  <a:pt x="18288000" y="3544044"/>
                </a:lnTo>
                <a:lnTo>
                  <a:pt x="0" y="354404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0" t="0" r="-1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992237" y="4273867"/>
            <a:ext cx="15783222" cy="1886903"/>
            <a:chOff x="0" y="0"/>
            <a:chExt cx="21044297" cy="2515871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21044297" cy="2515871"/>
            </a:xfrm>
            <a:custGeom>
              <a:avLst/>
              <a:gdLst/>
              <a:ahLst/>
              <a:cxnLst/>
              <a:rect r="r" b="b" t="t" l="l"/>
              <a:pathLst>
                <a:path h="2515871" w="21044297">
                  <a:moveTo>
                    <a:pt x="0" y="0"/>
                  </a:moveTo>
                  <a:lnTo>
                    <a:pt x="21044297" y="0"/>
                  </a:lnTo>
                  <a:lnTo>
                    <a:pt x="21044297" y="2515871"/>
                  </a:lnTo>
                  <a:lnTo>
                    <a:pt x="0" y="251587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21044297" cy="2553971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6937"/>
                </a:lnSpc>
              </a:pPr>
              <a:r>
                <a:rPr lang="en-US" sz="5562">
                  <a:solidFill>
                    <a:srgbClr val="231971"/>
                  </a:solidFill>
                  <a:latin typeface="Anime Ace v3"/>
                  <a:ea typeface="Anime Ace v3"/>
                  <a:cs typeface="Anime Ace v3"/>
                  <a:sym typeface="Anime Ace v3"/>
                </a:rPr>
                <a:t>Висновок: наша відповідальність за океан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92237" y="6890594"/>
            <a:ext cx="16303526" cy="2431228"/>
            <a:chOff x="0" y="0"/>
            <a:chExt cx="21738035" cy="3241637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21738034" cy="3241637"/>
            </a:xfrm>
            <a:custGeom>
              <a:avLst/>
              <a:gdLst/>
              <a:ahLst/>
              <a:cxnLst/>
              <a:rect r="r" b="b" t="t" l="l"/>
              <a:pathLst>
                <a:path h="3241637" w="21738034">
                  <a:moveTo>
                    <a:pt x="0" y="0"/>
                  </a:moveTo>
                  <a:lnTo>
                    <a:pt x="21738034" y="0"/>
                  </a:lnTo>
                  <a:lnTo>
                    <a:pt x="21738034" y="3241637"/>
                  </a:lnTo>
                  <a:lnTo>
                    <a:pt x="0" y="324163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-133350"/>
              <a:ext cx="21738035" cy="3374987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865"/>
                </a:lnSpc>
              </a:pPr>
              <a:r>
                <a:rPr lang="en-US" sz="298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Всесвітній день захисту морських ссавців і День китів – це нагадування про те, що людина несе відповідальність за збереження океану. Невеликі зміни в поведінці кожного можуть врятувати життя сотень тварин. А як ти вважаєш, що ще можна зробити для захисту морських мешканців?</a:t>
              </a:r>
            </a:p>
          </p:txBody>
        </p:sp>
      </p:grpSp>
    </p:spTree>
  </p:cSld>
  <p:clrMapOvr>
    <a:masterClrMapping/>
  </p:clrMapOvr>
  <p:transition spd="fast">
    <p:wipe dir="l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DAGfSaRdGV8</dc:identifier>
  <dcterms:modified xsi:type="dcterms:W3CDTF">2011-08-01T06:04:30Z</dcterms:modified>
  <cp:revision>1</cp:revision>
  <dc:title>Всесвітній день захисту морських ссавців, День кита</dc:title>
</cp:coreProperties>
</file>