
<file path=[Content_Types].xml><?xml version="1.0" encoding="utf-8"?>
<Types xmlns="http://schemas.openxmlformats.org/package/2006/content-types">
  <Default Extension="gif" ContentType="image/gif"/>
  <Default Extension="jpeg" ContentType="image/jpeg"/>
  <Default Extension="jpg" ContentType="image/jpeg"/>
  <Default Extension="mp3" ContentType="audio/m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303" r:id="rId3"/>
    <p:sldId id="329" r:id="rId4"/>
    <p:sldId id="305" r:id="rId5"/>
    <p:sldId id="307" r:id="rId6"/>
    <p:sldId id="328" r:id="rId7"/>
    <p:sldId id="306" r:id="rId8"/>
    <p:sldId id="326" r:id="rId9"/>
    <p:sldId id="327" r:id="rId10"/>
    <p:sldId id="304" r:id="rId11"/>
    <p:sldId id="288" r:id="rId12"/>
    <p:sldId id="310" r:id="rId13"/>
    <p:sldId id="316" r:id="rId14"/>
    <p:sldId id="308" r:id="rId15"/>
    <p:sldId id="293" r:id="rId16"/>
    <p:sldId id="330" r:id="rId17"/>
    <p:sldId id="257" r:id="rId18"/>
    <p:sldId id="258" r:id="rId19"/>
    <p:sldId id="259" r:id="rId20"/>
    <p:sldId id="315" r:id="rId21"/>
    <p:sldId id="284" r:id="rId22"/>
    <p:sldId id="285" r:id="rId23"/>
    <p:sldId id="283" r:id="rId24"/>
    <p:sldId id="275" r:id="rId25"/>
    <p:sldId id="309" r:id="rId26"/>
    <p:sldId id="298" r:id="rId27"/>
    <p:sldId id="311" r:id="rId28"/>
    <p:sldId id="313" r:id="rId29"/>
    <p:sldId id="314" r:id="rId30"/>
    <p:sldId id="312" r:id="rId31"/>
    <p:sldId id="317" r:id="rId32"/>
    <p:sldId id="324" r:id="rId33"/>
    <p:sldId id="265" r:id="rId34"/>
    <p:sldId id="318" r:id="rId35"/>
    <p:sldId id="319" r:id="rId36"/>
    <p:sldId id="320" r:id="rId37"/>
    <p:sldId id="321" r:id="rId38"/>
    <p:sldId id="322" r:id="rId39"/>
    <p:sldId id="323" r:id="rId40"/>
    <p:sldId id="331" r:id="rId41"/>
    <p:sldId id="266" r:id="rId42"/>
    <p:sldId id="296" r:id="rId43"/>
    <p:sldId id="282" r:id="rId44"/>
    <p:sldId id="280" r:id="rId45"/>
    <p:sldId id="287" r:id="rId46"/>
    <p:sldId id="292" r:id="rId47"/>
    <p:sldId id="299" r:id="rId48"/>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Помір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Без стилю та сітки таблиці">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9" autoAdjust="0"/>
    <p:restoredTop sz="81185" autoAdjust="0"/>
  </p:normalViewPr>
  <p:slideViewPr>
    <p:cSldViewPr>
      <p:cViewPr varScale="1">
        <p:scale>
          <a:sx n="73" d="100"/>
          <a:sy n="73" d="100"/>
        </p:scale>
        <p:origin x="498" y="72"/>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914400" y="2130428"/>
            <a:ext cx="10363200" cy="1470025"/>
          </a:xfrm>
        </p:spPr>
        <p:txBody>
          <a:bodyPr/>
          <a:lstStyle/>
          <a:p>
            <a:r>
              <a:rPr lang="ru-RU"/>
              <a:t>Образец заголовка</a:t>
            </a:r>
          </a:p>
        </p:txBody>
      </p:sp>
      <p:sp>
        <p:nvSpPr>
          <p:cNvPr id="3" name="Подзаголовок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p>
            <a:fld id="{F7650FCF-EA52-4301-9468-82C3043C9EE6}" type="datetimeFigureOut">
              <a:rPr lang="ru-RU" smtClean="0"/>
              <a:pPr/>
              <a:t>28.01.2022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2AC47E2-60A8-47C5-8753-7FD898D15DF3}" type="slidenum">
              <a:rPr lang="ru-RU" smtClean="0"/>
              <a:pPr/>
              <a:t>‹№›</a:t>
            </a:fld>
            <a:endParaRPr lang="ru-RU"/>
          </a:p>
        </p:txBody>
      </p:sp>
    </p:spTree>
    <p:extLst>
      <p:ext uri="{BB962C8B-B14F-4D97-AF65-F5344CB8AC3E}">
        <p14:creationId xmlns:p14="http://schemas.microsoft.com/office/powerpoint/2010/main" val="2142644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F7650FCF-EA52-4301-9468-82C3043C9EE6}" type="datetimeFigureOut">
              <a:rPr lang="ru-RU" smtClean="0"/>
              <a:pPr/>
              <a:t>28.01.2022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2AC47E2-60A8-47C5-8753-7FD898D15DF3}" type="slidenum">
              <a:rPr lang="ru-RU" smtClean="0"/>
              <a:pPr/>
              <a:t>‹№›</a:t>
            </a:fld>
            <a:endParaRPr lang="ru-RU"/>
          </a:p>
        </p:txBody>
      </p:sp>
    </p:spTree>
    <p:extLst>
      <p:ext uri="{BB962C8B-B14F-4D97-AF65-F5344CB8AC3E}">
        <p14:creationId xmlns:p14="http://schemas.microsoft.com/office/powerpoint/2010/main" val="37637385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63084" y="4406903"/>
            <a:ext cx="103632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F7650FCF-EA52-4301-9468-82C3043C9EE6}" type="datetimeFigureOut">
              <a:rPr lang="ru-RU" smtClean="0"/>
              <a:pPr/>
              <a:t>28.01.2022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2AC47E2-60A8-47C5-8753-7FD898D15DF3}" type="slidenum">
              <a:rPr lang="ru-RU" smtClean="0"/>
              <a:pPr/>
              <a:t>‹№›</a:t>
            </a:fld>
            <a:endParaRPr lang="ru-RU"/>
          </a:p>
        </p:txBody>
      </p:sp>
    </p:spTree>
    <p:extLst>
      <p:ext uri="{BB962C8B-B14F-4D97-AF65-F5344CB8AC3E}">
        <p14:creationId xmlns:p14="http://schemas.microsoft.com/office/powerpoint/2010/main" val="24661063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812800" y="1600203"/>
            <a:ext cx="7213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8229600" y="1600203"/>
            <a:ext cx="7213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F7650FCF-EA52-4301-9468-82C3043C9EE6}" type="datetimeFigureOut">
              <a:rPr lang="ru-RU" smtClean="0"/>
              <a:pPr/>
              <a:t>28.01.2022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2AC47E2-60A8-47C5-8753-7FD898D15DF3}" type="slidenum">
              <a:rPr lang="ru-RU" smtClean="0"/>
              <a:pPr/>
              <a:t>‹№›</a:t>
            </a:fld>
            <a:endParaRPr lang="ru-RU"/>
          </a:p>
        </p:txBody>
      </p:sp>
    </p:spTree>
    <p:extLst>
      <p:ext uri="{BB962C8B-B14F-4D97-AF65-F5344CB8AC3E}">
        <p14:creationId xmlns:p14="http://schemas.microsoft.com/office/powerpoint/2010/main" val="8894073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10972800" cy="1143000"/>
          </a:xfrm>
        </p:spPr>
        <p:txBody>
          <a:bodyPr/>
          <a:lstStyle>
            <a:lvl1pPr>
              <a:defRPr/>
            </a:lvl1pPr>
          </a:lstStyle>
          <a:p>
            <a:r>
              <a:rPr lang="ru-RU"/>
              <a:t>Образец заголовка</a:t>
            </a:r>
          </a:p>
        </p:txBody>
      </p:sp>
      <p:sp>
        <p:nvSpPr>
          <p:cNvPr id="3" name="Текст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6193369"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6193369"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F7650FCF-EA52-4301-9468-82C3043C9EE6}" type="datetimeFigureOut">
              <a:rPr lang="ru-RU" smtClean="0"/>
              <a:pPr/>
              <a:t>28.01.2022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12AC47E2-60A8-47C5-8753-7FD898D15DF3}" type="slidenum">
              <a:rPr lang="ru-RU" smtClean="0"/>
              <a:pPr/>
              <a:t>‹№›</a:t>
            </a:fld>
            <a:endParaRPr lang="ru-RU"/>
          </a:p>
        </p:txBody>
      </p:sp>
    </p:spTree>
    <p:extLst>
      <p:ext uri="{BB962C8B-B14F-4D97-AF65-F5344CB8AC3E}">
        <p14:creationId xmlns:p14="http://schemas.microsoft.com/office/powerpoint/2010/main" val="38158853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F7650FCF-EA52-4301-9468-82C3043C9EE6}" type="datetimeFigureOut">
              <a:rPr lang="ru-RU" smtClean="0"/>
              <a:pPr/>
              <a:t>28.01.2022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12AC47E2-60A8-47C5-8753-7FD898D15DF3}" type="slidenum">
              <a:rPr lang="ru-RU" smtClean="0"/>
              <a:pPr/>
              <a:t>‹№›</a:t>
            </a:fld>
            <a:endParaRPr lang="ru-RU"/>
          </a:p>
        </p:txBody>
      </p:sp>
    </p:spTree>
    <p:extLst>
      <p:ext uri="{BB962C8B-B14F-4D97-AF65-F5344CB8AC3E}">
        <p14:creationId xmlns:p14="http://schemas.microsoft.com/office/powerpoint/2010/main" val="25389991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F7650FCF-EA52-4301-9468-82C3043C9EE6}" type="datetimeFigureOut">
              <a:rPr lang="ru-RU" smtClean="0"/>
              <a:pPr/>
              <a:t>28.01.2022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12AC47E2-60A8-47C5-8753-7FD898D15DF3}" type="slidenum">
              <a:rPr lang="ru-RU" smtClean="0"/>
              <a:pPr/>
              <a:t>‹№›</a:t>
            </a:fld>
            <a:endParaRPr lang="ru-RU"/>
          </a:p>
        </p:txBody>
      </p:sp>
    </p:spTree>
    <p:extLst>
      <p:ext uri="{BB962C8B-B14F-4D97-AF65-F5344CB8AC3E}">
        <p14:creationId xmlns:p14="http://schemas.microsoft.com/office/powerpoint/2010/main" val="30086032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2" y="273050"/>
            <a:ext cx="4011084" cy="1162050"/>
          </a:xfrm>
        </p:spPr>
        <p:txBody>
          <a:bodyPr anchor="b"/>
          <a:lstStyle>
            <a:lvl1pPr algn="l">
              <a:defRPr sz="2000" b="1"/>
            </a:lvl1pPr>
          </a:lstStyle>
          <a:p>
            <a:r>
              <a:rPr lang="ru-RU"/>
              <a:t>Образец заголовка</a:t>
            </a:r>
          </a:p>
        </p:txBody>
      </p:sp>
      <p:sp>
        <p:nvSpPr>
          <p:cNvPr id="3" name="Объект 2"/>
          <p:cNvSpPr>
            <a:spLocks noGrp="1"/>
          </p:cNvSpPr>
          <p:nvPr>
            <p:ph idx="1"/>
          </p:nvPr>
        </p:nvSpPr>
        <p:spPr>
          <a:xfrm>
            <a:off x="4766733" y="273053"/>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609602"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F7650FCF-EA52-4301-9468-82C3043C9EE6}" type="datetimeFigureOut">
              <a:rPr lang="ru-RU" smtClean="0"/>
              <a:pPr/>
              <a:t>28.01.2022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2AC47E2-60A8-47C5-8753-7FD898D15DF3}" type="slidenum">
              <a:rPr lang="ru-RU" smtClean="0"/>
              <a:pPr/>
              <a:t>‹№›</a:t>
            </a:fld>
            <a:endParaRPr lang="ru-RU"/>
          </a:p>
        </p:txBody>
      </p:sp>
    </p:spTree>
    <p:extLst>
      <p:ext uri="{BB962C8B-B14F-4D97-AF65-F5344CB8AC3E}">
        <p14:creationId xmlns:p14="http://schemas.microsoft.com/office/powerpoint/2010/main" val="25017802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89717" y="4800600"/>
            <a:ext cx="73152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F7650FCF-EA52-4301-9468-82C3043C9EE6}" type="datetimeFigureOut">
              <a:rPr lang="ru-RU" smtClean="0"/>
              <a:pPr/>
              <a:t>28.01.2022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2AC47E2-60A8-47C5-8753-7FD898D15DF3}" type="slidenum">
              <a:rPr lang="ru-RU" smtClean="0"/>
              <a:pPr/>
              <a:t>‹№›</a:t>
            </a:fld>
            <a:endParaRPr lang="ru-RU"/>
          </a:p>
        </p:txBody>
      </p:sp>
    </p:spTree>
    <p:extLst>
      <p:ext uri="{BB962C8B-B14F-4D97-AF65-F5344CB8AC3E}">
        <p14:creationId xmlns:p14="http://schemas.microsoft.com/office/powerpoint/2010/main" val="1409306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F7650FCF-EA52-4301-9468-82C3043C9EE6}" type="datetimeFigureOut">
              <a:rPr lang="ru-RU" smtClean="0"/>
              <a:pPr/>
              <a:t>28.01.2022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2AC47E2-60A8-47C5-8753-7FD898D15DF3}" type="slidenum">
              <a:rPr lang="ru-RU" smtClean="0"/>
              <a:pPr/>
              <a:t>‹№›</a:t>
            </a:fld>
            <a:endParaRPr lang="ru-RU"/>
          </a:p>
        </p:txBody>
      </p:sp>
    </p:spTree>
    <p:extLst>
      <p:ext uri="{BB962C8B-B14F-4D97-AF65-F5344CB8AC3E}">
        <p14:creationId xmlns:p14="http://schemas.microsoft.com/office/powerpoint/2010/main" val="15673927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11785600" y="274641"/>
            <a:ext cx="36576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812800" y="274641"/>
            <a:ext cx="107696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F7650FCF-EA52-4301-9468-82C3043C9EE6}" type="datetimeFigureOut">
              <a:rPr lang="ru-RU" smtClean="0"/>
              <a:pPr/>
              <a:t>28.01.2022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2AC47E2-60A8-47C5-8753-7FD898D15DF3}" type="slidenum">
              <a:rPr lang="ru-RU" smtClean="0"/>
              <a:pPr/>
              <a:t>‹№›</a:t>
            </a:fld>
            <a:endParaRPr lang="ru-RU"/>
          </a:p>
        </p:txBody>
      </p:sp>
    </p:spTree>
    <p:extLst>
      <p:ext uri="{BB962C8B-B14F-4D97-AF65-F5344CB8AC3E}">
        <p14:creationId xmlns:p14="http://schemas.microsoft.com/office/powerpoint/2010/main" val="2683655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609600" y="1600203"/>
            <a:ext cx="10972800" cy="452596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609600" y="6356353"/>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650FCF-EA52-4301-9468-82C3043C9EE6}" type="datetimeFigureOut">
              <a:rPr lang="ru-RU" smtClean="0"/>
              <a:pPr/>
              <a:t>28.01.2022</a:t>
            </a:fld>
            <a:endParaRPr lang="ru-RU"/>
          </a:p>
        </p:txBody>
      </p:sp>
      <p:sp>
        <p:nvSpPr>
          <p:cNvPr id="5" name="Нижний колонтитул 4"/>
          <p:cNvSpPr>
            <a:spLocks noGrp="1"/>
          </p:cNvSpPr>
          <p:nvPr>
            <p:ph type="ftr" sz="quarter" idx="3"/>
          </p:nvPr>
        </p:nvSpPr>
        <p:spPr>
          <a:xfrm>
            <a:off x="4165600" y="6356353"/>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737600" y="6356353"/>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AC47E2-60A8-47C5-8753-7FD898D15DF3}" type="slidenum">
              <a:rPr lang="ru-RU" smtClean="0"/>
              <a:pPr/>
              <a:t>‹№›</a:t>
            </a:fld>
            <a:endParaRPr lang="ru-RU"/>
          </a:p>
        </p:txBody>
      </p:sp>
    </p:spTree>
    <p:extLst>
      <p:ext uri="{BB962C8B-B14F-4D97-AF65-F5344CB8AC3E}">
        <p14:creationId xmlns:p14="http://schemas.microsoft.com/office/powerpoint/2010/main" val="19998872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video" Target="https://www.youtube.com/embed/uJyZdBskR6E?feature=oembed" TargetMode="External"/><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p3"/><Relationship Id="rId1" Type="http://schemas.microsoft.com/office/2007/relationships/media" Target="../media/media2.mp3"/><Relationship Id="rId6" Type="http://schemas.openxmlformats.org/officeDocument/2006/relationships/image" Target="../media/image2.png"/><Relationship Id="rId5" Type="http://schemas.openxmlformats.org/officeDocument/2006/relationships/image" Target="../media/image3.jpeg"/><Relationship Id="rId4" Type="http://schemas.openxmlformats.org/officeDocument/2006/relationships/image" Target="../media/image22.gif"/></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3.jp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9.jpe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9.jpeg"/><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3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p3"/><Relationship Id="rId1" Type="http://schemas.microsoft.com/office/2007/relationships/media" Target="../media/media3.mp3"/><Relationship Id="rId6" Type="http://schemas.openxmlformats.org/officeDocument/2006/relationships/image" Target="../media/image2.png"/><Relationship Id="rId5" Type="http://schemas.openxmlformats.org/officeDocument/2006/relationships/image" Target="../media/image3.jpeg"/><Relationship Id="rId4" Type="http://schemas.openxmlformats.org/officeDocument/2006/relationships/image" Target="../media/image28.jpeg"/></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p3"/><Relationship Id="rId1" Type="http://schemas.microsoft.com/office/2007/relationships/media" Target="../media/media4.mp3"/><Relationship Id="rId6" Type="http://schemas.openxmlformats.org/officeDocument/2006/relationships/image" Target="../media/image2.png"/><Relationship Id="rId5" Type="http://schemas.openxmlformats.org/officeDocument/2006/relationships/image" Target="../media/image29.jpeg"/><Relationship Id="rId4" Type="http://schemas.openxmlformats.org/officeDocument/2006/relationships/image" Target="../media/image3.jpeg"/></Relationships>
</file>

<file path=ppt/slides/_rels/slide4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30.pn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31.png"/><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32.png"/><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hyperlink" Target="https://artes-almanac.com/perfetskyi/" TargetMode="External"/><Relationship Id="rId2" Type="http://schemas.openxmlformats.org/officeDocument/2006/relationships/hyperlink" Target="https://uinp.gov.ua/informaciyni-materialy/zhurnalistam/informaciyni-materialy-do-dnya-pamyati-geroyiv-krut-2021" TargetMode="External"/><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hyperlink" Target="http://www.cdu.edu.ua/news/vipusknik-cherkas-kogo-natsional-nogo-doslidiv-uchast-cherkashchan-u-boyu-pid-krutami.html?_utl_t=fb"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AV\Рабочий стол\крути\ava.jpg"/>
          <p:cNvPicPr>
            <a:picLocks noChangeAspect="1" noChangeArrowheads="1"/>
          </p:cNvPicPr>
          <p:nvPr/>
        </p:nvPicPr>
        <p:blipFill>
          <a:blip r:embed="rId4" cstate="print"/>
          <a:srcRect b="7024"/>
          <a:stretch>
            <a:fillRect/>
          </a:stretch>
        </p:blipFill>
        <p:spPr bwMode="auto">
          <a:xfrm>
            <a:off x="695400" y="476672"/>
            <a:ext cx="3744416" cy="5855674"/>
          </a:xfrm>
          <a:prstGeom prst="rect">
            <a:avLst/>
          </a:prstGeom>
          <a:noFill/>
        </p:spPr>
      </p:pic>
      <p:sp>
        <p:nvSpPr>
          <p:cNvPr id="2" name="Заголовок 1"/>
          <p:cNvSpPr>
            <a:spLocks noGrp="1"/>
          </p:cNvSpPr>
          <p:nvPr>
            <p:ph type="ctrTitle"/>
          </p:nvPr>
        </p:nvSpPr>
        <p:spPr>
          <a:xfrm>
            <a:off x="1055440" y="2235986"/>
            <a:ext cx="10346016" cy="2386028"/>
          </a:xfrm>
        </p:spPr>
        <p:txBody>
          <a:bodyPr>
            <a:normAutofit/>
          </a:bodyPr>
          <a:lstStyle/>
          <a:p>
            <a:r>
              <a:rPr lang="uk-UA" sz="7200" b="1" dirty="0">
                <a:solidFill>
                  <a:schemeClr val="bg1"/>
                </a:solidFill>
              </a:rPr>
              <a:t>Бій</a:t>
            </a:r>
            <a:r>
              <a:rPr lang="uk-UA" sz="7200" b="1" dirty="0"/>
              <a:t> під Крутами</a:t>
            </a:r>
            <a:br>
              <a:rPr lang="uk-UA" sz="7200" b="1" dirty="0"/>
            </a:br>
            <a:endParaRPr lang="ru-RU" sz="7200" b="1" dirty="0"/>
          </a:p>
        </p:txBody>
      </p:sp>
      <p:pic>
        <p:nvPicPr>
          <p:cNvPr id="3" name="29_sichnya">
            <a:hlinkClick r:id="" action="ppaction://media"/>
            <a:extLst>
              <a:ext uri="{FF2B5EF4-FFF2-40B4-BE49-F238E27FC236}">
                <a16:creationId xmlns:a16="http://schemas.microsoft.com/office/drawing/2014/main" id="{AB5CCCCE-9A9F-4F70-BBAD-45E85D06A8E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311036" y="5155220"/>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4392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увати 3">
            <a:extLst>
              <a:ext uri="{FF2B5EF4-FFF2-40B4-BE49-F238E27FC236}">
                <a16:creationId xmlns:a16="http://schemas.microsoft.com/office/drawing/2014/main" id="{F614AF33-A78C-4B29-9635-A54EDF61AF46}"/>
              </a:ext>
            </a:extLst>
          </p:cNvPr>
          <p:cNvGrpSpPr/>
          <p:nvPr/>
        </p:nvGrpSpPr>
        <p:grpSpPr>
          <a:xfrm>
            <a:off x="407368" y="116634"/>
            <a:ext cx="1227389" cy="6624737"/>
            <a:chOff x="179512" y="116632"/>
            <a:chExt cx="1227389" cy="6624737"/>
          </a:xfrm>
        </p:grpSpPr>
        <p:pic>
          <p:nvPicPr>
            <p:cNvPr id="6"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Групувати 3">
            <a:extLst>
              <a:ext uri="{FF2B5EF4-FFF2-40B4-BE49-F238E27FC236}">
                <a16:creationId xmlns:a16="http://schemas.microsoft.com/office/drawing/2014/main" id="{F614AF33-A78C-4B29-9635-A54EDF61AF46}"/>
              </a:ext>
            </a:extLst>
          </p:cNvPr>
          <p:cNvGrpSpPr/>
          <p:nvPr/>
        </p:nvGrpSpPr>
        <p:grpSpPr>
          <a:xfrm>
            <a:off x="10707766" y="106503"/>
            <a:ext cx="1227389" cy="6624737"/>
            <a:chOff x="179512" y="116632"/>
            <a:chExt cx="1227389" cy="6624737"/>
          </a:xfrm>
        </p:grpSpPr>
        <p:pic>
          <p:nvPicPr>
            <p:cNvPr id="10"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sp>
        <p:nvSpPr>
          <p:cNvPr id="13" name="Содержимое 2"/>
          <p:cNvSpPr>
            <a:spLocks noGrp="1"/>
          </p:cNvSpPr>
          <p:nvPr>
            <p:ph idx="1"/>
          </p:nvPr>
        </p:nvSpPr>
        <p:spPr>
          <a:xfrm>
            <a:off x="1919536" y="1052736"/>
            <a:ext cx="8301608" cy="4741988"/>
          </a:xfrm>
        </p:spPr>
        <p:txBody>
          <a:bodyPr anchor="ctr">
            <a:normAutofit/>
          </a:bodyPr>
          <a:lstStyle/>
          <a:p>
            <a:pPr>
              <a:buNone/>
            </a:pPr>
            <a:r>
              <a:rPr lang="uk-UA" sz="3600" b="1" dirty="0">
                <a:latin typeface="Times New Roman" pitchFamily="18" charset="0"/>
                <a:cs typeface="Times New Roman" pitchFamily="18" charset="0"/>
              </a:rPr>
              <a:t>І слава їх встає не вмерши,</a:t>
            </a:r>
            <a:endParaRPr lang="ru-RU" sz="3600" b="1" dirty="0">
              <a:latin typeface="Times New Roman" pitchFamily="18" charset="0"/>
              <a:cs typeface="Times New Roman" pitchFamily="18" charset="0"/>
            </a:endParaRPr>
          </a:p>
          <a:p>
            <a:pPr>
              <a:buNone/>
            </a:pPr>
            <a:r>
              <a:rPr lang="uk-UA" sz="3600" b="1" dirty="0">
                <a:latin typeface="Times New Roman" pitchFamily="18" charset="0"/>
                <a:cs typeface="Times New Roman" pitchFamily="18" charset="0"/>
              </a:rPr>
              <a:t>Ятрить крізь відстані і час.</a:t>
            </a:r>
            <a:endParaRPr lang="ru-RU" sz="3600" b="1" dirty="0">
              <a:latin typeface="Times New Roman" pitchFamily="18" charset="0"/>
              <a:cs typeface="Times New Roman" pitchFamily="18" charset="0"/>
            </a:endParaRPr>
          </a:p>
          <a:p>
            <a:pPr>
              <a:buNone/>
            </a:pPr>
            <a:r>
              <a:rPr lang="uk-UA" sz="3600" b="1" dirty="0">
                <a:latin typeface="Times New Roman" pitchFamily="18" charset="0"/>
                <a:cs typeface="Times New Roman" pitchFamily="18" charset="0"/>
              </a:rPr>
              <a:t>Було їх триста. Триста перший –</a:t>
            </a:r>
            <a:endParaRPr lang="ru-RU" sz="3600" b="1" dirty="0">
              <a:latin typeface="Times New Roman" pitchFamily="18" charset="0"/>
              <a:cs typeface="Times New Roman" pitchFamily="18" charset="0"/>
            </a:endParaRPr>
          </a:p>
          <a:p>
            <a:pPr>
              <a:buNone/>
            </a:pPr>
            <a:r>
              <a:rPr lang="uk-UA" sz="3600" b="1" dirty="0">
                <a:latin typeface="Times New Roman" pitchFamily="18" charset="0"/>
                <a:cs typeface="Times New Roman" pitchFamily="18" charset="0"/>
              </a:rPr>
              <a:t>І ти,</a:t>
            </a:r>
            <a:endParaRPr lang="ru-RU" sz="3600" b="1" dirty="0">
              <a:latin typeface="Times New Roman" pitchFamily="18" charset="0"/>
              <a:cs typeface="Times New Roman" pitchFamily="18" charset="0"/>
            </a:endParaRPr>
          </a:p>
          <a:p>
            <a:pPr>
              <a:buNone/>
            </a:pPr>
            <a:r>
              <a:rPr lang="uk-UA" sz="3600" b="1" dirty="0">
                <a:latin typeface="Times New Roman" pitchFamily="18" charset="0"/>
                <a:cs typeface="Times New Roman" pitchFamily="18" charset="0"/>
              </a:rPr>
              <a:t>І я</a:t>
            </a:r>
            <a:endParaRPr lang="ru-RU" sz="3600" b="1" dirty="0">
              <a:latin typeface="Times New Roman" pitchFamily="18" charset="0"/>
              <a:cs typeface="Times New Roman" pitchFamily="18" charset="0"/>
            </a:endParaRPr>
          </a:p>
          <a:p>
            <a:pPr>
              <a:buNone/>
            </a:pPr>
            <a:r>
              <a:rPr lang="uk-UA" sz="3600" b="1" dirty="0">
                <a:latin typeface="Times New Roman" pitchFamily="18" charset="0"/>
                <a:cs typeface="Times New Roman" pitchFamily="18" charset="0"/>
              </a:rPr>
              <a:t>І кожен з нас.</a:t>
            </a:r>
            <a:endParaRPr lang="ru-RU" sz="3600" b="1" dirty="0">
              <a:latin typeface="Times New Roman" pitchFamily="18" charset="0"/>
              <a:cs typeface="Times New Roman" pitchFamily="18" charset="0"/>
            </a:endParaRPr>
          </a:p>
          <a:p>
            <a:pPr>
              <a:buNone/>
            </a:pPr>
            <a:r>
              <a:rPr lang="uk-UA" i="1" dirty="0">
                <a:latin typeface="Times New Roman" pitchFamily="18" charset="0"/>
                <a:cs typeface="Times New Roman" pitchFamily="18" charset="0"/>
              </a:rPr>
              <a:t>				Петро </a:t>
            </a:r>
            <a:r>
              <a:rPr lang="uk-UA" i="1" dirty="0" err="1">
                <a:latin typeface="Times New Roman" pitchFamily="18" charset="0"/>
                <a:cs typeface="Times New Roman" pitchFamily="18" charset="0"/>
              </a:rPr>
              <a:t>Шкрабюк</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18292420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увати 3">
            <a:extLst>
              <a:ext uri="{FF2B5EF4-FFF2-40B4-BE49-F238E27FC236}">
                <a16:creationId xmlns:a16="http://schemas.microsoft.com/office/drawing/2014/main" id="{F614AF33-A78C-4B29-9635-A54EDF61AF46}"/>
              </a:ext>
            </a:extLst>
          </p:cNvPr>
          <p:cNvGrpSpPr/>
          <p:nvPr/>
        </p:nvGrpSpPr>
        <p:grpSpPr>
          <a:xfrm>
            <a:off x="407368" y="116634"/>
            <a:ext cx="1227389" cy="6624737"/>
            <a:chOff x="179512" y="116632"/>
            <a:chExt cx="1227389" cy="6624737"/>
          </a:xfrm>
        </p:grpSpPr>
        <p:pic>
          <p:nvPicPr>
            <p:cNvPr id="6"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Групувати 3">
            <a:extLst>
              <a:ext uri="{FF2B5EF4-FFF2-40B4-BE49-F238E27FC236}">
                <a16:creationId xmlns:a16="http://schemas.microsoft.com/office/drawing/2014/main" id="{F614AF33-A78C-4B29-9635-A54EDF61AF46}"/>
              </a:ext>
            </a:extLst>
          </p:cNvPr>
          <p:cNvGrpSpPr/>
          <p:nvPr/>
        </p:nvGrpSpPr>
        <p:grpSpPr>
          <a:xfrm>
            <a:off x="10707766" y="106503"/>
            <a:ext cx="1227389" cy="6624737"/>
            <a:chOff x="179512" y="116632"/>
            <a:chExt cx="1227389" cy="6624737"/>
          </a:xfrm>
        </p:grpSpPr>
        <p:pic>
          <p:nvPicPr>
            <p:cNvPr id="10"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sp>
        <p:nvSpPr>
          <p:cNvPr id="14" name="Заголовок 1">
            <a:extLst>
              <a:ext uri="{FF2B5EF4-FFF2-40B4-BE49-F238E27FC236}">
                <a16:creationId xmlns:a16="http://schemas.microsoft.com/office/drawing/2014/main" id="{40F1CA35-7422-44CA-BF9B-95253D8E4FDE}"/>
              </a:ext>
            </a:extLst>
          </p:cNvPr>
          <p:cNvSpPr>
            <a:spLocks noGrp="1"/>
          </p:cNvSpPr>
          <p:nvPr>
            <p:ph type="title"/>
          </p:nvPr>
        </p:nvSpPr>
        <p:spPr>
          <a:xfrm>
            <a:off x="2135560" y="5949280"/>
            <a:ext cx="8229600" cy="566936"/>
          </a:xfrm>
        </p:spPr>
        <p:txBody>
          <a:bodyPr>
            <a:noAutofit/>
          </a:bodyPr>
          <a:lstStyle/>
          <a:p>
            <a:r>
              <a:rPr lang="uk-UA" sz="1800" dirty="0"/>
              <a:t>«Оборона студентським куренем залізничної станції Крути, 29 січня 1918 року»</a:t>
            </a:r>
            <a:endParaRPr lang="uk-UA" sz="800" dirty="0"/>
          </a:p>
        </p:txBody>
      </p:sp>
      <p:pic>
        <p:nvPicPr>
          <p:cNvPr id="13" name="Місце для вмісту 4">
            <a:extLst>
              <a:ext uri="{FF2B5EF4-FFF2-40B4-BE49-F238E27FC236}">
                <a16:creationId xmlns:a16="http://schemas.microsoft.com/office/drawing/2014/main" id="{F35ABAED-0139-4004-AE43-6D5666AB150F}"/>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279576" y="476672"/>
            <a:ext cx="7441504" cy="5464854"/>
          </a:xfrm>
        </p:spPr>
      </p:pic>
    </p:spTree>
    <p:extLst>
      <p:ext uri="{BB962C8B-B14F-4D97-AF65-F5344CB8AC3E}">
        <p14:creationId xmlns:p14="http://schemas.microsoft.com/office/powerpoint/2010/main" val="22574243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увати 3">
            <a:extLst>
              <a:ext uri="{FF2B5EF4-FFF2-40B4-BE49-F238E27FC236}">
                <a16:creationId xmlns:a16="http://schemas.microsoft.com/office/drawing/2014/main" id="{F614AF33-A78C-4B29-9635-A54EDF61AF46}"/>
              </a:ext>
            </a:extLst>
          </p:cNvPr>
          <p:cNvGrpSpPr/>
          <p:nvPr/>
        </p:nvGrpSpPr>
        <p:grpSpPr>
          <a:xfrm>
            <a:off x="407368" y="116634"/>
            <a:ext cx="1227389" cy="6624737"/>
            <a:chOff x="179512" y="116632"/>
            <a:chExt cx="1227389" cy="6624737"/>
          </a:xfrm>
        </p:grpSpPr>
        <p:pic>
          <p:nvPicPr>
            <p:cNvPr id="6"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Групувати 3">
            <a:extLst>
              <a:ext uri="{FF2B5EF4-FFF2-40B4-BE49-F238E27FC236}">
                <a16:creationId xmlns:a16="http://schemas.microsoft.com/office/drawing/2014/main" id="{F614AF33-A78C-4B29-9635-A54EDF61AF46}"/>
              </a:ext>
            </a:extLst>
          </p:cNvPr>
          <p:cNvGrpSpPr/>
          <p:nvPr/>
        </p:nvGrpSpPr>
        <p:grpSpPr>
          <a:xfrm>
            <a:off x="10707766" y="106503"/>
            <a:ext cx="1227389" cy="6624737"/>
            <a:chOff x="179512" y="116632"/>
            <a:chExt cx="1227389" cy="6624737"/>
          </a:xfrm>
        </p:grpSpPr>
        <p:pic>
          <p:nvPicPr>
            <p:cNvPr id="10"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pic>
        <p:nvPicPr>
          <p:cNvPr id="13" name="Рисунок 12">
            <a:extLst>
              <a:ext uri="{FF2B5EF4-FFF2-40B4-BE49-F238E27FC236}">
                <a16:creationId xmlns:a16="http://schemas.microsoft.com/office/drawing/2014/main" id="{51DC6DF1-C4AB-46D5-AA1C-555F1C6DF7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47728" y="404664"/>
            <a:ext cx="3238855" cy="4776192"/>
          </a:xfrm>
          <a:prstGeom prst="rect">
            <a:avLst/>
          </a:prstGeom>
        </p:spPr>
      </p:pic>
      <p:sp>
        <p:nvSpPr>
          <p:cNvPr id="14" name="Заголовок 1"/>
          <p:cNvSpPr>
            <a:spLocks noGrp="1"/>
          </p:cNvSpPr>
          <p:nvPr>
            <p:ph type="title"/>
          </p:nvPr>
        </p:nvSpPr>
        <p:spPr>
          <a:xfrm>
            <a:off x="2279576" y="5373216"/>
            <a:ext cx="7067128" cy="1143000"/>
          </a:xfrm>
        </p:spPr>
        <p:txBody>
          <a:bodyPr>
            <a:normAutofit/>
          </a:bodyPr>
          <a:lstStyle/>
          <a:p>
            <a:r>
              <a:rPr lang="uk-UA" b="1" dirty="0">
                <a:latin typeface="Times New Roman" pitchFamily="18" charset="0"/>
                <a:cs typeface="Times New Roman" pitchFamily="18" charset="0"/>
              </a:rPr>
              <a:t>Леонід Перфецький</a:t>
            </a:r>
            <a:endParaRPr lang="ru-RU" b="1" dirty="0">
              <a:latin typeface="Times New Roman" pitchFamily="18" charset="0"/>
              <a:cs typeface="Times New Roman" pitchFamily="18" charset="0"/>
            </a:endParaRPr>
          </a:p>
        </p:txBody>
      </p:sp>
    </p:spTree>
    <p:extLst>
      <p:ext uri="{BB962C8B-B14F-4D97-AF65-F5344CB8AC3E}">
        <p14:creationId xmlns:p14="http://schemas.microsoft.com/office/powerpoint/2010/main" val="16796724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увати 3">
            <a:extLst>
              <a:ext uri="{FF2B5EF4-FFF2-40B4-BE49-F238E27FC236}">
                <a16:creationId xmlns:a16="http://schemas.microsoft.com/office/drawing/2014/main" id="{F614AF33-A78C-4B29-9635-A54EDF61AF46}"/>
              </a:ext>
            </a:extLst>
          </p:cNvPr>
          <p:cNvGrpSpPr/>
          <p:nvPr/>
        </p:nvGrpSpPr>
        <p:grpSpPr>
          <a:xfrm>
            <a:off x="407368" y="116634"/>
            <a:ext cx="1227389" cy="6624737"/>
            <a:chOff x="179512" y="116632"/>
            <a:chExt cx="1227389" cy="6624737"/>
          </a:xfrm>
        </p:grpSpPr>
        <p:pic>
          <p:nvPicPr>
            <p:cNvPr id="6"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Групувати 3">
            <a:extLst>
              <a:ext uri="{FF2B5EF4-FFF2-40B4-BE49-F238E27FC236}">
                <a16:creationId xmlns:a16="http://schemas.microsoft.com/office/drawing/2014/main" id="{F614AF33-A78C-4B29-9635-A54EDF61AF46}"/>
              </a:ext>
            </a:extLst>
          </p:cNvPr>
          <p:cNvGrpSpPr/>
          <p:nvPr/>
        </p:nvGrpSpPr>
        <p:grpSpPr>
          <a:xfrm>
            <a:off x="10707766" y="106503"/>
            <a:ext cx="1227389" cy="6624737"/>
            <a:chOff x="179512" y="116632"/>
            <a:chExt cx="1227389" cy="6624737"/>
          </a:xfrm>
        </p:grpSpPr>
        <p:pic>
          <p:nvPicPr>
            <p:cNvPr id="10"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pic>
        <p:nvPicPr>
          <p:cNvPr id="13" name="Picture 2">
            <a:extLst>
              <a:ext uri="{FF2B5EF4-FFF2-40B4-BE49-F238E27FC236}">
                <a16:creationId xmlns:a16="http://schemas.microsoft.com/office/drawing/2014/main" id="{46392822-DCBF-4634-BE3D-286A572CE5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1707" y="210063"/>
            <a:ext cx="5040560" cy="6437873"/>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7612267" y="5790621"/>
            <a:ext cx="3095499" cy="830997"/>
          </a:xfrm>
          <a:prstGeom prst="rect">
            <a:avLst/>
          </a:prstGeom>
        </p:spPr>
        <p:txBody>
          <a:bodyPr wrap="square">
            <a:spAutoFit/>
          </a:bodyPr>
          <a:lstStyle/>
          <a:p>
            <a:r>
              <a:rPr lang="uk-UA" sz="1600" dirty="0">
                <a:latin typeface="Times New Roman" panose="02020603050405020304" pitchFamily="18" charset="0"/>
                <a:cs typeface="Times New Roman" panose="02020603050405020304" pitchFamily="18" charset="0"/>
              </a:rPr>
              <a:t>Піднесення українського прапора на Чорноморськім флоті 29 квітня 1918 року”</a:t>
            </a:r>
          </a:p>
        </p:txBody>
      </p:sp>
    </p:spTree>
    <p:extLst>
      <p:ext uri="{BB962C8B-B14F-4D97-AF65-F5344CB8AC3E}">
        <p14:creationId xmlns:p14="http://schemas.microsoft.com/office/powerpoint/2010/main" val="34333721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увати 3">
            <a:extLst>
              <a:ext uri="{FF2B5EF4-FFF2-40B4-BE49-F238E27FC236}">
                <a16:creationId xmlns:a16="http://schemas.microsoft.com/office/drawing/2014/main" id="{F614AF33-A78C-4B29-9635-A54EDF61AF46}"/>
              </a:ext>
            </a:extLst>
          </p:cNvPr>
          <p:cNvGrpSpPr/>
          <p:nvPr/>
        </p:nvGrpSpPr>
        <p:grpSpPr>
          <a:xfrm>
            <a:off x="407368" y="116634"/>
            <a:ext cx="1227389" cy="6624737"/>
            <a:chOff x="179512" y="116632"/>
            <a:chExt cx="1227389" cy="6624737"/>
          </a:xfrm>
        </p:grpSpPr>
        <p:pic>
          <p:nvPicPr>
            <p:cNvPr id="6"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Групувати 3">
            <a:extLst>
              <a:ext uri="{FF2B5EF4-FFF2-40B4-BE49-F238E27FC236}">
                <a16:creationId xmlns:a16="http://schemas.microsoft.com/office/drawing/2014/main" id="{F614AF33-A78C-4B29-9635-A54EDF61AF46}"/>
              </a:ext>
            </a:extLst>
          </p:cNvPr>
          <p:cNvGrpSpPr/>
          <p:nvPr/>
        </p:nvGrpSpPr>
        <p:grpSpPr>
          <a:xfrm>
            <a:off x="10707766" y="106503"/>
            <a:ext cx="1227389" cy="6624737"/>
            <a:chOff x="179512" y="116632"/>
            <a:chExt cx="1227389" cy="6624737"/>
          </a:xfrm>
        </p:grpSpPr>
        <p:pic>
          <p:nvPicPr>
            <p:cNvPr id="10"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sp>
        <p:nvSpPr>
          <p:cNvPr id="14" name="Заголовок 1">
            <a:extLst>
              <a:ext uri="{FF2B5EF4-FFF2-40B4-BE49-F238E27FC236}">
                <a16:creationId xmlns:a16="http://schemas.microsoft.com/office/drawing/2014/main" id="{40F1CA35-7422-44CA-BF9B-95253D8E4FDE}"/>
              </a:ext>
            </a:extLst>
          </p:cNvPr>
          <p:cNvSpPr>
            <a:spLocks noGrp="1"/>
          </p:cNvSpPr>
          <p:nvPr>
            <p:ph type="title"/>
          </p:nvPr>
        </p:nvSpPr>
        <p:spPr>
          <a:xfrm>
            <a:off x="2135560" y="5949280"/>
            <a:ext cx="8229600" cy="566936"/>
          </a:xfrm>
        </p:spPr>
        <p:txBody>
          <a:bodyPr>
            <a:noAutofit/>
          </a:bodyPr>
          <a:lstStyle/>
          <a:p>
            <a:r>
              <a:rPr lang="uk-UA" sz="1800" dirty="0"/>
              <a:t>«Оборона студентським куренем залізничної станції Крути, 29 січня 1918 року»</a:t>
            </a:r>
            <a:endParaRPr lang="uk-UA" sz="800" dirty="0"/>
          </a:p>
        </p:txBody>
      </p:sp>
      <p:pic>
        <p:nvPicPr>
          <p:cNvPr id="13" name="Місце для вмісту 4">
            <a:extLst>
              <a:ext uri="{FF2B5EF4-FFF2-40B4-BE49-F238E27FC236}">
                <a16:creationId xmlns:a16="http://schemas.microsoft.com/office/drawing/2014/main" id="{F35ABAED-0139-4004-AE43-6D5666AB150F}"/>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279576" y="476672"/>
            <a:ext cx="7441504" cy="5464854"/>
          </a:xfrm>
        </p:spPr>
      </p:pic>
    </p:spTree>
    <p:extLst>
      <p:ext uri="{BB962C8B-B14F-4D97-AF65-F5344CB8AC3E}">
        <p14:creationId xmlns:p14="http://schemas.microsoft.com/office/powerpoint/2010/main" val="5306288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увати 3">
            <a:extLst>
              <a:ext uri="{FF2B5EF4-FFF2-40B4-BE49-F238E27FC236}">
                <a16:creationId xmlns:a16="http://schemas.microsoft.com/office/drawing/2014/main" id="{F614AF33-A78C-4B29-9635-A54EDF61AF46}"/>
              </a:ext>
            </a:extLst>
          </p:cNvPr>
          <p:cNvGrpSpPr/>
          <p:nvPr/>
        </p:nvGrpSpPr>
        <p:grpSpPr>
          <a:xfrm>
            <a:off x="407368" y="116634"/>
            <a:ext cx="1227389" cy="6624737"/>
            <a:chOff x="179512" y="116632"/>
            <a:chExt cx="1227389" cy="6624737"/>
          </a:xfrm>
        </p:grpSpPr>
        <p:pic>
          <p:nvPicPr>
            <p:cNvPr id="6"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Групувати 3">
            <a:extLst>
              <a:ext uri="{FF2B5EF4-FFF2-40B4-BE49-F238E27FC236}">
                <a16:creationId xmlns:a16="http://schemas.microsoft.com/office/drawing/2014/main" id="{F614AF33-A78C-4B29-9635-A54EDF61AF46}"/>
              </a:ext>
            </a:extLst>
          </p:cNvPr>
          <p:cNvGrpSpPr/>
          <p:nvPr/>
        </p:nvGrpSpPr>
        <p:grpSpPr>
          <a:xfrm>
            <a:off x="10707766" y="106503"/>
            <a:ext cx="1227389" cy="6624737"/>
            <a:chOff x="179512" y="116632"/>
            <a:chExt cx="1227389" cy="6624737"/>
          </a:xfrm>
        </p:grpSpPr>
        <p:pic>
          <p:nvPicPr>
            <p:cNvPr id="10"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pic>
        <p:nvPicPr>
          <p:cNvPr id="13" name="Picture 4">
            <a:extLst>
              <a:ext uri="{FF2B5EF4-FFF2-40B4-BE49-F238E27FC236}">
                <a16:creationId xmlns:a16="http://schemas.microsoft.com/office/drawing/2014/main" id="{ACA4AFBD-974D-4132-B9CF-8150373A9B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3780" y="332655"/>
            <a:ext cx="8647136" cy="5883095"/>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2217259" y="6173122"/>
            <a:ext cx="8291484" cy="369332"/>
          </a:xfrm>
          <a:prstGeom prst="rect">
            <a:avLst/>
          </a:prstGeom>
        </p:spPr>
        <p:txBody>
          <a:bodyPr wrap="square">
            <a:spAutoFit/>
          </a:bodyPr>
          <a:lstStyle/>
          <a:p>
            <a:pPr algn="ctr"/>
            <a:r>
              <a:rPr lang="uk-UA" dirty="0">
                <a:latin typeface="Times New Roman" panose="02020603050405020304" pitchFamily="18" charset="0"/>
                <a:cs typeface="Times New Roman" panose="02020603050405020304" pitchFamily="18" charset="0"/>
              </a:rPr>
              <a:t>Здобуття Київського арсеналу</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607412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увати 3">
            <a:extLst>
              <a:ext uri="{FF2B5EF4-FFF2-40B4-BE49-F238E27FC236}">
                <a16:creationId xmlns:a16="http://schemas.microsoft.com/office/drawing/2014/main" id="{F614AF33-A78C-4B29-9635-A54EDF61AF46}"/>
              </a:ext>
            </a:extLst>
          </p:cNvPr>
          <p:cNvGrpSpPr/>
          <p:nvPr/>
        </p:nvGrpSpPr>
        <p:grpSpPr>
          <a:xfrm>
            <a:off x="407368" y="116634"/>
            <a:ext cx="1227389" cy="6624737"/>
            <a:chOff x="179512" y="116632"/>
            <a:chExt cx="1227389" cy="6624737"/>
          </a:xfrm>
        </p:grpSpPr>
        <p:pic>
          <p:nvPicPr>
            <p:cNvPr id="6"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Групувати 3">
            <a:extLst>
              <a:ext uri="{FF2B5EF4-FFF2-40B4-BE49-F238E27FC236}">
                <a16:creationId xmlns:a16="http://schemas.microsoft.com/office/drawing/2014/main" id="{F614AF33-A78C-4B29-9635-A54EDF61AF46}"/>
              </a:ext>
            </a:extLst>
          </p:cNvPr>
          <p:cNvGrpSpPr/>
          <p:nvPr/>
        </p:nvGrpSpPr>
        <p:grpSpPr>
          <a:xfrm>
            <a:off x="10707766" y="106503"/>
            <a:ext cx="1227389" cy="6624737"/>
            <a:chOff x="179512" y="116632"/>
            <a:chExt cx="1227389" cy="6624737"/>
          </a:xfrm>
        </p:grpSpPr>
        <p:pic>
          <p:nvPicPr>
            <p:cNvPr id="10"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5" name="Групувати 14">
            <a:extLst>
              <a:ext uri="{FF2B5EF4-FFF2-40B4-BE49-F238E27FC236}">
                <a16:creationId xmlns:a16="http://schemas.microsoft.com/office/drawing/2014/main" id="{2BA32233-F406-4498-AE74-4F65900256AD}"/>
              </a:ext>
            </a:extLst>
          </p:cNvPr>
          <p:cNvGrpSpPr/>
          <p:nvPr/>
        </p:nvGrpSpPr>
        <p:grpSpPr>
          <a:xfrm>
            <a:off x="2423592" y="620688"/>
            <a:ext cx="7787359" cy="5230406"/>
            <a:chOff x="1837033" y="349911"/>
            <a:chExt cx="7787359" cy="5230406"/>
          </a:xfrm>
        </p:grpSpPr>
        <p:pic>
          <p:nvPicPr>
            <p:cNvPr id="5" name="Рисунок 4">
              <a:extLst>
                <a:ext uri="{FF2B5EF4-FFF2-40B4-BE49-F238E27FC236}">
                  <a16:creationId xmlns:a16="http://schemas.microsoft.com/office/drawing/2014/main" id="{B8035F36-6A19-463E-A84D-7AAA0FD7D42E}"/>
                </a:ext>
              </a:extLst>
            </p:cNvPr>
            <p:cNvPicPr>
              <a:picLocks noChangeAspect="1"/>
            </p:cNvPicPr>
            <p:nvPr/>
          </p:nvPicPr>
          <p:blipFill>
            <a:blip r:embed="rId3"/>
            <a:stretch>
              <a:fillRect/>
            </a:stretch>
          </p:blipFill>
          <p:spPr>
            <a:xfrm>
              <a:off x="5434180" y="349911"/>
              <a:ext cx="4190212" cy="5230406"/>
            </a:xfrm>
            <a:prstGeom prst="rect">
              <a:avLst/>
            </a:prstGeom>
          </p:spPr>
        </p:pic>
        <p:pic>
          <p:nvPicPr>
            <p:cNvPr id="14" name="Рисунок 13">
              <a:extLst>
                <a:ext uri="{FF2B5EF4-FFF2-40B4-BE49-F238E27FC236}">
                  <a16:creationId xmlns:a16="http://schemas.microsoft.com/office/drawing/2014/main" id="{703CBA5C-7550-478E-9749-6802E422F11F}"/>
                </a:ext>
              </a:extLst>
            </p:cNvPr>
            <p:cNvPicPr>
              <a:picLocks noChangeAspect="1"/>
            </p:cNvPicPr>
            <p:nvPr/>
          </p:nvPicPr>
          <p:blipFill rotWithShape="1">
            <a:blip r:embed="rId4"/>
            <a:srcRect t="436" r="5113" b="-1"/>
            <a:stretch/>
          </p:blipFill>
          <p:spPr>
            <a:xfrm>
              <a:off x="1837033" y="349911"/>
              <a:ext cx="3600400" cy="5230406"/>
            </a:xfrm>
            <a:prstGeom prst="rect">
              <a:avLst/>
            </a:prstGeom>
          </p:spPr>
        </p:pic>
      </p:grpSp>
    </p:spTree>
    <p:extLst>
      <p:ext uri="{BB962C8B-B14F-4D97-AF65-F5344CB8AC3E}">
        <p14:creationId xmlns:p14="http://schemas.microsoft.com/office/powerpoint/2010/main" val="4552139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увати 3">
            <a:extLst>
              <a:ext uri="{FF2B5EF4-FFF2-40B4-BE49-F238E27FC236}">
                <a16:creationId xmlns:a16="http://schemas.microsoft.com/office/drawing/2014/main" id="{F614AF33-A78C-4B29-9635-A54EDF61AF46}"/>
              </a:ext>
            </a:extLst>
          </p:cNvPr>
          <p:cNvGrpSpPr/>
          <p:nvPr/>
        </p:nvGrpSpPr>
        <p:grpSpPr>
          <a:xfrm>
            <a:off x="407368" y="116634"/>
            <a:ext cx="1227389" cy="6624737"/>
            <a:chOff x="179512" y="116632"/>
            <a:chExt cx="1227389" cy="6624737"/>
          </a:xfrm>
        </p:grpSpPr>
        <p:pic>
          <p:nvPicPr>
            <p:cNvPr id="6"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Групувати 3">
            <a:extLst>
              <a:ext uri="{FF2B5EF4-FFF2-40B4-BE49-F238E27FC236}">
                <a16:creationId xmlns:a16="http://schemas.microsoft.com/office/drawing/2014/main" id="{F614AF33-A78C-4B29-9635-A54EDF61AF46}"/>
              </a:ext>
            </a:extLst>
          </p:cNvPr>
          <p:cNvGrpSpPr/>
          <p:nvPr/>
        </p:nvGrpSpPr>
        <p:grpSpPr>
          <a:xfrm>
            <a:off x="10707766" y="106503"/>
            <a:ext cx="1227389" cy="6624737"/>
            <a:chOff x="179512" y="116632"/>
            <a:chExt cx="1227389" cy="6624737"/>
          </a:xfrm>
        </p:grpSpPr>
        <p:pic>
          <p:nvPicPr>
            <p:cNvPr id="10"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pic>
        <p:nvPicPr>
          <p:cNvPr id="3" name="Рисунок 2">
            <a:extLst>
              <a:ext uri="{FF2B5EF4-FFF2-40B4-BE49-F238E27FC236}">
                <a16:creationId xmlns:a16="http://schemas.microsoft.com/office/drawing/2014/main" id="{E9B681F4-5B30-4BFC-94CF-5227AAF0A3B5}"/>
              </a:ext>
            </a:extLst>
          </p:cNvPr>
          <p:cNvPicPr>
            <a:picLocks noChangeAspect="1"/>
          </p:cNvPicPr>
          <p:nvPr/>
        </p:nvPicPr>
        <p:blipFill>
          <a:blip r:embed="rId3"/>
          <a:stretch>
            <a:fillRect/>
          </a:stretch>
        </p:blipFill>
        <p:spPr>
          <a:xfrm>
            <a:off x="1775519" y="586756"/>
            <a:ext cx="8640962" cy="5684488"/>
          </a:xfrm>
          <a:prstGeom prst="rect">
            <a:avLst/>
          </a:prstGeom>
        </p:spPr>
      </p:pic>
    </p:spTree>
    <p:extLst>
      <p:ext uri="{BB962C8B-B14F-4D97-AF65-F5344CB8AC3E}">
        <p14:creationId xmlns:p14="http://schemas.microsoft.com/office/powerpoint/2010/main" val="40044987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увати 3">
            <a:extLst>
              <a:ext uri="{FF2B5EF4-FFF2-40B4-BE49-F238E27FC236}">
                <a16:creationId xmlns:a16="http://schemas.microsoft.com/office/drawing/2014/main" id="{F614AF33-A78C-4B29-9635-A54EDF61AF46}"/>
              </a:ext>
            </a:extLst>
          </p:cNvPr>
          <p:cNvGrpSpPr/>
          <p:nvPr/>
        </p:nvGrpSpPr>
        <p:grpSpPr>
          <a:xfrm>
            <a:off x="407368" y="116634"/>
            <a:ext cx="1227389" cy="6624737"/>
            <a:chOff x="179512" y="116632"/>
            <a:chExt cx="1227389" cy="6624737"/>
          </a:xfrm>
        </p:grpSpPr>
        <p:pic>
          <p:nvPicPr>
            <p:cNvPr id="6"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Групувати 3">
            <a:extLst>
              <a:ext uri="{FF2B5EF4-FFF2-40B4-BE49-F238E27FC236}">
                <a16:creationId xmlns:a16="http://schemas.microsoft.com/office/drawing/2014/main" id="{F614AF33-A78C-4B29-9635-A54EDF61AF46}"/>
              </a:ext>
            </a:extLst>
          </p:cNvPr>
          <p:cNvGrpSpPr/>
          <p:nvPr/>
        </p:nvGrpSpPr>
        <p:grpSpPr>
          <a:xfrm>
            <a:off x="10707766" y="106503"/>
            <a:ext cx="1227389" cy="6624737"/>
            <a:chOff x="179512" y="116632"/>
            <a:chExt cx="1227389" cy="6624737"/>
          </a:xfrm>
        </p:grpSpPr>
        <p:pic>
          <p:nvPicPr>
            <p:cNvPr id="10"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sp>
        <p:nvSpPr>
          <p:cNvPr id="14" name="Заголовок 1">
            <a:extLst>
              <a:ext uri="{FF2B5EF4-FFF2-40B4-BE49-F238E27FC236}">
                <a16:creationId xmlns:a16="http://schemas.microsoft.com/office/drawing/2014/main" id="{40F1CA35-7422-44CA-BF9B-95253D8E4FDE}"/>
              </a:ext>
            </a:extLst>
          </p:cNvPr>
          <p:cNvSpPr>
            <a:spLocks noGrp="1"/>
          </p:cNvSpPr>
          <p:nvPr>
            <p:ph type="title"/>
          </p:nvPr>
        </p:nvSpPr>
        <p:spPr>
          <a:xfrm>
            <a:off x="2135560" y="5949280"/>
            <a:ext cx="8229600" cy="566936"/>
          </a:xfrm>
        </p:spPr>
        <p:txBody>
          <a:bodyPr>
            <a:noAutofit/>
          </a:bodyPr>
          <a:lstStyle/>
          <a:p>
            <a:r>
              <a:rPr lang="uk-UA" sz="1800" dirty="0"/>
              <a:t>«Оборона студентським куренем залізничної станції Крути, 29 січня 1918 року»</a:t>
            </a:r>
            <a:endParaRPr lang="uk-UA" sz="800" dirty="0"/>
          </a:p>
        </p:txBody>
      </p:sp>
      <p:pic>
        <p:nvPicPr>
          <p:cNvPr id="13" name="Місце для вмісту 4">
            <a:extLst>
              <a:ext uri="{FF2B5EF4-FFF2-40B4-BE49-F238E27FC236}">
                <a16:creationId xmlns:a16="http://schemas.microsoft.com/office/drawing/2014/main" id="{F35ABAED-0139-4004-AE43-6D5666AB150F}"/>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279576" y="476672"/>
            <a:ext cx="7441504" cy="5464854"/>
          </a:xfrm>
        </p:spPr>
      </p:pic>
    </p:spTree>
    <p:extLst>
      <p:ext uri="{BB962C8B-B14F-4D97-AF65-F5344CB8AC3E}">
        <p14:creationId xmlns:p14="http://schemas.microsoft.com/office/powerpoint/2010/main" val="1473915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143672" y="274638"/>
            <a:ext cx="7067128" cy="1143000"/>
          </a:xfrm>
        </p:spPr>
        <p:txBody>
          <a:bodyPr>
            <a:normAutofit fontScale="90000"/>
          </a:bodyPr>
          <a:lstStyle/>
          <a:p>
            <a:r>
              <a:rPr lang="uk-UA" b="1" dirty="0">
                <a:latin typeface="Times New Roman" pitchFamily="18" charset="0"/>
                <a:cs typeface="Times New Roman" pitchFamily="18" charset="0"/>
              </a:rPr>
              <a:t>Слава героям Крут!</a:t>
            </a:r>
            <a:br>
              <a:rPr lang="uk-UA" b="1" dirty="0">
                <a:latin typeface="Times New Roman" pitchFamily="18" charset="0"/>
                <a:cs typeface="Times New Roman" pitchFamily="18" charset="0"/>
              </a:rPr>
            </a:br>
            <a:r>
              <a:rPr lang="uk-UA" b="1" dirty="0">
                <a:latin typeface="Times New Roman" pitchFamily="18" charset="0"/>
                <a:cs typeface="Times New Roman" pitchFamily="18" charset="0"/>
              </a:rPr>
              <a:t> Слава Україні!</a:t>
            </a:r>
            <a:endParaRPr lang="ru-RU" b="1" dirty="0">
              <a:latin typeface="Times New Roman" pitchFamily="18" charset="0"/>
              <a:cs typeface="Times New Roman" pitchFamily="18" charset="0"/>
            </a:endParaRPr>
          </a:p>
        </p:txBody>
      </p:sp>
      <p:grpSp>
        <p:nvGrpSpPr>
          <p:cNvPr id="4" name="Групувати 3">
            <a:extLst>
              <a:ext uri="{FF2B5EF4-FFF2-40B4-BE49-F238E27FC236}">
                <a16:creationId xmlns:a16="http://schemas.microsoft.com/office/drawing/2014/main" id="{F614AF33-A78C-4B29-9635-A54EDF61AF46}"/>
              </a:ext>
            </a:extLst>
          </p:cNvPr>
          <p:cNvGrpSpPr/>
          <p:nvPr/>
        </p:nvGrpSpPr>
        <p:grpSpPr>
          <a:xfrm>
            <a:off x="407368" y="116634"/>
            <a:ext cx="1227389" cy="6624737"/>
            <a:chOff x="179512" y="116632"/>
            <a:chExt cx="1227389" cy="6624737"/>
          </a:xfrm>
        </p:grpSpPr>
        <p:pic>
          <p:nvPicPr>
            <p:cNvPr id="6"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Групувати 3">
            <a:extLst>
              <a:ext uri="{FF2B5EF4-FFF2-40B4-BE49-F238E27FC236}">
                <a16:creationId xmlns:a16="http://schemas.microsoft.com/office/drawing/2014/main" id="{F614AF33-A78C-4B29-9635-A54EDF61AF46}"/>
              </a:ext>
            </a:extLst>
          </p:cNvPr>
          <p:cNvGrpSpPr/>
          <p:nvPr/>
        </p:nvGrpSpPr>
        <p:grpSpPr>
          <a:xfrm>
            <a:off x="10707766" y="106503"/>
            <a:ext cx="1227389" cy="6624737"/>
            <a:chOff x="179512" y="116632"/>
            <a:chExt cx="1227389" cy="6624737"/>
          </a:xfrm>
        </p:grpSpPr>
        <p:pic>
          <p:nvPicPr>
            <p:cNvPr id="10"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pic>
        <p:nvPicPr>
          <p:cNvPr id="3" name="Мультимедіа з Інтернету 2" title="￐ﾒ￑ﾖ￐ﾴ￐ﾵ￐ﾾ ￐ﾴ￐ﾾ ￐ﾔ￐ﾽ￑ﾏ ￐﾿￐ﾰ￐ﾼ'￑ﾏ￑ﾂ￑ﾖ ￐ﾳ￐ﾵ￑ﾀ￐ﾾ￑ﾗ￐ﾲ ￐ﾚ￑ﾀ￑ﾃ￑ﾂ">
            <a:hlinkClick r:id="" action="ppaction://media"/>
            <a:extLst>
              <a:ext uri="{FF2B5EF4-FFF2-40B4-BE49-F238E27FC236}">
                <a16:creationId xmlns:a16="http://schemas.microsoft.com/office/drawing/2014/main" id="{8974A2CF-209D-4913-8FEF-EBE5675A9B85}"/>
              </a:ext>
            </a:extLst>
          </p:cNvPr>
          <p:cNvPicPr>
            <a:picLocks noRot="1" noChangeAspect="1"/>
          </p:cNvPicPr>
          <p:nvPr>
            <a:videoFile r:link="rId1"/>
          </p:nvPr>
        </p:nvPicPr>
        <p:blipFill>
          <a:blip r:embed="rId4"/>
          <a:stretch>
            <a:fillRect/>
          </a:stretch>
        </p:blipFill>
        <p:spPr>
          <a:xfrm>
            <a:off x="3731003" y="2628761"/>
            <a:ext cx="4729994" cy="2672447"/>
          </a:xfrm>
          <a:prstGeom prst="rect">
            <a:avLst/>
          </a:prstGeom>
        </p:spPr>
      </p:pic>
    </p:spTree>
    <p:extLst>
      <p:ext uri="{BB962C8B-B14F-4D97-AF65-F5344CB8AC3E}">
        <p14:creationId xmlns:p14="http://schemas.microsoft.com/office/powerpoint/2010/main" val="824775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143672" y="274638"/>
            <a:ext cx="7067128" cy="1143000"/>
          </a:xfrm>
        </p:spPr>
        <p:txBody>
          <a:bodyPr>
            <a:normAutofit fontScale="90000"/>
          </a:bodyPr>
          <a:lstStyle/>
          <a:p>
            <a:r>
              <a:rPr lang="uk-UA" b="1" dirty="0">
                <a:latin typeface="Times New Roman" pitchFamily="18" charset="0"/>
                <a:cs typeface="Times New Roman" pitchFamily="18" charset="0"/>
              </a:rPr>
              <a:t>Слава героям Крут!</a:t>
            </a:r>
            <a:br>
              <a:rPr lang="uk-UA" b="1" dirty="0">
                <a:latin typeface="Times New Roman" pitchFamily="18" charset="0"/>
                <a:cs typeface="Times New Roman" pitchFamily="18" charset="0"/>
              </a:rPr>
            </a:br>
            <a:r>
              <a:rPr lang="uk-UA" b="1" dirty="0">
                <a:latin typeface="Times New Roman" pitchFamily="18" charset="0"/>
                <a:cs typeface="Times New Roman" pitchFamily="18" charset="0"/>
              </a:rPr>
              <a:t> Слава Україні!</a:t>
            </a:r>
            <a:endParaRPr lang="ru-RU" b="1" dirty="0">
              <a:latin typeface="Times New Roman" pitchFamily="18" charset="0"/>
              <a:cs typeface="Times New Roman" pitchFamily="18" charset="0"/>
            </a:endParaRPr>
          </a:p>
        </p:txBody>
      </p:sp>
      <p:pic>
        <p:nvPicPr>
          <p:cNvPr id="5" name="Рисунок 4" descr="C:\Documents and Settings\Маша\Рабочий стол\7.JPG"/>
          <p:cNvPicPr>
            <a:picLocks noChangeAspect="1" noChangeArrowheads="1"/>
          </p:cNvPicPr>
          <p:nvPr/>
        </p:nvPicPr>
        <p:blipFill>
          <a:blip r:embed="rId2" cstate="print"/>
          <a:srcRect/>
          <a:stretch>
            <a:fillRect/>
          </a:stretch>
        </p:blipFill>
        <p:spPr bwMode="auto">
          <a:xfrm>
            <a:off x="4367809" y="1630580"/>
            <a:ext cx="3730039" cy="4952782"/>
          </a:xfrm>
          <a:prstGeom prst="rect">
            <a:avLst/>
          </a:prstGeom>
          <a:noFill/>
          <a:ln w="9525">
            <a:noFill/>
            <a:miter lim="800000"/>
            <a:headEnd/>
            <a:tailEnd/>
          </a:ln>
        </p:spPr>
      </p:pic>
      <p:grpSp>
        <p:nvGrpSpPr>
          <p:cNvPr id="4" name="Групувати 3">
            <a:extLst>
              <a:ext uri="{FF2B5EF4-FFF2-40B4-BE49-F238E27FC236}">
                <a16:creationId xmlns:a16="http://schemas.microsoft.com/office/drawing/2014/main" id="{F614AF33-A78C-4B29-9635-A54EDF61AF46}"/>
              </a:ext>
            </a:extLst>
          </p:cNvPr>
          <p:cNvGrpSpPr/>
          <p:nvPr/>
        </p:nvGrpSpPr>
        <p:grpSpPr>
          <a:xfrm>
            <a:off x="407368" y="116634"/>
            <a:ext cx="1227389" cy="6624737"/>
            <a:chOff x="179512" y="116632"/>
            <a:chExt cx="1227389" cy="6624737"/>
          </a:xfrm>
        </p:grpSpPr>
        <p:pic>
          <p:nvPicPr>
            <p:cNvPr id="6"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Групувати 3">
            <a:extLst>
              <a:ext uri="{FF2B5EF4-FFF2-40B4-BE49-F238E27FC236}">
                <a16:creationId xmlns:a16="http://schemas.microsoft.com/office/drawing/2014/main" id="{F614AF33-A78C-4B29-9635-A54EDF61AF46}"/>
              </a:ext>
            </a:extLst>
          </p:cNvPr>
          <p:cNvGrpSpPr/>
          <p:nvPr/>
        </p:nvGrpSpPr>
        <p:grpSpPr>
          <a:xfrm>
            <a:off x="10707766" y="106503"/>
            <a:ext cx="1227389" cy="6624737"/>
            <a:chOff x="179512" y="116632"/>
            <a:chExt cx="1227389" cy="6624737"/>
          </a:xfrm>
        </p:grpSpPr>
        <p:pic>
          <p:nvPicPr>
            <p:cNvPr id="10"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4583207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увати 3">
            <a:extLst>
              <a:ext uri="{FF2B5EF4-FFF2-40B4-BE49-F238E27FC236}">
                <a16:creationId xmlns:a16="http://schemas.microsoft.com/office/drawing/2014/main" id="{F614AF33-A78C-4B29-9635-A54EDF61AF46}"/>
              </a:ext>
            </a:extLst>
          </p:cNvPr>
          <p:cNvGrpSpPr/>
          <p:nvPr/>
        </p:nvGrpSpPr>
        <p:grpSpPr>
          <a:xfrm>
            <a:off x="407368" y="116634"/>
            <a:ext cx="1227389" cy="6624737"/>
            <a:chOff x="179512" y="116632"/>
            <a:chExt cx="1227389" cy="6624737"/>
          </a:xfrm>
        </p:grpSpPr>
        <p:pic>
          <p:nvPicPr>
            <p:cNvPr id="6"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Групувати 3">
            <a:extLst>
              <a:ext uri="{FF2B5EF4-FFF2-40B4-BE49-F238E27FC236}">
                <a16:creationId xmlns:a16="http://schemas.microsoft.com/office/drawing/2014/main" id="{F614AF33-A78C-4B29-9635-A54EDF61AF46}"/>
              </a:ext>
            </a:extLst>
          </p:cNvPr>
          <p:cNvGrpSpPr/>
          <p:nvPr/>
        </p:nvGrpSpPr>
        <p:grpSpPr>
          <a:xfrm>
            <a:off x="10707766" y="106503"/>
            <a:ext cx="1227389" cy="6624737"/>
            <a:chOff x="179512" y="116632"/>
            <a:chExt cx="1227389" cy="6624737"/>
          </a:xfrm>
        </p:grpSpPr>
        <p:pic>
          <p:nvPicPr>
            <p:cNvPr id="10"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pic>
        <p:nvPicPr>
          <p:cNvPr id="13" name="Рисунок 12">
            <a:extLst>
              <a:ext uri="{FF2B5EF4-FFF2-40B4-BE49-F238E27FC236}">
                <a16:creationId xmlns:a16="http://schemas.microsoft.com/office/drawing/2014/main" id="{5BB22C2E-4C03-4D8C-9EAC-7F98A0EFCB21}"/>
              </a:ext>
            </a:extLst>
          </p:cNvPr>
          <p:cNvPicPr>
            <a:picLocks noChangeAspect="1"/>
          </p:cNvPicPr>
          <p:nvPr/>
        </p:nvPicPr>
        <p:blipFill>
          <a:blip r:embed="rId3"/>
          <a:stretch>
            <a:fillRect/>
          </a:stretch>
        </p:blipFill>
        <p:spPr>
          <a:xfrm>
            <a:off x="1847528" y="971774"/>
            <a:ext cx="8604448" cy="4914452"/>
          </a:xfrm>
          <a:prstGeom prst="rect">
            <a:avLst/>
          </a:prstGeom>
        </p:spPr>
      </p:pic>
    </p:spTree>
    <p:extLst>
      <p:ext uri="{BB962C8B-B14F-4D97-AF65-F5344CB8AC3E}">
        <p14:creationId xmlns:p14="http://schemas.microsoft.com/office/powerpoint/2010/main" val="37173342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увати 3">
            <a:extLst>
              <a:ext uri="{FF2B5EF4-FFF2-40B4-BE49-F238E27FC236}">
                <a16:creationId xmlns:a16="http://schemas.microsoft.com/office/drawing/2014/main" id="{F614AF33-A78C-4B29-9635-A54EDF61AF46}"/>
              </a:ext>
            </a:extLst>
          </p:cNvPr>
          <p:cNvGrpSpPr/>
          <p:nvPr/>
        </p:nvGrpSpPr>
        <p:grpSpPr>
          <a:xfrm>
            <a:off x="407368" y="116634"/>
            <a:ext cx="1227389" cy="6624737"/>
            <a:chOff x="179512" y="116632"/>
            <a:chExt cx="1227389" cy="6624737"/>
          </a:xfrm>
        </p:grpSpPr>
        <p:pic>
          <p:nvPicPr>
            <p:cNvPr id="6"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Групувати 3">
            <a:extLst>
              <a:ext uri="{FF2B5EF4-FFF2-40B4-BE49-F238E27FC236}">
                <a16:creationId xmlns:a16="http://schemas.microsoft.com/office/drawing/2014/main" id="{F614AF33-A78C-4B29-9635-A54EDF61AF46}"/>
              </a:ext>
            </a:extLst>
          </p:cNvPr>
          <p:cNvGrpSpPr/>
          <p:nvPr/>
        </p:nvGrpSpPr>
        <p:grpSpPr>
          <a:xfrm>
            <a:off x="10707766" y="106503"/>
            <a:ext cx="1227389" cy="6624737"/>
            <a:chOff x="179512" y="116632"/>
            <a:chExt cx="1227389" cy="6624737"/>
          </a:xfrm>
        </p:grpSpPr>
        <p:pic>
          <p:nvPicPr>
            <p:cNvPr id="10"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sp>
        <p:nvSpPr>
          <p:cNvPr id="13" name="Заголовок 2">
            <a:extLst>
              <a:ext uri="{FF2B5EF4-FFF2-40B4-BE49-F238E27FC236}">
                <a16:creationId xmlns:a16="http://schemas.microsoft.com/office/drawing/2014/main" id="{531986A3-107F-487B-A790-D8E566E0B8C4}"/>
              </a:ext>
            </a:extLst>
          </p:cNvPr>
          <p:cNvSpPr txBox="1">
            <a:spLocks/>
          </p:cNvSpPr>
          <p:nvPr/>
        </p:nvSpPr>
        <p:spPr>
          <a:xfrm>
            <a:off x="2135560" y="265211"/>
            <a:ext cx="8229600" cy="11430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uk-UA" b="1" dirty="0">
                <a:latin typeface="Times New Roman" pitchFamily="18" charset="0"/>
                <a:cs typeface="Times New Roman" pitchFamily="18" charset="0"/>
              </a:rPr>
              <a:t>Мапа «Бій під Крутами»</a:t>
            </a:r>
            <a:endParaRPr lang="ru-RU" b="1" dirty="0">
              <a:latin typeface="Times New Roman" pitchFamily="18" charset="0"/>
              <a:cs typeface="Times New Roman" pitchFamily="18" charset="0"/>
            </a:endParaRPr>
          </a:p>
        </p:txBody>
      </p:sp>
      <p:pic>
        <p:nvPicPr>
          <p:cNvPr id="14" name="Picture 6">
            <a:extLst>
              <a:ext uri="{FF2B5EF4-FFF2-40B4-BE49-F238E27FC236}">
                <a16:creationId xmlns:a16="http://schemas.microsoft.com/office/drawing/2014/main" id="{E2106BEB-F280-4B63-B97A-927A9808D0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07768" y="1196752"/>
            <a:ext cx="4608512" cy="53924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06172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AV\Рабочий стол\крути\40.jpg"/>
          <p:cNvPicPr>
            <a:picLocks noGrp="1" noChangeAspect="1" noChangeArrowheads="1"/>
          </p:cNvPicPr>
          <p:nvPr>
            <p:ph idx="4294967295"/>
          </p:nvPr>
        </p:nvPicPr>
        <p:blipFill>
          <a:blip r:embed="rId2" cstate="print"/>
          <a:srcRect/>
          <a:stretch>
            <a:fillRect/>
          </a:stretch>
        </p:blipFill>
        <p:spPr bwMode="auto">
          <a:xfrm>
            <a:off x="4223792" y="620688"/>
            <a:ext cx="3973512" cy="5759450"/>
          </a:xfrm>
          <a:prstGeom prst="rect">
            <a:avLst/>
          </a:prstGeom>
          <a:noFill/>
        </p:spPr>
      </p:pic>
      <p:grpSp>
        <p:nvGrpSpPr>
          <p:cNvPr id="2" name="Групувати 1">
            <a:extLst>
              <a:ext uri="{FF2B5EF4-FFF2-40B4-BE49-F238E27FC236}">
                <a16:creationId xmlns:a16="http://schemas.microsoft.com/office/drawing/2014/main" id="{9E0758D7-B806-457C-BDFF-2CD5CAC9E74A}"/>
              </a:ext>
            </a:extLst>
          </p:cNvPr>
          <p:cNvGrpSpPr/>
          <p:nvPr/>
        </p:nvGrpSpPr>
        <p:grpSpPr>
          <a:xfrm>
            <a:off x="191344" y="116633"/>
            <a:ext cx="1227389" cy="6624737"/>
            <a:chOff x="179512" y="116632"/>
            <a:chExt cx="1227389" cy="6624737"/>
          </a:xfrm>
        </p:grpSpPr>
        <p:pic>
          <p:nvPicPr>
            <p:cNvPr id="1026" name="Picture 2" descr="схема вишиванки">
              <a:extLst>
                <a:ext uri="{FF2B5EF4-FFF2-40B4-BE49-F238E27FC236}">
                  <a16:creationId xmlns:a16="http://schemas.microsoft.com/office/drawing/2014/main" id="{5F4A0BF0-9663-4109-8BA9-A1721A0FE1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схема вишиванки">
              <a:extLst>
                <a:ext uri="{FF2B5EF4-FFF2-40B4-BE49-F238E27FC236}">
                  <a16:creationId xmlns:a16="http://schemas.microsoft.com/office/drawing/2014/main" id="{7B332A62-3C74-47B0-A47C-224F8AC54F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схема вишиванки">
              <a:extLst>
                <a:ext uri="{FF2B5EF4-FFF2-40B4-BE49-F238E27FC236}">
                  <a16:creationId xmlns:a16="http://schemas.microsoft.com/office/drawing/2014/main" id="{DBF4359A-3796-42A0-B61A-8C201DC2AA3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8" name="Групувати 3">
            <a:extLst>
              <a:ext uri="{FF2B5EF4-FFF2-40B4-BE49-F238E27FC236}">
                <a16:creationId xmlns:a16="http://schemas.microsoft.com/office/drawing/2014/main" id="{F614AF33-A78C-4B29-9635-A54EDF61AF46}"/>
              </a:ext>
            </a:extLst>
          </p:cNvPr>
          <p:cNvGrpSpPr/>
          <p:nvPr/>
        </p:nvGrpSpPr>
        <p:grpSpPr>
          <a:xfrm>
            <a:off x="10707766" y="106503"/>
            <a:ext cx="1227389" cy="6624737"/>
            <a:chOff x="179512" y="116632"/>
            <a:chExt cx="1227389" cy="6624737"/>
          </a:xfrm>
        </p:grpSpPr>
        <p:pic>
          <p:nvPicPr>
            <p:cNvPr id="9"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815191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увати 3">
            <a:extLst>
              <a:ext uri="{FF2B5EF4-FFF2-40B4-BE49-F238E27FC236}">
                <a16:creationId xmlns:a16="http://schemas.microsoft.com/office/drawing/2014/main" id="{F614AF33-A78C-4B29-9635-A54EDF61AF46}"/>
              </a:ext>
            </a:extLst>
          </p:cNvPr>
          <p:cNvGrpSpPr/>
          <p:nvPr/>
        </p:nvGrpSpPr>
        <p:grpSpPr>
          <a:xfrm>
            <a:off x="407368" y="116634"/>
            <a:ext cx="1227389" cy="6624737"/>
            <a:chOff x="179512" y="116632"/>
            <a:chExt cx="1227389" cy="6624737"/>
          </a:xfrm>
        </p:grpSpPr>
        <p:pic>
          <p:nvPicPr>
            <p:cNvPr id="6"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Групувати 3">
            <a:extLst>
              <a:ext uri="{FF2B5EF4-FFF2-40B4-BE49-F238E27FC236}">
                <a16:creationId xmlns:a16="http://schemas.microsoft.com/office/drawing/2014/main" id="{F614AF33-A78C-4B29-9635-A54EDF61AF46}"/>
              </a:ext>
            </a:extLst>
          </p:cNvPr>
          <p:cNvGrpSpPr/>
          <p:nvPr/>
        </p:nvGrpSpPr>
        <p:grpSpPr>
          <a:xfrm>
            <a:off x="10707766" y="106503"/>
            <a:ext cx="1227389" cy="6624737"/>
            <a:chOff x="179512" y="116632"/>
            <a:chExt cx="1227389" cy="6624737"/>
          </a:xfrm>
        </p:grpSpPr>
        <p:pic>
          <p:nvPicPr>
            <p:cNvPr id="10"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pic>
        <p:nvPicPr>
          <p:cNvPr id="13" name="Рисунок 12">
            <a:extLst>
              <a:ext uri="{FF2B5EF4-FFF2-40B4-BE49-F238E27FC236}">
                <a16:creationId xmlns:a16="http://schemas.microsoft.com/office/drawing/2014/main" id="{5BB22C2E-4C03-4D8C-9EAC-7F98A0EFCB21}"/>
              </a:ext>
            </a:extLst>
          </p:cNvPr>
          <p:cNvPicPr>
            <a:picLocks noChangeAspect="1"/>
          </p:cNvPicPr>
          <p:nvPr/>
        </p:nvPicPr>
        <p:blipFill>
          <a:blip r:embed="rId3"/>
          <a:stretch>
            <a:fillRect/>
          </a:stretch>
        </p:blipFill>
        <p:spPr>
          <a:xfrm>
            <a:off x="1847528" y="971774"/>
            <a:ext cx="8604448" cy="4914452"/>
          </a:xfrm>
          <a:prstGeom prst="rect">
            <a:avLst/>
          </a:prstGeom>
        </p:spPr>
      </p:pic>
    </p:spTree>
    <p:extLst>
      <p:ext uri="{BB962C8B-B14F-4D97-AF65-F5344CB8AC3E}">
        <p14:creationId xmlns:p14="http://schemas.microsoft.com/office/powerpoint/2010/main" val="41111265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AV\Рабочий стол\крути\30.jpg"/>
          <p:cNvPicPr>
            <a:picLocks noGrp="1" noChangeAspect="1" noChangeArrowheads="1"/>
          </p:cNvPicPr>
          <p:nvPr>
            <p:ph idx="1"/>
          </p:nvPr>
        </p:nvPicPr>
        <p:blipFill>
          <a:blip r:embed="rId2" cstate="print"/>
          <a:srcRect/>
          <a:stretch>
            <a:fillRect/>
          </a:stretch>
        </p:blipFill>
        <p:spPr bwMode="auto">
          <a:xfrm>
            <a:off x="4223792" y="332656"/>
            <a:ext cx="4032627" cy="5760896"/>
          </a:xfrm>
          <a:prstGeom prst="rect">
            <a:avLst/>
          </a:prstGeom>
          <a:noFill/>
        </p:spPr>
      </p:pic>
      <p:grpSp>
        <p:nvGrpSpPr>
          <p:cNvPr id="5" name="Групувати 4">
            <a:extLst>
              <a:ext uri="{FF2B5EF4-FFF2-40B4-BE49-F238E27FC236}">
                <a16:creationId xmlns:a16="http://schemas.microsoft.com/office/drawing/2014/main" id="{B119513F-EF64-48E6-ACA2-69896358F098}"/>
              </a:ext>
            </a:extLst>
          </p:cNvPr>
          <p:cNvGrpSpPr/>
          <p:nvPr/>
        </p:nvGrpSpPr>
        <p:grpSpPr>
          <a:xfrm>
            <a:off x="191344" y="116633"/>
            <a:ext cx="1227389" cy="6624737"/>
            <a:chOff x="179512" y="116632"/>
            <a:chExt cx="1227389" cy="6624737"/>
          </a:xfrm>
        </p:grpSpPr>
        <p:pic>
          <p:nvPicPr>
            <p:cNvPr id="6" name="Picture 2" descr="схема вишиванки">
              <a:extLst>
                <a:ext uri="{FF2B5EF4-FFF2-40B4-BE49-F238E27FC236}">
                  <a16:creationId xmlns:a16="http://schemas.microsoft.com/office/drawing/2014/main" id="{BB0EB762-1BAB-4355-89CC-78569CB126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схема вишиванки">
              <a:extLst>
                <a:ext uri="{FF2B5EF4-FFF2-40B4-BE49-F238E27FC236}">
                  <a16:creationId xmlns:a16="http://schemas.microsoft.com/office/drawing/2014/main" id="{62714A05-6AB2-48B0-8D4F-1CDCD2E820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схема вишиванки">
              <a:extLst>
                <a:ext uri="{FF2B5EF4-FFF2-40B4-BE49-F238E27FC236}">
                  <a16:creationId xmlns:a16="http://schemas.microsoft.com/office/drawing/2014/main" id="{92DDD73B-BF25-4771-B247-9DF1B1B202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Групувати 3">
            <a:extLst>
              <a:ext uri="{FF2B5EF4-FFF2-40B4-BE49-F238E27FC236}">
                <a16:creationId xmlns:a16="http://schemas.microsoft.com/office/drawing/2014/main" id="{F614AF33-A78C-4B29-9635-A54EDF61AF46}"/>
              </a:ext>
            </a:extLst>
          </p:cNvPr>
          <p:cNvGrpSpPr/>
          <p:nvPr/>
        </p:nvGrpSpPr>
        <p:grpSpPr>
          <a:xfrm>
            <a:off x="10707766" y="106503"/>
            <a:ext cx="1227389" cy="6624737"/>
            <a:chOff x="179512" y="116632"/>
            <a:chExt cx="1227389" cy="6624737"/>
          </a:xfrm>
        </p:grpSpPr>
        <p:pic>
          <p:nvPicPr>
            <p:cNvPr id="10"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AV\Рабочий стол\крути\2.jpg"/>
          <p:cNvPicPr>
            <a:picLocks noGrp="1" noChangeAspect="1" noChangeArrowheads="1"/>
          </p:cNvPicPr>
          <p:nvPr>
            <p:ph idx="1"/>
          </p:nvPr>
        </p:nvPicPr>
        <p:blipFill>
          <a:blip r:embed="rId2" cstate="print"/>
          <a:srcRect/>
          <a:stretch>
            <a:fillRect/>
          </a:stretch>
        </p:blipFill>
        <p:spPr bwMode="auto">
          <a:xfrm>
            <a:off x="4367809" y="476672"/>
            <a:ext cx="3575919" cy="5760640"/>
          </a:xfrm>
          <a:prstGeom prst="rect">
            <a:avLst/>
          </a:prstGeom>
          <a:noFill/>
        </p:spPr>
      </p:pic>
      <p:grpSp>
        <p:nvGrpSpPr>
          <p:cNvPr id="5" name="Групувати 4">
            <a:extLst>
              <a:ext uri="{FF2B5EF4-FFF2-40B4-BE49-F238E27FC236}">
                <a16:creationId xmlns:a16="http://schemas.microsoft.com/office/drawing/2014/main" id="{4A61EEC4-7997-44C4-AE55-8B7691890883}"/>
              </a:ext>
            </a:extLst>
          </p:cNvPr>
          <p:cNvGrpSpPr/>
          <p:nvPr/>
        </p:nvGrpSpPr>
        <p:grpSpPr>
          <a:xfrm>
            <a:off x="191344" y="116633"/>
            <a:ext cx="1227389" cy="6624737"/>
            <a:chOff x="179512" y="116632"/>
            <a:chExt cx="1227389" cy="6624737"/>
          </a:xfrm>
        </p:grpSpPr>
        <p:pic>
          <p:nvPicPr>
            <p:cNvPr id="6" name="Picture 2" descr="схема вишиванки">
              <a:extLst>
                <a:ext uri="{FF2B5EF4-FFF2-40B4-BE49-F238E27FC236}">
                  <a16:creationId xmlns:a16="http://schemas.microsoft.com/office/drawing/2014/main" id="{27893157-CEDB-4B36-B841-B859749C20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схема вишиванки">
              <a:extLst>
                <a:ext uri="{FF2B5EF4-FFF2-40B4-BE49-F238E27FC236}">
                  <a16:creationId xmlns:a16="http://schemas.microsoft.com/office/drawing/2014/main" id="{7A56639B-37AD-467E-BD3F-7F8E138CBB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схема вишиванки">
              <a:extLst>
                <a:ext uri="{FF2B5EF4-FFF2-40B4-BE49-F238E27FC236}">
                  <a16:creationId xmlns:a16="http://schemas.microsoft.com/office/drawing/2014/main" id="{CF387AD0-9CE1-4C45-9781-C0C1EE1D55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Групувати 3">
            <a:extLst>
              <a:ext uri="{FF2B5EF4-FFF2-40B4-BE49-F238E27FC236}">
                <a16:creationId xmlns:a16="http://schemas.microsoft.com/office/drawing/2014/main" id="{F614AF33-A78C-4B29-9635-A54EDF61AF46}"/>
              </a:ext>
            </a:extLst>
          </p:cNvPr>
          <p:cNvGrpSpPr/>
          <p:nvPr/>
        </p:nvGrpSpPr>
        <p:grpSpPr>
          <a:xfrm>
            <a:off x="10707766" y="106503"/>
            <a:ext cx="1227389" cy="6624737"/>
            <a:chOff x="179512" y="116632"/>
            <a:chExt cx="1227389" cy="6624737"/>
          </a:xfrm>
        </p:grpSpPr>
        <p:pic>
          <p:nvPicPr>
            <p:cNvPr id="10"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AV\Рабочий стол\крути\1 45.jpg"/>
          <p:cNvPicPr>
            <a:picLocks noGrp="1" noChangeAspect="1" noChangeArrowheads="1"/>
          </p:cNvPicPr>
          <p:nvPr>
            <p:ph idx="1"/>
          </p:nvPr>
        </p:nvPicPr>
        <p:blipFill>
          <a:blip r:embed="rId2" cstate="print"/>
          <a:srcRect/>
          <a:stretch>
            <a:fillRect/>
          </a:stretch>
        </p:blipFill>
        <p:spPr bwMode="auto">
          <a:xfrm>
            <a:off x="4525025" y="980730"/>
            <a:ext cx="3485108" cy="5431333"/>
          </a:xfrm>
          <a:prstGeom prst="rect">
            <a:avLst/>
          </a:prstGeom>
          <a:noFill/>
        </p:spPr>
      </p:pic>
      <p:grpSp>
        <p:nvGrpSpPr>
          <p:cNvPr id="5" name="Групувати 4">
            <a:extLst>
              <a:ext uri="{FF2B5EF4-FFF2-40B4-BE49-F238E27FC236}">
                <a16:creationId xmlns:a16="http://schemas.microsoft.com/office/drawing/2014/main" id="{ADE36F9B-8BF3-4705-8A70-700423EDE0C9}"/>
              </a:ext>
            </a:extLst>
          </p:cNvPr>
          <p:cNvGrpSpPr/>
          <p:nvPr/>
        </p:nvGrpSpPr>
        <p:grpSpPr>
          <a:xfrm>
            <a:off x="191344" y="116633"/>
            <a:ext cx="1227389" cy="6624737"/>
            <a:chOff x="179512" y="116632"/>
            <a:chExt cx="1227389" cy="6624737"/>
          </a:xfrm>
        </p:grpSpPr>
        <p:pic>
          <p:nvPicPr>
            <p:cNvPr id="6" name="Picture 2" descr="схема вишиванки">
              <a:extLst>
                <a:ext uri="{FF2B5EF4-FFF2-40B4-BE49-F238E27FC236}">
                  <a16:creationId xmlns:a16="http://schemas.microsoft.com/office/drawing/2014/main" id="{F73403D2-1533-4161-B729-2AE6DCDFA3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схема вишиванки">
              <a:extLst>
                <a:ext uri="{FF2B5EF4-FFF2-40B4-BE49-F238E27FC236}">
                  <a16:creationId xmlns:a16="http://schemas.microsoft.com/office/drawing/2014/main" id="{33B05799-A5E5-4EB1-8704-59820FB2A4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схема вишиванки">
              <a:extLst>
                <a:ext uri="{FF2B5EF4-FFF2-40B4-BE49-F238E27FC236}">
                  <a16:creationId xmlns:a16="http://schemas.microsoft.com/office/drawing/2014/main" id="{BA454CEC-CF9B-4EA3-8D45-22B4BE7C60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Групувати 3">
            <a:extLst>
              <a:ext uri="{FF2B5EF4-FFF2-40B4-BE49-F238E27FC236}">
                <a16:creationId xmlns:a16="http://schemas.microsoft.com/office/drawing/2014/main" id="{F614AF33-A78C-4B29-9635-A54EDF61AF46}"/>
              </a:ext>
            </a:extLst>
          </p:cNvPr>
          <p:cNvGrpSpPr/>
          <p:nvPr/>
        </p:nvGrpSpPr>
        <p:grpSpPr>
          <a:xfrm>
            <a:off x="10707766" y="106503"/>
            <a:ext cx="1227389" cy="6624737"/>
            <a:chOff x="179512" y="116632"/>
            <a:chExt cx="1227389" cy="6624737"/>
          </a:xfrm>
        </p:grpSpPr>
        <p:pic>
          <p:nvPicPr>
            <p:cNvPr id="10"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AV\Рабочий стол\крути\40.jpg"/>
          <p:cNvPicPr>
            <a:picLocks noGrp="1" noChangeAspect="1" noChangeArrowheads="1"/>
          </p:cNvPicPr>
          <p:nvPr>
            <p:ph idx="4294967295"/>
          </p:nvPr>
        </p:nvPicPr>
        <p:blipFill>
          <a:blip r:embed="rId2" cstate="print"/>
          <a:srcRect/>
          <a:stretch>
            <a:fillRect/>
          </a:stretch>
        </p:blipFill>
        <p:spPr bwMode="auto">
          <a:xfrm>
            <a:off x="4223792" y="620688"/>
            <a:ext cx="3973512" cy="5759450"/>
          </a:xfrm>
          <a:prstGeom prst="rect">
            <a:avLst/>
          </a:prstGeom>
          <a:noFill/>
        </p:spPr>
      </p:pic>
      <p:grpSp>
        <p:nvGrpSpPr>
          <p:cNvPr id="2" name="Групувати 1">
            <a:extLst>
              <a:ext uri="{FF2B5EF4-FFF2-40B4-BE49-F238E27FC236}">
                <a16:creationId xmlns:a16="http://schemas.microsoft.com/office/drawing/2014/main" id="{9E0758D7-B806-457C-BDFF-2CD5CAC9E74A}"/>
              </a:ext>
            </a:extLst>
          </p:cNvPr>
          <p:cNvGrpSpPr/>
          <p:nvPr/>
        </p:nvGrpSpPr>
        <p:grpSpPr>
          <a:xfrm>
            <a:off x="191344" y="116633"/>
            <a:ext cx="1227389" cy="6624737"/>
            <a:chOff x="179512" y="116632"/>
            <a:chExt cx="1227389" cy="6624737"/>
          </a:xfrm>
        </p:grpSpPr>
        <p:pic>
          <p:nvPicPr>
            <p:cNvPr id="1026" name="Picture 2" descr="схема вишиванки">
              <a:extLst>
                <a:ext uri="{FF2B5EF4-FFF2-40B4-BE49-F238E27FC236}">
                  <a16:creationId xmlns:a16="http://schemas.microsoft.com/office/drawing/2014/main" id="{5F4A0BF0-9663-4109-8BA9-A1721A0FE1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схема вишиванки">
              <a:extLst>
                <a:ext uri="{FF2B5EF4-FFF2-40B4-BE49-F238E27FC236}">
                  <a16:creationId xmlns:a16="http://schemas.microsoft.com/office/drawing/2014/main" id="{7B332A62-3C74-47B0-A47C-224F8AC54F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схема вишиванки">
              <a:extLst>
                <a:ext uri="{FF2B5EF4-FFF2-40B4-BE49-F238E27FC236}">
                  <a16:creationId xmlns:a16="http://schemas.microsoft.com/office/drawing/2014/main" id="{DBF4359A-3796-42A0-B61A-8C201DC2AA3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8" name="Групувати 3">
            <a:extLst>
              <a:ext uri="{FF2B5EF4-FFF2-40B4-BE49-F238E27FC236}">
                <a16:creationId xmlns:a16="http://schemas.microsoft.com/office/drawing/2014/main" id="{F614AF33-A78C-4B29-9635-A54EDF61AF46}"/>
              </a:ext>
            </a:extLst>
          </p:cNvPr>
          <p:cNvGrpSpPr/>
          <p:nvPr/>
        </p:nvGrpSpPr>
        <p:grpSpPr>
          <a:xfrm>
            <a:off x="10707766" y="106503"/>
            <a:ext cx="1227389" cy="6624737"/>
            <a:chOff x="179512" y="116632"/>
            <a:chExt cx="1227389" cy="6624737"/>
          </a:xfrm>
        </p:grpSpPr>
        <p:pic>
          <p:nvPicPr>
            <p:cNvPr id="9"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3108904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класні години\крути\70.jpg"/>
          <p:cNvPicPr>
            <a:picLocks noGrp="1" noChangeAspect="1" noChangeArrowheads="1"/>
          </p:cNvPicPr>
          <p:nvPr>
            <p:ph idx="1"/>
          </p:nvPr>
        </p:nvPicPr>
        <p:blipFill>
          <a:blip r:embed="rId2" cstate="print"/>
          <a:srcRect/>
          <a:stretch>
            <a:fillRect/>
          </a:stretch>
        </p:blipFill>
        <p:spPr bwMode="auto">
          <a:xfrm>
            <a:off x="3791745" y="304850"/>
            <a:ext cx="4175948" cy="6248300"/>
          </a:xfrm>
          <a:prstGeom prst="rect">
            <a:avLst/>
          </a:prstGeom>
          <a:noFill/>
        </p:spPr>
      </p:pic>
      <p:grpSp>
        <p:nvGrpSpPr>
          <p:cNvPr id="4" name="Групувати 3">
            <a:extLst>
              <a:ext uri="{FF2B5EF4-FFF2-40B4-BE49-F238E27FC236}">
                <a16:creationId xmlns:a16="http://schemas.microsoft.com/office/drawing/2014/main" id="{D23E053B-D43C-4C09-BFFA-1A68593DC4A3}"/>
              </a:ext>
            </a:extLst>
          </p:cNvPr>
          <p:cNvGrpSpPr/>
          <p:nvPr/>
        </p:nvGrpSpPr>
        <p:grpSpPr>
          <a:xfrm>
            <a:off x="191344" y="116633"/>
            <a:ext cx="1227389" cy="6624737"/>
            <a:chOff x="179512" y="116632"/>
            <a:chExt cx="1227389" cy="6624737"/>
          </a:xfrm>
        </p:grpSpPr>
        <p:pic>
          <p:nvPicPr>
            <p:cNvPr id="6" name="Picture 2" descr="схема вишиванки">
              <a:extLst>
                <a:ext uri="{FF2B5EF4-FFF2-40B4-BE49-F238E27FC236}">
                  <a16:creationId xmlns:a16="http://schemas.microsoft.com/office/drawing/2014/main" id="{255209D4-33E3-45EC-93D4-456E7549FC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схема вишиванки">
              <a:extLst>
                <a:ext uri="{FF2B5EF4-FFF2-40B4-BE49-F238E27FC236}">
                  <a16:creationId xmlns:a16="http://schemas.microsoft.com/office/drawing/2014/main" id="{4C39C68B-CF57-4016-8B02-E222C89ECC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схема вишиванки">
              <a:extLst>
                <a:ext uri="{FF2B5EF4-FFF2-40B4-BE49-F238E27FC236}">
                  <a16:creationId xmlns:a16="http://schemas.microsoft.com/office/drawing/2014/main" id="{487D8CD6-880B-4522-9E36-90336EF425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Групувати 3">
            <a:extLst>
              <a:ext uri="{FF2B5EF4-FFF2-40B4-BE49-F238E27FC236}">
                <a16:creationId xmlns:a16="http://schemas.microsoft.com/office/drawing/2014/main" id="{F614AF33-A78C-4B29-9635-A54EDF61AF46}"/>
              </a:ext>
            </a:extLst>
          </p:cNvPr>
          <p:cNvGrpSpPr/>
          <p:nvPr/>
        </p:nvGrpSpPr>
        <p:grpSpPr>
          <a:xfrm>
            <a:off x="10707766" y="106503"/>
            <a:ext cx="1227389" cy="6624737"/>
            <a:chOff x="179512" y="116632"/>
            <a:chExt cx="1227389" cy="6624737"/>
          </a:xfrm>
        </p:grpSpPr>
        <p:pic>
          <p:nvPicPr>
            <p:cNvPr id="10"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D:\класні години\крути\50.jpg"/>
          <p:cNvPicPr>
            <a:picLocks noGrp="1" noChangeAspect="1" noChangeArrowheads="1"/>
          </p:cNvPicPr>
          <p:nvPr>
            <p:ph idx="1"/>
          </p:nvPr>
        </p:nvPicPr>
        <p:blipFill>
          <a:blip r:embed="rId2" cstate="print"/>
          <a:srcRect/>
          <a:stretch>
            <a:fillRect/>
          </a:stretch>
        </p:blipFill>
        <p:spPr bwMode="auto">
          <a:xfrm>
            <a:off x="4079777" y="519771"/>
            <a:ext cx="3781999" cy="5818458"/>
          </a:xfrm>
          <a:prstGeom prst="rect">
            <a:avLst/>
          </a:prstGeom>
          <a:noFill/>
        </p:spPr>
      </p:pic>
      <p:grpSp>
        <p:nvGrpSpPr>
          <p:cNvPr id="4" name="Групувати 3">
            <a:extLst>
              <a:ext uri="{FF2B5EF4-FFF2-40B4-BE49-F238E27FC236}">
                <a16:creationId xmlns:a16="http://schemas.microsoft.com/office/drawing/2014/main" id="{B72C4389-4E59-4853-8D4A-9CA8C2E73A71}"/>
              </a:ext>
            </a:extLst>
          </p:cNvPr>
          <p:cNvGrpSpPr/>
          <p:nvPr/>
        </p:nvGrpSpPr>
        <p:grpSpPr>
          <a:xfrm>
            <a:off x="191344" y="116633"/>
            <a:ext cx="1227389" cy="6624737"/>
            <a:chOff x="179512" y="116632"/>
            <a:chExt cx="1227389" cy="6624737"/>
          </a:xfrm>
        </p:grpSpPr>
        <p:pic>
          <p:nvPicPr>
            <p:cNvPr id="6" name="Picture 2" descr="схема вишиванки">
              <a:extLst>
                <a:ext uri="{FF2B5EF4-FFF2-40B4-BE49-F238E27FC236}">
                  <a16:creationId xmlns:a16="http://schemas.microsoft.com/office/drawing/2014/main" id="{7DAD86E4-1009-47AB-BD4F-A1FDBBC134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схема вишиванки">
              <a:extLst>
                <a:ext uri="{FF2B5EF4-FFF2-40B4-BE49-F238E27FC236}">
                  <a16:creationId xmlns:a16="http://schemas.microsoft.com/office/drawing/2014/main" id="{352A55F7-D04E-4231-A09A-EFB8EFCD31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схема вишиванки">
              <a:extLst>
                <a:ext uri="{FF2B5EF4-FFF2-40B4-BE49-F238E27FC236}">
                  <a16:creationId xmlns:a16="http://schemas.microsoft.com/office/drawing/2014/main" id="{762B8253-50AB-48BD-976B-CD980ED8A02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Групувати 3">
            <a:extLst>
              <a:ext uri="{FF2B5EF4-FFF2-40B4-BE49-F238E27FC236}">
                <a16:creationId xmlns:a16="http://schemas.microsoft.com/office/drawing/2014/main" id="{F614AF33-A78C-4B29-9635-A54EDF61AF46}"/>
              </a:ext>
            </a:extLst>
          </p:cNvPr>
          <p:cNvGrpSpPr/>
          <p:nvPr/>
        </p:nvGrpSpPr>
        <p:grpSpPr>
          <a:xfrm>
            <a:off x="10707766" y="106503"/>
            <a:ext cx="1227389" cy="6624737"/>
            <a:chOff x="179512" y="116632"/>
            <a:chExt cx="1227389" cy="6624737"/>
          </a:xfrm>
        </p:grpSpPr>
        <p:pic>
          <p:nvPicPr>
            <p:cNvPr id="10"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класні години\крути\60.jpg"/>
          <p:cNvPicPr>
            <a:picLocks noChangeAspect="1" noChangeArrowheads="1"/>
          </p:cNvPicPr>
          <p:nvPr/>
        </p:nvPicPr>
        <p:blipFill>
          <a:blip r:embed="rId2" cstate="print"/>
          <a:srcRect/>
          <a:stretch>
            <a:fillRect/>
          </a:stretch>
        </p:blipFill>
        <p:spPr bwMode="auto">
          <a:xfrm>
            <a:off x="4091777" y="764704"/>
            <a:ext cx="3850427" cy="5544616"/>
          </a:xfrm>
          <a:prstGeom prst="rect">
            <a:avLst/>
          </a:prstGeom>
          <a:noFill/>
        </p:spPr>
      </p:pic>
      <p:grpSp>
        <p:nvGrpSpPr>
          <p:cNvPr id="4" name="Групувати 3">
            <a:extLst>
              <a:ext uri="{FF2B5EF4-FFF2-40B4-BE49-F238E27FC236}">
                <a16:creationId xmlns:a16="http://schemas.microsoft.com/office/drawing/2014/main" id="{844A6092-46DF-4EF4-9345-884327566F8B}"/>
              </a:ext>
            </a:extLst>
          </p:cNvPr>
          <p:cNvGrpSpPr/>
          <p:nvPr/>
        </p:nvGrpSpPr>
        <p:grpSpPr>
          <a:xfrm>
            <a:off x="191344" y="116633"/>
            <a:ext cx="1227389" cy="6624737"/>
            <a:chOff x="179512" y="116632"/>
            <a:chExt cx="1227389" cy="6624737"/>
          </a:xfrm>
        </p:grpSpPr>
        <p:pic>
          <p:nvPicPr>
            <p:cNvPr id="6" name="Picture 2" descr="схема вишиванки">
              <a:extLst>
                <a:ext uri="{FF2B5EF4-FFF2-40B4-BE49-F238E27FC236}">
                  <a16:creationId xmlns:a16="http://schemas.microsoft.com/office/drawing/2014/main" id="{F4BF9DDE-128E-459B-BDE6-7314BC40075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схема вишиванки">
              <a:extLst>
                <a:ext uri="{FF2B5EF4-FFF2-40B4-BE49-F238E27FC236}">
                  <a16:creationId xmlns:a16="http://schemas.microsoft.com/office/drawing/2014/main" id="{C50A9C65-6C42-472D-A0F1-E79078EEED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схема вишиванки">
              <a:extLst>
                <a:ext uri="{FF2B5EF4-FFF2-40B4-BE49-F238E27FC236}">
                  <a16:creationId xmlns:a16="http://schemas.microsoft.com/office/drawing/2014/main" id="{7C67E802-1950-4336-8C66-022E38E91D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Групувати 3">
            <a:extLst>
              <a:ext uri="{FF2B5EF4-FFF2-40B4-BE49-F238E27FC236}">
                <a16:creationId xmlns:a16="http://schemas.microsoft.com/office/drawing/2014/main" id="{F614AF33-A78C-4B29-9635-A54EDF61AF46}"/>
              </a:ext>
            </a:extLst>
          </p:cNvPr>
          <p:cNvGrpSpPr/>
          <p:nvPr/>
        </p:nvGrpSpPr>
        <p:grpSpPr>
          <a:xfrm>
            <a:off x="10707766" y="106503"/>
            <a:ext cx="1227389" cy="6624737"/>
            <a:chOff x="179512" y="116632"/>
            <a:chExt cx="1227389" cy="6624737"/>
          </a:xfrm>
        </p:grpSpPr>
        <p:pic>
          <p:nvPicPr>
            <p:cNvPr id="10"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AV\Рабочий стол\крути\krytu-2.gif"/>
          <p:cNvPicPr>
            <a:picLocks noGrp="1" noChangeAspect="1" noChangeArrowheads="1"/>
          </p:cNvPicPr>
          <p:nvPr>
            <p:ph idx="1"/>
          </p:nvPr>
        </p:nvPicPr>
        <p:blipFill>
          <a:blip r:embed="rId4" cstate="print"/>
          <a:srcRect/>
          <a:stretch>
            <a:fillRect/>
          </a:stretch>
        </p:blipFill>
        <p:spPr bwMode="auto">
          <a:xfrm>
            <a:off x="3935760" y="188640"/>
            <a:ext cx="4608512" cy="6112172"/>
          </a:xfrm>
          <a:prstGeom prst="rect">
            <a:avLst/>
          </a:prstGeom>
          <a:noFill/>
        </p:spPr>
      </p:pic>
      <p:grpSp>
        <p:nvGrpSpPr>
          <p:cNvPr id="3" name="Групувати 2">
            <a:extLst>
              <a:ext uri="{FF2B5EF4-FFF2-40B4-BE49-F238E27FC236}">
                <a16:creationId xmlns:a16="http://schemas.microsoft.com/office/drawing/2014/main" id="{E5D0EF8C-8F4A-45B0-8281-5B94043BE04F}"/>
              </a:ext>
            </a:extLst>
          </p:cNvPr>
          <p:cNvGrpSpPr/>
          <p:nvPr/>
        </p:nvGrpSpPr>
        <p:grpSpPr>
          <a:xfrm>
            <a:off x="263352" y="116633"/>
            <a:ext cx="1227389" cy="6624737"/>
            <a:chOff x="179512" y="116632"/>
            <a:chExt cx="1227389" cy="6624737"/>
          </a:xfrm>
        </p:grpSpPr>
        <p:pic>
          <p:nvPicPr>
            <p:cNvPr id="4" name="Picture 2" descr="схема вишиванки">
              <a:extLst>
                <a:ext uri="{FF2B5EF4-FFF2-40B4-BE49-F238E27FC236}">
                  <a16:creationId xmlns:a16="http://schemas.microsoft.com/office/drawing/2014/main" id="{36DA2EDC-23FF-4347-8E58-3C3A120C7B4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схема вишиванки">
              <a:extLst>
                <a:ext uri="{FF2B5EF4-FFF2-40B4-BE49-F238E27FC236}">
                  <a16:creationId xmlns:a16="http://schemas.microsoft.com/office/drawing/2014/main" id="{A79B651A-275A-4030-8EEA-75E8DC4325F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схема вишиванки">
              <a:extLst>
                <a:ext uri="{FF2B5EF4-FFF2-40B4-BE49-F238E27FC236}">
                  <a16:creationId xmlns:a16="http://schemas.microsoft.com/office/drawing/2014/main" id="{2C39ABAD-A8B0-4ACD-B5CF-19FD51B481B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7" name="Групувати 3">
            <a:extLst>
              <a:ext uri="{FF2B5EF4-FFF2-40B4-BE49-F238E27FC236}">
                <a16:creationId xmlns:a16="http://schemas.microsoft.com/office/drawing/2014/main" id="{F614AF33-A78C-4B29-9635-A54EDF61AF46}"/>
              </a:ext>
            </a:extLst>
          </p:cNvPr>
          <p:cNvGrpSpPr/>
          <p:nvPr/>
        </p:nvGrpSpPr>
        <p:grpSpPr>
          <a:xfrm>
            <a:off x="10707766" y="106503"/>
            <a:ext cx="1227389" cy="6624737"/>
            <a:chOff x="179512" y="116632"/>
            <a:chExt cx="1227389" cy="6624737"/>
          </a:xfrm>
        </p:grpSpPr>
        <p:pic>
          <p:nvPicPr>
            <p:cNvPr id="8"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pic>
        <p:nvPicPr>
          <p:cNvPr id="2" name="05057">
            <a:hlinkClick r:id="" action="ppaction://media"/>
            <a:extLst>
              <a:ext uri="{FF2B5EF4-FFF2-40B4-BE49-F238E27FC236}">
                <a16:creationId xmlns:a16="http://schemas.microsoft.com/office/drawing/2014/main" id="{D0FCCA44-0A59-4C31-B29F-8D307008AD9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959635" y="1628800"/>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172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увати 3">
            <a:extLst>
              <a:ext uri="{FF2B5EF4-FFF2-40B4-BE49-F238E27FC236}">
                <a16:creationId xmlns:a16="http://schemas.microsoft.com/office/drawing/2014/main" id="{F614AF33-A78C-4B29-9635-A54EDF61AF46}"/>
              </a:ext>
            </a:extLst>
          </p:cNvPr>
          <p:cNvGrpSpPr/>
          <p:nvPr/>
        </p:nvGrpSpPr>
        <p:grpSpPr>
          <a:xfrm>
            <a:off x="407368" y="116634"/>
            <a:ext cx="1227389" cy="6624737"/>
            <a:chOff x="179512" y="116632"/>
            <a:chExt cx="1227389" cy="6624737"/>
          </a:xfrm>
        </p:grpSpPr>
        <p:pic>
          <p:nvPicPr>
            <p:cNvPr id="6"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Групувати 3">
            <a:extLst>
              <a:ext uri="{FF2B5EF4-FFF2-40B4-BE49-F238E27FC236}">
                <a16:creationId xmlns:a16="http://schemas.microsoft.com/office/drawing/2014/main" id="{F614AF33-A78C-4B29-9635-A54EDF61AF46}"/>
              </a:ext>
            </a:extLst>
          </p:cNvPr>
          <p:cNvGrpSpPr/>
          <p:nvPr/>
        </p:nvGrpSpPr>
        <p:grpSpPr>
          <a:xfrm>
            <a:off x="10707766" y="106503"/>
            <a:ext cx="1227389" cy="6624737"/>
            <a:chOff x="179512" y="116632"/>
            <a:chExt cx="1227389" cy="6624737"/>
          </a:xfrm>
        </p:grpSpPr>
        <p:pic>
          <p:nvPicPr>
            <p:cNvPr id="10"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pic>
        <p:nvPicPr>
          <p:cNvPr id="13" name="Рисунок 12">
            <a:extLst>
              <a:ext uri="{FF2B5EF4-FFF2-40B4-BE49-F238E27FC236}">
                <a16:creationId xmlns:a16="http://schemas.microsoft.com/office/drawing/2014/main" id="{5BB22C2E-4C03-4D8C-9EAC-7F98A0EFCB21}"/>
              </a:ext>
            </a:extLst>
          </p:cNvPr>
          <p:cNvPicPr>
            <a:picLocks noChangeAspect="1"/>
          </p:cNvPicPr>
          <p:nvPr/>
        </p:nvPicPr>
        <p:blipFill>
          <a:blip r:embed="rId3"/>
          <a:stretch>
            <a:fillRect/>
          </a:stretch>
        </p:blipFill>
        <p:spPr>
          <a:xfrm>
            <a:off x="1847528" y="971774"/>
            <a:ext cx="8604448" cy="4914452"/>
          </a:xfrm>
          <a:prstGeom prst="rect">
            <a:avLst/>
          </a:prstGeom>
        </p:spPr>
      </p:pic>
    </p:spTree>
    <p:extLst>
      <p:ext uri="{BB962C8B-B14F-4D97-AF65-F5344CB8AC3E}">
        <p14:creationId xmlns:p14="http://schemas.microsoft.com/office/powerpoint/2010/main" val="10174872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a:extLst>
              <a:ext uri="{FF2B5EF4-FFF2-40B4-BE49-F238E27FC236}">
                <a16:creationId xmlns:a16="http://schemas.microsoft.com/office/drawing/2014/main" id="{C123570C-C100-45DD-86C7-D147502513AB}"/>
              </a:ext>
            </a:extLst>
          </p:cNvPr>
          <p:cNvSpPr>
            <a:spLocks noGrp="1"/>
          </p:cNvSpPr>
          <p:nvPr>
            <p:ph type="title"/>
          </p:nvPr>
        </p:nvSpPr>
        <p:spPr>
          <a:xfrm>
            <a:off x="2063552" y="6021288"/>
            <a:ext cx="8229600" cy="638944"/>
          </a:xfrm>
        </p:spPr>
        <p:txBody>
          <a:bodyPr>
            <a:normAutofit/>
          </a:bodyPr>
          <a:lstStyle/>
          <a:p>
            <a:r>
              <a:rPr lang="uk-UA" sz="1300" dirty="0">
                <a:latin typeface="Times New Roman" panose="02020603050405020304" pitchFamily="18" charset="0"/>
                <a:ea typeface="Segoe UI Emoji" panose="020B0502040204020203" pitchFamily="34" charset="0"/>
                <a:cs typeface="Times New Roman" panose="02020603050405020304" pitchFamily="18" charset="0"/>
              </a:rPr>
              <a:t>Інфографіка Олексія Компанійця</a:t>
            </a:r>
            <a:br>
              <a:rPr lang="uk-UA" sz="1300" dirty="0">
                <a:latin typeface="Times New Roman" panose="02020603050405020304" pitchFamily="18" charset="0"/>
                <a:ea typeface="Segoe UI Emoji" panose="020B0502040204020203" pitchFamily="34" charset="0"/>
                <a:cs typeface="Times New Roman" panose="02020603050405020304" pitchFamily="18" charset="0"/>
              </a:rPr>
            </a:br>
            <a:r>
              <a:rPr lang="ru-RU" sz="1300" dirty="0" err="1">
                <a:latin typeface="Times New Roman" panose="02020603050405020304" pitchFamily="18" charset="0"/>
                <a:ea typeface="Segoe UI Emoji" panose="020B0502040204020203" pitchFamily="34" charset="0"/>
                <a:cs typeface="Times New Roman" panose="02020603050405020304" pitchFamily="18" charset="0"/>
              </a:rPr>
              <a:t>Джерело</a:t>
            </a:r>
            <a:r>
              <a:rPr lang="ru-RU" sz="1300" dirty="0">
                <a:latin typeface="Times New Roman" panose="02020603050405020304" pitchFamily="18" charset="0"/>
                <a:ea typeface="Segoe UI Emoji" panose="020B0502040204020203" pitchFamily="34" charset="0"/>
                <a:cs typeface="Times New Roman" panose="02020603050405020304" pitchFamily="18" charset="0"/>
              </a:rPr>
              <a:t>: cdu.edu.ua </a:t>
            </a:r>
            <a:r>
              <a:rPr lang="uk-UA" sz="1300" dirty="0">
                <a:latin typeface="Times New Roman" panose="02020603050405020304" pitchFamily="18" charset="0"/>
                <a:ea typeface="Segoe UI Emoji" panose="020B0502040204020203" pitchFamily="34" charset="0"/>
                <a:cs typeface="Times New Roman" panose="02020603050405020304" pitchFamily="18" charset="0"/>
              </a:rPr>
              <a:t>Сайт Черкаського національного університету імені Богдана Хмельницького</a:t>
            </a:r>
            <a:endParaRPr lang="uk-UA" dirty="0">
              <a:latin typeface="Times New Roman" panose="02020603050405020304" pitchFamily="18" charset="0"/>
              <a:ea typeface="Segoe UI Emoji" panose="020B0502040204020203" pitchFamily="34" charset="0"/>
              <a:cs typeface="Times New Roman" panose="02020603050405020304" pitchFamily="18" charset="0"/>
            </a:endParaRPr>
          </a:p>
        </p:txBody>
      </p:sp>
      <p:pic>
        <p:nvPicPr>
          <p:cNvPr id="5" name="Місце для вмісту 4">
            <a:extLst>
              <a:ext uri="{FF2B5EF4-FFF2-40B4-BE49-F238E27FC236}">
                <a16:creationId xmlns:a16="http://schemas.microsoft.com/office/drawing/2014/main" id="{4DECC82C-A924-4B08-9F57-3BBEDC5C42A8}"/>
              </a:ext>
            </a:extLst>
          </p:cNvPr>
          <p:cNvPicPr>
            <a:picLocks noGrp="1" noChangeAspect="1"/>
          </p:cNvPicPr>
          <p:nvPr>
            <p:ph idx="4294967295"/>
          </p:nvPr>
        </p:nvPicPr>
        <p:blipFill>
          <a:blip r:embed="rId2">
            <a:extLst>
              <a:ext uri="{28A0092B-C50C-407E-A947-70E740481C1C}">
                <a14:useLocalDpi xmlns:a14="http://schemas.microsoft.com/office/drawing/2010/main" val="0"/>
              </a:ext>
            </a:extLst>
          </a:blip>
          <a:stretch>
            <a:fillRect/>
          </a:stretch>
        </p:blipFill>
        <p:spPr>
          <a:xfrm>
            <a:off x="2423592" y="764704"/>
            <a:ext cx="7986712" cy="4525963"/>
          </a:xfrm>
        </p:spPr>
      </p:pic>
      <p:pic>
        <p:nvPicPr>
          <p:cNvPr id="7" name="Picture 2" descr="схема вишиванки">
            <a:extLst>
              <a:ext uri="{FF2B5EF4-FFF2-40B4-BE49-F238E27FC236}">
                <a16:creationId xmlns:a16="http://schemas.microsoft.com/office/drawing/2014/main" id="{8B764156-28B7-468E-BDCF-F209E25D68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17471" y="4905164"/>
            <a:ext cx="2448272" cy="1224136"/>
          </a:xfrm>
          <a:prstGeom prst="rect">
            <a:avLst/>
          </a:prstGeom>
          <a:noFill/>
          <a:extLst>
            <a:ext uri="{909E8E84-426E-40DD-AFC4-6F175D3DCCD1}">
              <a14:hiddenFill xmlns:a14="http://schemas.microsoft.com/office/drawing/2010/main">
                <a:solidFill>
                  <a:srgbClr val="FFFFFF"/>
                </a:solidFill>
              </a14:hiddenFill>
            </a:ext>
          </a:extLst>
        </p:spPr>
      </p:pic>
      <p:grpSp>
        <p:nvGrpSpPr>
          <p:cNvPr id="8" name="Групувати 7">
            <a:extLst>
              <a:ext uri="{FF2B5EF4-FFF2-40B4-BE49-F238E27FC236}">
                <a16:creationId xmlns:a16="http://schemas.microsoft.com/office/drawing/2014/main" id="{B2887428-6C90-43E0-8FC0-7F2C6DA3EBB3}"/>
              </a:ext>
            </a:extLst>
          </p:cNvPr>
          <p:cNvGrpSpPr/>
          <p:nvPr/>
        </p:nvGrpSpPr>
        <p:grpSpPr>
          <a:xfrm>
            <a:off x="191344" y="116633"/>
            <a:ext cx="1227389" cy="6624737"/>
            <a:chOff x="179512" y="116632"/>
            <a:chExt cx="1227389" cy="6624737"/>
          </a:xfrm>
        </p:grpSpPr>
        <p:pic>
          <p:nvPicPr>
            <p:cNvPr id="9" name="Picture 2" descr="схема вишиванки">
              <a:extLst>
                <a:ext uri="{FF2B5EF4-FFF2-40B4-BE49-F238E27FC236}">
                  <a16:creationId xmlns:a16="http://schemas.microsoft.com/office/drawing/2014/main" id="{CF63D755-9F9A-4E91-8536-5CAF307E91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схема вишиванки">
              <a:extLst>
                <a:ext uri="{FF2B5EF4-FFF2-40B4-BE49-F238E27FC236}">
                  <a16:creationId xmlns:a16="http://schemas.microsoft.com/office/drawing/2014/main" id="{D53042B6-D26F-4AB5-BD82-339024C631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схема вишиванки">
              <a:extLst>
                <a:ext uri="{FF2B5EF4-FFF2-40B4-BE49-F238E27FC236}">
                  <a16:creationId xmlns:a16="http://schemas.microsoft.com/office/drawing/2014/main" id="{26B36786-9AB2-411B-BBDA-95033C626F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2" name="Групувати 3">
            <a:extLst>
              <a:ext uri="{FF2B5EF4-FFF2-40B4-BE49-F238E27FC236}">
                <a16:creationId xmlns:a16="http://schemas.microsoft.com/office/drawing/2014/main" id="{F614AF33-A78C-4B29-9635-A54EDF61AF46}"/>
              </a:ext>
            </a:extLst>
          </p:cNvPr>
          <p:cNvGrpSpPr/>
          <p:nvPr/>
        </p:nvGrpSpPr>
        <p:grpSpPr>
          <a:xfrm>
            <a:off x="10707766" y="106503"/>
            <a:ext cx="1227389" cy="6624737"/>
            <a:chOff x="179512" y="116632"/>
            <a:chExt cx="1227389" cy="6624737"/>
          </a:xfrm>
        </p:grpSpPr>
        <p:pic>
          <p:nvPicPr>
            <p:cNvPr id="13"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2846288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класні години\крути\70.jpg"/>
          <p:cNvPicPr>
            <a:picLocks noGrp="1" noChangeAspect="1" noChangeArrowheads="1"/>
          </p:cNvPicPr>
          <p:nvPr>
            <p:ph idx="1"/>
          </p:nvPr>
        </p:nvPicPr>
        <p:blipFill>
          <a:blip r:embed="rId2" cstate="print"/>
          <a:srcRect/>
          <a:stretch>
            <a:fillRect/>
          </a:stretch>
        </p:blipFill>
        <p:spPr bwMode="auto">
          <a:xfrm>
            <a:off x="1991545" y="476672"/>
            <a:ext cx="3025128" cy="4526375"/>
          </a:xfrm>
          <a:prstGeom prst="rect">
            <a:avLst/>
          </a:prstGeom>
          <a:noFill/>
        </p:spPr>
      </p:pic>
      <p:grpSp>
        <p:nvGrpSpPr>
          <p:cNvPr id="4" name="Групувати 3">
            <a:extLst>
              <a:ext uri="{FF2B5EF4-FFF2-40B4-BE49-F238E27FC236}">
                <a16:creationId xmlns:a16="http://schemas.microsoft.com/office/drawing/2014/main" id="{D23E053B-D43C-4C09-BFFA-1A68593DC4A3}"/>
              </a:ext>
            </a:extLst>
          </p:cNvPr>
          <p:cNvGrpSpPr/>
          <p:nvPr/>
        </p:nvGrpSpPr>
        <p:grpSpPr>
          <a:xfrm>
            <a:off x="191344" y="116633"/>
            <a:ext cx="1227389" cy="6624737"/>
            <a:chOff x="179512" y="116632"/>
            <a:chExt cx="1227389" cy="6624737"/>
          </a:xfrm>
        </p:grpSpPr>
        <p:pic>
          <p:nvPicPr>
            <p:cNvPr id="6" name="Picture 2" descr="схема вишиванки">
              <a:extLst>
                <a:ext uri="{FF2B5EF4-FFF2-40B4-BE49-F238E27FC236}">
                  <a16:creationId xmlns:a16="http://schemas.microsoft.com/office/drawing/2014/main" id="{255209D4-33E3-45EC-93D4-456E7549FC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схема вишиванки">
              <a:extLst>
                <a:ext uri="{FF2B5EF4-FFF2-40B4-BE49-F238E27FC236}">
                  <a16:creationId xmlns:a16="http://schemas.microsoft.com/office/drawing/2014/main" id="{4C39C68B-CF57-4016-8B02-E222C89ECC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схема вишиванки">
              <a:extLst>
                <a:ext uri="{FF2B5EF4-FFF2-40B4-BE49-F238E27FC236}">
                  <a16:creationId xmlns:a16="http://schemas.microsoft.com/office/drawing/2014/main" id="{487D8CD6-880B-4522-9E36-90336EF425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Групувати 3">
            <a:extLst>
              <a:ext uri="{FF2B5EF4-FFF2-40B4-BE49-F238E27FC236}">
                <a16:creationId xmlns:a16="http://schemas.microsoft.com/office/drawing/2014/main" id="{F614AF33-A78C-4B29-9635-A54EDF61AF46}"/>
              </a:ext>
            </a:extLst>
          </p:cNvPr>
          <p:cNvGrpSpPr/>
          <p:nvPr/>
        </p:nvGrpSpPr>
        <p:grpSpPr>
          <a:xfrm>
            <a:off x="10707766" y="106503"/>
            <a:ext cx="1227389" cy="6624737"/>
            <a:chOff x="179512" y="116632"/>
            <a:chExt cx="1227389" cy="6624737"/>
          </a:xfrm>
        </p:grpSpPr>
        <p:pic>
          <p:nvPicPr>
            <p:cNvPr id="10"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pic>
        <p:nvPicPr>
          <p:cNvPr id="1026" name="Picture 2">
            <a:extLst>
              <a:ext uri="{FF2B5EF4-FFF2-40B4-BE49-F238E27FC236}">
                <a16:creationId xmlns:a16="http://schemas.microsoft.com/office/drawing/2014/main" id="{23840CE6-ED44-4A5F-AAC3-11DAC0D2489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404664"/>
            <a:ext cx="4085473" cy="56064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22535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тексту 2">
            <a:extLst>
              <a:ext uri="{FF2B5EF4-FFF2-40B4-BE49-F238E27FC236}">
                <a16:creationId xmlns:a16="http://schemas.microsoft.com/office/drawing/2014/main" id="{4E11169E-57FF-4628-89D8-549E07646911}"/>
              </a:ext>
            </a:extLst>
          </p:cNvPr>
          <p:cNvSpPr>
            <a:spLocks noGrp="1"/>
          </p:cNvSpPr>
          <p:nvPr>
            <p:ph type="body" idx="1"/>
          </p:nvPr>
        </p:nvSpPr>
        <p:spPr>
          <a:xfrm>
            <a:off x="1421987" y="1535113"/>
            <a:ext cx="4574530" cy="639762"/>
          </a:xfrm>
        </p:spPr>
        <p:txBody>
          <a:bodyPr/>
          <a:lstStyle/>
          <a:p>
            <a:pPr algn="ctr"/>
            <a:r>
              <a:rPr lang="ru-RU" dirty="0" err="1"/>
              <a:t>Олександр</a:t>
            </a:r>
            <a:r>
              <a:rPr lang="ru-RU" dirty="0"/>
              <a:t> (</a:t>
            </a:r>
            <a:r>
              <a:rPr lang="ru-RU" dirty="0" err="1"/>
              <a:t>Олелько</a:t>
            </a:r>
            <a:r>
              <a:rPr lang="ru-RU" dirty="0"/>
              <a:t>) Попович</a:t>
            </a:r>
          </a:p>
        </p:txBody>
      </p:sp>
      <p:grpSp>
        <p:nvGrpSpPr>
          <p:cNvPr id="4" name="Групувати 3">
            <a:extLst>
              <a:ext uri="{FF2B5EF4-FFF2-40B4-BE49-F238E27FC236}">
                <a16:creationId xmlns:a16="http://schemas.microsoft.com/office/drawing/2014/main" id="{D23E053B-D43C-4C09-BFFA-1A68593DC4A3}"/>
              </a:ext>
            </a:extLst>
          </p:cNvPr>
          <p:cNvGrpSpPr/>
          <p:nvPr/>
        </p:nvGrpSpPr>
        <p:grpSpPr>
          <a:xfrm>
            <a:off x="191344" y="116633"/>
            <a:ext cx="1227389" cy="6624737"/>
            <a:chOff x="179512" y="116632"/>
            <a:chExt cx="1227389" cy="6624737"/>
          </a:xfrm>
        </p:grpSpPr>
        <p:pic>
          <p:nvPicPr>
            <p:cNvPr id="6" name="Picture 2" descr="схема вишиванки">
              <a:extLst>
                <a:ext uri="{FF2B5EF4-FFF2-40B4-BE49-F238E27FC236}">
                  <a16:creationId xmlns:a16="http://schemas.microsoft.com/office/drawing/2014/main" id="{255209D4-33E3-45EC-93D4-456E7549FC6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схема вишиванки">
              <a:extLst>
                <a:ext uri="{FF2B5EF4-FFF2-40B4-BE49-F238E27FC236}">
                  <a16:creationId xmlns:a16="http://schemas.microsoft.com/office/drawing/2014/main" id="{4C39C68B-CF57-4016-8B02-E222C89ECC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схема вишиванки">
              <a:extLst>
                <a:ext uri="{FF2B5EF4-FFF2-40B4-BE49-F238E27FC236}">
                  <a16:creationId xmlns:a16="http://schemas.microsoft.com/office/drawing/2014/main" id="{487D8CD6-880B-4522-9E36-90336EF425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Групувати 3">
            <a:extLst>
              <a:ext uri="{FF2B5EF4-FFF2-40B4-BE49-F238E27FC236}">
                <a16:creationId xmlns:a16="http://schemas.microsoft.com/office/drawing/2014/main" id="{F614AF33-A78C-4B29-9635-A54EDF61AF46}"/>
              </a:ext>
            </a:extLst>
          </p:cNvPr>
          <p:cNvGrpSpPr/>
          <p:nvPr/>
        </p:nvGrpSpPr>
        <p:grpSpPr>
          <a:xfrm>
            <a:off x="10707766" y="106503"/>
            <a:ext cx="1227389" cy="6624737"/>
            <a:chOff x="179512" y="116632"/>
            <a:chExt cx="1227389" cy="6624737"/>
          </a:xfrm>
        </p:grpSpPr>
        <p:pic>
          <p:nvPicPr>
            <p:cNvPr id="10"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sp>
        <p:nvSpPr>
          <p:cNvPr id="15" name="Місце для вмісту 14">
            <a:extLst>
              <a:ext uri="{FF2B5EF4-FFF2-40B4-BE49-F238E27FC236}">
                <a16:creationId xmlns:a16="http://schemas.microsoft.com/office/drawing/2014/main" id="{1EE77B8A-8D3A-427F-BA13-CAB1D62E5B1D}"/>
              </a:ext>
            </a:extLst>
          </p:cNvPr>
          <p:cNvSpPr>
            <a:spLocks noGrp="1"/>
          </p:cNvSpPr>
          <p:nvPr>
            <p:ph sz="half" idx="2"/>
          </p:nvPr>
        </p:nvSpPr>
        <p:spPr>
          <a:xfrm>
            <a:off x="1421987" y="2174875"/>
            <a:ext cx="4418630" cy="3951288"/>
          </a:xfrm>
        </p:spPr>
        <p:txBody>
          <a:bodyPr>
            <a:normAutofit fontScale="92500" lnSpcReduction="20000"/>
          </a:bodyPr>
          <a:lstStyle/>
          <a:p>
            <a:r>
              <a:rPr lang="ru-RU" dirty="0"/>
              <a:t>– студент </a:t>
            </a:r>
            <a:r>
              <a:rPr lang="ru-RU" dirty="0" err="1"/>
              <a:t>Київського</a:t>
            </a:r>
            <a:r>
              <a:rPr lang="ru-RU" dirty="0"/>
              <a:t> </a:t>
            </a:r>
            <a:r>
              <a:rPr lang="ru-RU" dirty="0" err="1"/>
              <a:t>політехнічного</a:t>
            </a:r>
            <a:r>
              <a:rPr lang="ru-RU" dirty="0"/>
              <a:t> </a:t>
            </a:r>
            <a:r>
              <a:rPr lang="ru-RU" dirty="0" err="1"/>
              <a:t>інституту</a:t>
            </a:r>
            <a:r>
              <a:rPr lang="ru-RU" dirty="0"/>
              <a:t>, один </a:t>
            </a:r>
            <a:r>
              <a:rPr lang="ru-RU" dirty="0" err="1"/>
              <a:t>із</a:t>
            </a:r>
            <a:r>
              <a:rPr lang="ru-RU" dirty="0"/>
              <a:t> </a:t>
            </a:r>
            <a:r>
              <a:rPr lang="ru-RU" dirty="0" err="1"/>
              <a:t>організаторів</a:t>
            </a:r>
            <a:r>
              <a:rPr lang="ru-RU" dirty="0"/>
              <a:t> </a:t>
            </a:r>
            <a:r>
              <a:rPr lang="ru-RU" dirty="0" err="1"/>
              <a:t>Студентського</a:t>
            </a:r>
            <a:r>
              <a:rPr lang="ru-RU" dirty="0"/>
              <a:t> куреня. </a:t>
            </a:r>
            <a:r>
              <a:rPr lang="ru-RU" dirty="0" err="1"/>
              <a:t>Народився</a:t>
            </a:r>
            <a:r>
              <a:rPr lang="ru-RU" dirty="0"/>
              <a:t> у 1896 </a:t>
            </a:r>
            <a:r>
              <a:rPr lang="ru-RU" dirty="0" err="1"/>
              <a:t>році</a:t>
            </a:r>
            <a:r>
              <a:rPr lang="ru-RU" dirty="0"/>
              <a:t>. </a:t>
            </a:r>
            <a:r>
              <a:rPr lang="ru-RU" dirty="0" err="1"/>
              <a:t>Навчався</a:t>
            </a:r>
            <a:r>
              <a:rPr lang="ru-RU" dirty="0"/>
              <a:t> у </a:t>
            </a:r>
            <a:r>
              <a:rPr lang="ru-RU" dirty="0" err="1"/>
              <a:t>Золотоніській</a:t>
            </a:r>
            <a:r>
              <a:rPr lang="ru-RU" dirty="0"/>
              <a:t> </a:t>
            </a:r>
            <a:r>
              <a:rPr lang="ru-RU" dirty="0" err="1"/>
              <a:t>гімназії</a:t>
            </a:r>
            <a:r>
              <a:rPr lang="ru-RU" dirty="0"/>
              <a:t>. </a:t>
            </a:r>
            <a:r>
              <a:rPr lang="ru-RU" dirty="0" err="1"/>
              <a:t>Товаришував</a:t>
            </a:r>
            <a:r>
              <a:rPr lang="ru-RU" dirty="0"/>
              <a:t> з </a:t>
            </a:r>
            <a:r>
              <a:rPr lang="ru-RU" dirty="0" err="1"/>
              <a:t>Іваном</a:t>
            </a:r>
            <a:r>
              <a:rPr lang="ru-RU" dirty="0"/>
              <a:t> Шарим. </a:t>
            </a:r>
            <a:r>
              <a:rPr lang="ru-RU" dirty="0" err="1"/>
              <a:t>Активний</a:t>
            </a:r>
            <a:r>
              <a:rPr lang="ru-RU" dirty="0"/>
              <a:t> </a:t>
            </a:r>
            <a:r>
              <a:rPr lang="ru-RU" dirty="0" err="1"/>
              <a:t>учасник</a:t>
            </a:r>
            <a:r>
              <a:rPr lang="ru-RU" dirty="0"/>
              <a:t> </a:t>
            </a:r>
            <a:r>
              <a:rPr lang="ru-RU" dirty="0" err="1"/>
              <a:t>громадсько-політичного</a:t>
            </a:r>
            <a:r>
              <a:rPr lang="ru-RU" dirty="0"/>
              <a:t> </a:t>
            </a:r>
            <a:r>
              <a:rPr lang="ru-RU" dirty="0" err="1"/>
              <a:t>життя</a:t>
            </a:r>
            <a:r>
              <a:rPr lang="ru-RU" dirty="0"/>
              <a:t>. У </a:t>
            </a:r>
            <a:r>
              <a:rPr lang="ru-RU" dirty="0" err="1"/>
              <a:t>битві</a:t>
            </a:r>
            <a:r>
              <a:rPr lang="ru-RU" dirty="0"/>
              <a:t> </a:t>
            </a:r>
            <a:r>
              <a:rPr lang="ru-RU" dirty="0" err="1"/>
              <a:t>під</a:t>
            </a:r>
            <a:r>
              <a:rPr lang="ru-RU" dirty="0"/>
              <a:t> </a:t>
            </a:r>
            <a:r>
              <a:rPr lang="ru-RU" dirty="0" err="1"/>
              <a:t>Крутами</a:t>
            </a:r>
            <a:r>
              <a:rPr lang="ru-RU" dirty="0"/>
              <a:t> </a:t>
            </a:r>
            <a:r>
              <a:rPr lang="ru-RU" dirty="0" err="1"/>
              <a:t>потрапив</a:t>
            </a:r>
            <a:r>
              <a:rPr lang="ru-RU" dirty="0"/>
              <a:t> у полон і, </a:t>
            </a:r>
            <a:r>
              <a:rPr lang="ru-RU" dirty="0" err="1"/>
              <a:t>після</a:t>
            </a:r>
            <a:r>
              <a:rPr lang="ru-RU" dirty="0"/>
              <a:t> </a:t>
            </a:r>
            <a:r>
              <a:rPr lang="ru-RU" dirty="0" err="1"/>
              <a:t>жорстоких</a:t>
            </a:r>
            <a:r>
              <a:rPr lang="ru-RU" dirty="0"/>
              <a:t> </a:t>
            </a:r>
            <a:r>
              <a:rPr lang="ru-RU" dirty="0" err="1"/>
              <a:t>знущань</a:t>
            </a:r>
            <a:r>
              <a:rPr lang="ru-RU" dirty="0"/>
              <a:t>, </a:t>
            </a:r>
            <a:r>
              <a:rPr lang="ru-RU" dirty="0" err="1"/>
              <a:t>був</a:t>
            </a:r>
            <a:r>
              <a:rPr lang="ru-RU" dirty="0"/>
              <a:t> </a:t>
            </a:r>
            <a:r>
              <a:rPr lang="ru-RU" dirty="0" err="1"/>
              <a:t>страчений</a:t>
            </a:r>
            <a:r>
              <a:rPr lang="ru-RU" dirty="0"/>
              <a:t>. </a:t>
            </a:r>
            <a:r>
              <a:rPr lang="ru-RU" dirty="0" err="1"/>
              <a:t>Похований</a:t>
            </a:r>
            <a:r>
              <a:rPr lang="ru-RU" dirty="0"/>
              <a:t> на </a:t>
            </a:r>
            <a:r>
              <a:rPr lang="ru-RU" dirty="0" err="1"/>
              <a:t>Аскольдовій</a:t>
            </a:r>
            <a:r>
              <a:rPr lang="ru-RU" dirty="0"/>
              <a:t> могил</a:t>
            </a:r>
          </a:p>
        </p:txBody>
      </p:sp>
      <p:pic>
        <p:nvPicPr>
          <p:cNvPr id="16" name="Рисунок 15">
            <a:extLst>
              <a:ext uri="{FF2B5EF4-FFF2-40B4-BE49-F238E27FC236}">
                <a16:creationId xmlns:a16="http://schemas.microsoft.com/office/drawing/2014/main" id="{11C48105-8F5D-459D-B1D1-98129A7BF702}"/>
              </a:ext>
            </a:extLst>
          </p:cNvPr>
          <p:cNvPicPr>
            <a:picLocks noChangeAspect="1"/>
          </p:cNvPicPr>
          <p:nvPr/>
        </p:nvPicPr>
        <p:blipFill>
          <a:blip r:embed="rId3"/>
          <a:stretch>
            <a:fillRect/>
          </a:stretch>
        </p:blipFill>
        <p:spPr>
          <a:xfrm>
            <a:off x="6683379" y="1832144"/>
            <a:ext cx="3341508" cy="3325048"/>
          </a:xfrm>
          <a:prstGeom prst="rect">
            <a:avLst/>
          </a:prstGeom>
        </p:spPr>
      </p:pic>
    </p:spTree>
    <p:extLst>
      <p:ext uri="{BB962C8B-B14F-4D97-AF65-F5344CB8AC3E}">
        <p14:creationId xmlns:p14="http://schemas.microsoft.com/office/powerpoint/2010/main" val="40750574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класні години\крути\70.jpg"/>
          <p:cNvPicPr>
            <a:picLocks noGrp="1" noChangeAspect="1" noChangeArrowheads="1"/>
          </p:cNvPicPr>
          <p:nvPr>
            <p:ph sz="half" idx="2"/>
          </p:nvPr>
        </p:nvPicPr>
        <p:blipFill>
          <a:blip r:embed="rId2" cstate="print"/>
          <a:stretch>
            <a:fillRect/>
          </a:stretch>
        </p:blipFill>
        <p:spPr bwMode="auto">
          <a:xfrm>
            <a:off x="1546169" y="1051718"/>
            <a:ext cx="3454890" cy="5169413"/>
          </a:xfrm>
          <a:prstGeom prst="rect">
            <a:avLst/>
          </a:prstGeom>
          <a:noFill/>
        </p:spPr>
      </p:pic>
      <p:sp>
        <p:nvSpPr>
          <p:cNvPr id="5" name="Місце для тексту 4">
            <a:extLst>
              <a:ext uri="{FF2B5EF4-FFF2-40B4-BE49-F238E27FC236}">
                <a16:creationId xmlns:a16="http://schemas.microsoft.com/office/drawing/2014/main" id="{A9EE89F4-DE43-4783-BA93-846FE82B1A16}"/>
              </a:ext>
            </a:extLst>
          </p:cNvPr>
          <p:cNvSpPr>
            <a:spLocks noGrp="1"/>
          </p:cNvSpPr>
          <p:nvPr>
            <p:ph type="body" sz="quarter" idx="3"/>
          </p:nvPr>
        </p:nvSpPr>
        <p:spPr>
          <a:xfrm>
            <a:off x="5159896" y="411956"/>
            <a:ext cx="5389033" cy="639762"/>
          </a:xfrm>
        </p:spPr>
        <p:txBody>
          <a:bodyPr/>
          <a:lstStyle/>
          <a:p>
            <a:pPr algn="ctr"/>
            <a:r>
              <a:rPr lang="ru-RU" dirty="0" err="1"/>
              <a:t>Іван</a:t>
            </a:r>
            <a:r>
              <a:rPr lang="ru-RU" dirty="0"/>
              <a:t> </a:t>
            </a:r>
            <a:r>
              <a:rPr lang="ru-RU" dirty="0" err="1"/>
              <a:t>Ількович</a:t>
            </a:r>
            <a:r>
              <a:rPr lang="ru-RU" dirty="0"/>
              <a:t> </a:t>
            </a:r>
            <a:r>
              <a:rPr lang="ru-RU" dirty="0" err="1"/>
              <a:t>Шарий</a:t>
            </a:r>
            <a:r>
              <a:rPr lang="ru-RU" dirty="0"/>
              <a:t> </a:t>
            </a:r>
          </a:p>
        </p:txBody>
      </p:sp>
      <p:sp>
        <p:nvSpPr>
          <p:cNvPr id="13" name="Місце для вмісту 12">
            <a:extLst>
              <a:ext uri="{FF2B5EF4-FFF2-40B4-BE49-F238E27FC236}">
                <a16:creationId xmlns:a16="http://schemas.microsoft.com/office/drawing/2014/main" id="{B228289E-E8F8-4D81-ABA7-2EFADC8111A7}"/>
              </a:ext>
            </a:extLst>
          </p:cNvPr>
          <p:cNvSpPr>
            <a:spLocks noGrp="1"/>
          </p:cNvSpPr>
          <p:nvPr>
            <p:ph sz="quarter" idx="4"/>
          </p:nvPr>
        </p:nvSpPr>
        <p:spPr>
          <a:xfrm>
            <a:off x="5186855" y="1453356"/>
            <a:ext cx="5229626" cy="4992688"/>
          </a:xfrm>
        </p:spPr>
        <p:txBody>
          <a:bodyPr>
            <a:normAutofit fontScale="85000" lnSpcReduction="20000"/>
          </a:bodyPr>
          <a:lstStyle/>
          <a:p>
            <a:r>
              <a:rPr lang="ru-RU" dirty="0"/>
              <a:t>– </a:t>
            </a:r>
            <a:r>
              <a:rPr lang="ru-RU" dirty="0">
                <a:latin typeface="Arial" panose="020B0604020202020204" pitchFamily="34" charset="0"/>
                <a:cs typeface="Arial" panose="020B0604020202020204" pitchFamily="34" charset="0"/>
              </a:rPr>
              <a:t>студент </a:t>
            </a:r>
            <a:r>
              <a:rPr lang="ru-RU" dirty="0" err="1">
                <a:latin typeface="Arial" panose="020B0604020202020204" pitchFamily="34" charset="0"/>
                <a:cs typeface="Arial" panose="020B0604020202020204" pitchFamily="34" charset="0"/>
              </a:rPr>
              <a:t>Університету</a:t>
            </a:r>
            <a:r>
              <a:rPr lang="ru-RU" dirty="0">
                <a:latin typeface="Arial" panose="020B0604020202020204" pitchFamily="34" charset="0"/>
                <a:cs typeface="Arial" panose="020B0604020202020204" pitchFamily="34" charset="0"/>
              </a:rPr>
              <a:t> св. </a:t>
            </a:r>
            <a:r>
              <a:rPr lang="ru-RU" dirty="0" err="1">
                <a:latin typeface="Arial" panose="020B0604020202020204" pitchFamily="34" charset="0"/>
                <a:cs typeface="Arial" panose="020B0604020202020204" pitchFamily="34" charset="0"/>
              </a:rPr>
              <a:t>Володимира</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активний</a:t>
            </a:r>
            <a:r>
              <a:rPr lang="ru-RU" dirty="0">
                <a:latin typeface="Arial" panose="020B0604020202020204" pitchFamily="34" charset="0"/>
                <a:cs typeface="Arial" panose="020B0604020202020204" pitchFamily="34" charset="0"/>
              </a:rPr>
              <a:t> член ”</a:t>
            </a:r>
            <a:r>
              <a:rPr lang="ru-RU" dirty="0" err="1">
                <a:latin typeface="Arial" panose="020B0604020202020204" pitchFamily="34" charset="0"/>
                <a:cs typeface="Arial" panose="020B0604020202020204" pitchFamily="34" charset="0"/>
              </a:rPr>
              <a:t>Студентської</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громади</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співробітник</a:t>
            </a:r>
            <a:r>
              <a:rPr lang="ru-RU" dirty="0">
                <a:latin typeface="Arial" panose="020B0604020202020204" pitchFamily="34" charset="0"/>
                <a:cs typeface="Arial" panose="020B0604020202020204" pitchFamily="34" charset="0"/>
              </a:rPr>
              <a:t> УЦР та уряду УНР. </a:t>
            </a:r>
            <a:r>
              <a:rPr lang="ru-RU" dirty="0" err="1">
                <a:latin typeface="Arial" panose="020B0604020202020204" pitchFamily="34" charset="0"/>
                <a:cs typeface="Arial" panose="020B0604020202020204" pitchFamily="34" charset="0"/>
              </a:rPr>
              <a:t>Народився</a:t>
            </a:r>
            <a:r>
              <a:rPr lang="ru-RU" dirty="0">
                <a:latin typeface="Arial" panose="020B0604020202020204" pitchFamily="34" charset="0"/>
                <a:cs typeface="Arial" panose="020B0604020202020204" pitchFamily="34" charset="0"/>
              </a:rPr>
              <a:t> 25 лютого 1894 року в с. </a:t>
            </a:r>
            <a:r>
              <a:rPr lang="ru-RU" dirty="0" err="1">
                <a:latin typeface="Arial" panose="020B0604020202020204" pitchFamily="34" charset="0"/>
                <a:cs typeface="Arial" panose="020B0604020202020204" pitchFamily="34" charset="0"/>
              </a:rPr>
              <a:t>Вереміївка</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Золотоніського</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повіту</a:t>
            </a:r>
            <a:r>
              <a:rPr lang="ru-RU" dirty="0">
                <a:latin typeface="Arial" panose="020B0604020202020204" pitchFamily="34" charset="0"/>
                <a:cs typeface="Arial" panose="020B0604020202020204" pitchFamily="34" charset="0"/>
              </a:rPr>
              <a:t>. Автор перших </a:t>
            </a:r>
            <a:r>
              <a:rPr lang="ru-RU" dirty="0" err="1">
                <a:latin typeface="Arial" panose="020B0604020202020204" pitchFamily="34" charset="0"/>
                <a:cs typeface="Arial" panose="020B0604020202020204" pitchFamily="34" charset="0"/>
              </a:rPr>
              <a:t>спогадів</a:t>
            </a:r>
            <a:r>
              <a:rPr lang="ru-RU" dirty="0">
                <a:latin typeface="Arial" panose="020B0604020202020204" pitchFamily="34" charset="0"/>
                <a:cs typeface="Arial" panose="020B0604020202020204" pitchFamily="34" charset="0"/>
              </a:rPr>
              <a:t> про </a:t>
            </a:r>
            <a:r>
              <a:rPr lang="ru-RU" dirty="0" err="1">
                <a:latin typeface="Arial" panose="020B0604020202020204" pitchFamily="34" charset="0"/>
                <a:cs typeface="Arial" panose="020B0604020202020204" pitchFamily="34" charset="0"/>
              </a:rPr>
              <a:t>Крутянську</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трагедію</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опублікованих</a:t>
            </a:r>
            <a:r>
              <a:rPr lang="ru-RU" dirty="0">
                <a:latin typeface="Arial" panose="020B0604020202020204" pitchFamily="34" charset="0"/>
                <a:cs typeface="Arial" panose="020B0604020202020204" pitchFamily="34" charset="0"/>
              </a:rPr>
              <a:t> у </a:t>
            </a:r>
            <a:r>
              <a:rPr lang="ru-RU" dirty="0" err="1">
                <a:latin typeface="Arial" panose="020B0604020202020204" pitchFamily="34" charset="0"/>
                <a:cs typeface="Arial" panose="020B0604020202020204" pitchFamily="34" charset="0"/>
              </a:rPr>
              <a:t>квітні</a:t>
            </a:r>
            <a:r>
              <a:rPr lang="ru-RU" dirty="0">
                <a:latin typeface="Arial" panose="020B0604020202020204" pitchFamily="34" charset="0"/>
                <a:cs typeface="Arial" panose="020B0604020202020204" pitchFamily="34" charset="0"/>
              </a:rPr>
              <a:t> 1918 року. </a:t>
            </a:r>
            <a:r>
              <a:rPr lang="ru-RU" dirty="0" err="1">
                <a:latin typeface="Arial" panose="020B0604020202020204" pitchFamily="34" charset="0"/>
                <a:cs typeface="Arial" panose="020B0604020202020204" pitchFamily="34" charset="0"/>
              </a:rPr>
              <a:t>Після</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Першої</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світової</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війни</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вчителював</a:t>
            </a:r>
            <a:r>
              <a:rPr lang="ru-RU" dirty="0">
                <a:latin typeface="Arial" panose="020B0604020202020204" pitchFamily="34" charset="0"/>
                <a:cs typeface="Arial" panose="020B0604020202020204" pitchFamily="34" charset="0"/>
              </a:rPr>
              <a:t> у </a:t>
            </a:r>
            <a:r>
              <a:rPr lang="ru-RU" dirty="0" err="1">
                <a:latin typeface="Arial" panose="020B0604020202020204" pitchFamily="34" charset="0"/>
                <a:cs typeface="Arial" panose="020B0604020202020204" pitchFamily="34" charset="0"/>
              </a:rPr>
              <a:t>рідному</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селі</a:t>
            </a:r>
            <a:r>
              <a:rPr lang="ru-RU" dirty="0">
                <a:latin typeface="Arial" panose="020B0604020202020204" pitchFamily="34" charset="0"/>
                <a:cs typeface="Arial" panose="020B0604020202020204" pitchFamily="34" charset="0"/>
              </a:rPr>
              <a:t>. У 1920 – 1923 роках </a:t>
            </a:r>
            <a:r>
              <a:rPr lang="ru-RU" dirty="0" err="1">
                <a:latin typeface="Arial" panose="020B0604020202020204" pitchFamily="34" charset="0"/>
                <a:cs typeface="Arial" panose="020B0604020202020204" pitchFamily="34" charset="0"/>
              </a:rPr>
              <a:t>діяв</a:t>
            </a:r>
            <a:r>
              <a:rPr lang="ru-RU" dirty="0">
                <a:latin typeface="Arial" panose="020B0604020202020204" pitchFamily="34" charset="0"/>
                <a:cs typeface="Arial" panose="020B0604020202020204" pitchFamily="34" charset="0"/>
              </a:rPr>
              <a:t> у </a:t>
            </a:r>
            <a:r>
              <a:rPr lang="ru-RU" dirty="0" err="1">
                <a:latin typeface="Arial" panose="020B0604020202020204" pitchFamily="34" charset="0"/>
                <a:cs typeface="Arial" panose="020B0604020202020204" pitchFamily="34" charset="0"/>
              </a:rPr>
              <a:t>підпіллі</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Був</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керівником</a:t>
            </a:r>
            <a:r>
              <a:rPr lang="ru-RU" dirty="0">
                <a:latin typeface="Arial" panose="020B0604020202020204" pitchFamily="34" charset="0"/>
                <a:cs typeface="Arial" panose="020B0604020202020204" pitchFamily="34" charset="0"/>
              </a:rPr>
              <a:t> одного </a:t>
            </a:r>
            <a:r>
              <a:rPr lang="ru-RU" dirty="0" err="1">
                <a:latin typeface="Arial" panose="020B0604020202020204" pitchFamily="34" charset="0"/>
                <a:cs typeface="Arial" panose="020B0604020202020204" pitchFamily="34" charset="0"/>
              </a:rPr>
              <a:t>із</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повстанських</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загонів</a:t>
            </a:r>
            <a:r>
              <a:rPr lang="ru-RU" dirty="0">
                <a:latin typeface="Arial" panose="020B0604020202020204" pitchFamily="34" charset="0"/>
                <a:cs typeface="Arial" panose="020B0604020202020204" pitchFamily="34" charset="0"/>
              </a:rPr>
              <a:t> Холодного Яру </a:t>
            </a:r>
            <a:r>
              <a:rPr lang="ru-RU" dirty="0" err="1">
                <a:latin typeface="Arial" panose="020B0604020202020204" pitchFamily="34" charset="0"/>
                <a:cs typeface="Arial" panose="020B0604020202020204" pitchFamily="34" charset="0"/>
              </a:rPr>
              <a:t>під</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іменем</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Іван</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Чорний</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Пізніше</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перебрався</a:t>
            </a:r>
            <a:r>
              <a:rPr lang="ru-RU" dirty="0">
                <a:latin typeface="Arial" panose="020B0604020202020204" pitchFamily="34" charset="0"/>
                <a:cs typeface="Arial" panose="020B0604020202020204" pitchFamily="34" charset="0"/>
              </a:rPr>
              <a:t> до </a:t>
            </a:r>
            <a:r>
              <a:rPr lang="ru-RU" dirty="0" err="1">
                <a:latin typeface="Arial" panose="020B0604020202020204" pitchFamily="34" charset="0"/>
                <a:cs typeface="Arial" panose="020B0604020202020204" pitchFamily="34" charset="0"/>
              </a:rPr>
              <a:t>Києва</a:t>
            </a:r>
            <a:r>
              <a:rPr lang="ru-RU" dirty="0">
                <a:latin typeface="Arial" panose="020B0604020202020204" pitchFamily="34" charset="0"/>
                <a:cs typeface="Arial" panose="020B0604020202020204" pitchFamily="34" charset="0"/>
              </a:rPr>
              <a:t>, де </a:t>
            </a:r>
            <a:r>
              <a:rPr lang="ru-RU" dirty="0" err="1">
                <a:latin typeface="Arial" panose="020B0604020202020204" pitchFamily="34" charset="0"/>
                <a:cs typeface="Arial" panose="020B0604020202020204" pitchFamily="34" charset="0"/>
              </a:rPr>
              <a:t>займався</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науковою</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роботою</a:t>
            </a:r>
            <a:r>
              <a:rPr lang="ru-RU" dirty="0">
                <a:latin typeface="Arial" panose="020B0604020202020204" pitchFamily="34" charset="0"/>
                <a:cs typeface="Arial" panose="020B0604020202020204" pitchFamily="34" charset="0"/>
              </a:rPr>
              <a:t>. У 1929 </a:t>
            </a:r>
            <a:r>
              <a:rPr lang="ru-RU" dirty="0" err="1">
                <a:latin typeface="Arial" panose="020B0604020202020204" pitchFamily="34" charset="0"/>
                <a:cs typeface="Arial" panose="020B0604020202020204" pitchFamily="34" charset="0"/>
              </a:rPr>
              <a:t>році</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заарештований</a:t>
            </a:r>
            <a:r>
              <a:rPr lang="ru-RU" dirty="0">
                <a:latin typeface="Arial" panose="020B0604020202020204" pitchFamily="34" charset="0"/>
                <a:cs typeface="Arial" panose="020B0604020202020204" pitchFamily="34" charset="0"/>
              </a:rPr>
              <a:t>, а в лютому 1930 року </a:t>
            </a:r>
            <a:r>
              <a:rPr lang="ru-RU" dirty="0" err="1">
                <a:latin typeface="Arial" panose="020B0604020202020204" pitchFamily="34" charset="0"/>
                <a:cs typeface="Arial" panose="020B0604020202020204" pitchFamily="34" charset="0"/>
              </a:rPr>
              <a:t>розстріляний</a:t>
            </a:r>
            <a:r>
              <a:rPr lang="ru-RU" dirty="0">
                <a:latin typeface="Arial" panose="020B0604020202020204" pitchFamily="34" charset="0"/>
                <a:cs typeface="Arial" panose="020B0604020202020204" pitchFamily="34" charset="0"/>
              </a:rPr>
              <a:t> за </a:t>
            </a:r>
            <a:r>
              <a:rPr lang="ru-RU" dirty="0" err="1">
                <a:latin typeface="Arial" panose="020B0604020202020204" pitchFamily="34" charset="0"/>
                <a:cs typeface="Arial" panose="020B0604020202020204" pitchFamily="34" charset="0"/>
              </a:rPr>
              <a:t>антирадянську</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діяльність</a:t>
            </a:r>
            <a:endParaRPr lang="ru-RU" dirty="0">
              <a:latin typeface="Arial" panose="020B0604020202020204" pitchFamily="34" charset="0"/>
              <a:cs typeface="Arial" panose="020B0604020202020204" pitchFamily="34" charset="0"/>
            </a:endParaRPr>
          </a:p>
        </p:txBody>
      </p:sp>
      <p:grpSp>
        <p:nvGrpSpPr>
          <p:cNvPr id="4" name="Групувати 3">
            <a:extLst>
              <a:ext uri="{FF2B5EF4-FFF2-40B4-BE49-F238E27FC236}">
                <a16:creationId xmlns:a16="http://schemas.microsoft.com/office/drawing/2014/main" id="{D23E053B-D43C-4C09-BFFA-1A68593DC4A3}"/>
              </a:ext>
            </a:extLst>
          </p:cNvPr>
          <p:cNvGrpSpPr/>
          <p:nvPr/>
        </p:nvGrpSpPr>
        <p:grpSpPr>
          <a:xfrm>
            <a:off x="191344" y="116633"/>
            <a:ext cx="1227389" cy="6624737"/>
            <a:chOff x="179512" y="116632"/>
            <a:chExt cx="1227389" cy="6624737"/>
          </a:xfrm>
        </p:grpSpPr>
        <p:pic>
          <p:nvPicPr>
            <p:cNvPr id="6" name="Picture 2" descr="схема вишиванки">
              <a:extLst>
                <a:ext uri="{FF2B5EF4-FFF2-40B4-BE49-F238E27FC236}">
                  <a16:creationId xmlns:a16="http://schemas.microsoft.com/office/drawing/2014/main" id="{255209D4-33E3-45EC-93D4-456E7549FC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схема вишиванки">
              <a:extLst>
                <a:ext uri="{FF2B5EF4-FFF2-40B4-BE49-F238E27FC236}">
                  <a16:creationId xmlns:a16="http://schemas.microsoft.com/office/drawing/2014/main" id="{4C39C68B-CF57-4016-8B02-E222C89ECC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схема вишиванки">
              <a:extLst>
                <a:ext uri="{FF2B5EF4-FFF2-40B4-BE49-F238E27FC236}">
                  <a16:creationId xmlns:a16="http://schemas.microsoft.com/office/drawing/2014/main" id="{487D8CD6-880B-4522-9E36-90336EF425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Групувати 3">
            <a:extLst>
              <a:ext uri="{FF2B5EF4-FFF2-40B4-BE49-F238E27FC236}">
                <a16:creationId xmlns:a16="http://schemas.microsoft.com/office/drawing/2014/main" id="{F614AF33-A78C-4B29-9635-A54EDF61AF46}"/>
              </a:ext>
            </a:extLst>
          </p:cNvPr>
          <p:cNvGrpSpPr/>
          <p:nvPr/>
        </p:nvGrpSpPr>
        <p:grpSpPr>
          <a:xfrm>
            <a:off x="10707766" y="106503"/>
            <a:ext cx="1227389" cy="6624737"/>
            <a:chOff x="179512" y="116632"/>
            <a:chExt cx="1227389" cy="6624737"/>
          </a:xfrm>
        </p:grpSpPr>
        <p:pic>
          <p:nvPicPr>
            <p:cNvPr id="10"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11322407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увати 3">
            <a:extLst>
              <a:ext uri="{FF2B5EF4-FFF2-40B4-BE49-F238E27FC236}">
                <a16:creationId xmlns:a16="http://schemas.microsoft.com/office/drawing/2014/main" id="{D23E053B-D43C-4C09-BFFA-1A68593DC4A3}"/>
              </a:ext>
            </a:extLst>
          </p:cNvPr>
          <p:cNvGrpSpPr/>
          <p:nvPr/>
        </p:nvGrpSpPr>
        <p:grpSpPr>
          <a:xfrm>
            <a:off x="191344" y="116633"/>
            <a:ext cx="1227389" cy="6624737"/>
            <a:chOff x="179512" y="116632"/>
            <a:chExt cx="1227389" cy="6624737"/>
          </a:xfrm>
        </p:grpSpPr>
        <p:pic>
          <p:nvPicPr>
            <p:cNvPr id="6" name="Picture 2" descr="схема вишиванки">
              <a:extLst>
                <a:ext uri="{FF2B5EF4-FFF2-40B4-BE49-F238E27FC236}">
                  <a16:creationId xmlns:a16="http://schemas.microsoft.com/office/drawing/2014/main" id="{255209D4-33E3-45EC-93D4-456E7549FC6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схема вишиванки">
              <a:extLst>
                <a:ext uri="{FF2B5EF4-FFF2-40B4-BE49-F238E27FC236}">
                  <a16:creationId xmlns:a16="http://schemas.microsoft.com/office/drawing/2014/main" id="{4C39C68B-CF57-4016-8B02-E222C89ECC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схема вишиванки">
              <a:extLst>
                <a:ext uri="{FF2B5EF4-FFF2-40B4-BE49-F238E27FC236}">
                  <a16:creationId xmlns:a16="http://schemas.microsoft.com/office/drawing/2014/main" id="{487D8CD6-880B-4522-9E36-90336EF425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Групувати 3">
            <a:extLst>
              <a:ext uri="{FF2B5EF4-FFF2-40B4-BE49-F238E27FC236}">
                <a16:creationId xmlns:a16="http://schemas.microsoft.com/office/drawing/2014/main" id="{F614AF33-A78C-4B29-9635-A54EDF61AF46}"/>
              </a:ext>
            </a:extLst>
          </p:cNvPr>
          <p:cNvGrpSpPr/>
          <p:nvPr/>
        </p:nvGrpSpPr>
        <p:grpSpPr>
          <a:xfrm>
            <a:off x="10707766" y="106503"/>
            <a:ext cx="1227389" cy="6624737"/>
            <a:chOff x="179512" y="116632"/>
            <a:chExt cx="1227389" cy="6624737"/>
          </a:xfrm>
        </p:grpSpPr>
        <p:pic>
          <p:nvPicPr>
            <p:cNvPr id="10"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sp>
        <p:nvSpPr>
          <p:cNvPr id="3" name="Місце для вмісту 2">
            <a:extLst>
              <a:ext uri="{FF2B5EF4-FFF2-40B4-BE49-F238E27FC236}">
                <a16:creationId xmlns:a16="http://schemas.microsoft.com/office/drawing/2014/main" id="{F65E3990-DF94-42B7-AB47-467DC04FFA3F}"/>
              </a:ext>
            </a:extLst>
          </p:cNvPr>
          <p:cNvSpPr>
            <a:spLocks noGrp="1"/>
          </p:cNvSpPr>
          <p:nvPr>
            <p:ph idx="1"/>
          </p:nvPr>
        </p:nvSpPr>
        <p:spPr>
          <a:xfrm>
            <a:off x="5450992" y="548680"/>
            <a:ext cx="4893480" cy="5577486"/>
          </a:xfrm>
        </p:spPr>
        <p:txBody>
          <a:bodyPr>
            <a:noAutofit/>
          </a:bodyPr>
          <a:lstStyle/>
          <a:p>
            <a:pPr marL="0" indent="0" algn="just">
              <a:buNone/>
            </a:pPr>
            <a:r>
              <a:rPr lang="ru-RU" sz="1800" b="1" dirty="0">
                <a:latin typeface="Arial" panose="020B0604020202020204" pitchFamily="34" charset="0"/>
                <a:cs typeface="Arial" panose="020B0604020202020204" pitchFamily="34" charset="0"/>
              </a:rPr>
              <a:t>	</a:t>
            </a:r>
            <a:r>
              <a:rPr lang="uk-UA" sz="1800" b="1" dirty="0">
                <a:latin typeface="Arial" panose="020B0604020202020204" pitchFamily="34" charset="0"/>
                <a:cs typeface="Arial" panose="020B0604020202020204" pitchFamily="34" charset="0"/>
              </a:rPr>
              <a:t>Валентин Дмитрович </a:t>
            </a:r>
            <a:r>
              <a:rPr lang="uk-UA" sz="1800" b="1" dirty="0" err="1">
                <a:latin typeface="Arial" panose="020B0604020202020204" pitchFamily="34" charset="0"/>
                <a:cs typeface="Arial" panose="020B0604020202020204" pitchFamily="34" charset="0"/>
              </a:rPr>
              <a:t>Отамановський</a:t>
            </a:r>
            <a:r>
              <a:rPr lang="uk-UA" sz="1800" b="1" dirty="0">
                <a:latin typeface="Arial" panose="020B0604020202020204" pitchFamily="34" charset="0"/>
                <a:cs typeface="Arial" panose="020B0604020202020204" pitchFamily="34" charset="0"/>
              </a:rPr>
              <a:t> </a:t>
            </a:r>
            <a:r>
              <a:rPr lang="uk-UA" sz="1800" dirty="0">
                <a:latin typeface="Arial" panose="020B0604020202020204" pitchFamily="34" charset="0"/>
                <a:cs typeface="Arial" panose="020B0604020202020204" pitchFamily="34" charset="0"/>
              </a:rPr>
              <a:t>– громадсько-політичний діяч, історик, краєзнавець, перекладач. Народився 14 лютого 1893 року в с. Яблунівка Черкаського повіту. Навчався в Києві у Політехнічному інституті, а потім на юридичному факультеті Університету </a:t>
            </a:r>
            <a:r>
              <a:rPr lang="uk-UA" sz="1800" dirty="0" err="1">
                <a:latin typeface="Arial" panose="020B0604020202020204" pitchFamily="34" charset="0"/>
                <a:cs typeface="Arial" panose="020B0604020202020204" pitchFamily="34" charset="0"/>
              </a:rPr>
              <a:t>св</a:t>
            </a:r>
            <a:r>
              <a:rPr lang="uk-UA" sz="1800" dirty="0">
                <a:latin typeface="Arial" panose="020B0604020202020204" pitchFamily="34" charset="0"/>
                <a:cs typeface="Arial" panose="020B0604020202020204" pitchFamily="34" charset="0"/>
              </a:rPr>
              <a:t>. Володимира. Один із засновників УЦР. В травні 1918 року виїхав до Відня. У 1920 році повернувся в Україну. Працював завідувачем Вінницької філії Всенародної бібліотеки України при ВУАН. У 1929 році заарештований у справі СВУ і засуджений на п’ятирічний термін. Після звільнення, у серпні 1936 року, оселився у Ленінграді, де викладав в університеті. З 1958 року проживав у Харкові. Викладав у медінституті. Помер у 1964 році.</a:t>
            </a:r>
          </a:p>
        </p:txBody>
      </p:sp>
      <p:pic>
        <p:nvPicPr>
          <p:cNvPr id="5" name="Picture 2">
            <a:extLst>
              <a:ext uri="{FF2B5EF4-FFF2-40B4-BE49-F238E27FC236}">
                <a16:creationId xmlns:a16="http://schemas.microsoft.com/office/drawing/2014/main" id="{82AD3BEF-5C35-4F98-A930-0D5EFC411F65}"/>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20846"/>
          <a:stretch/>
        </p:blipFill>
        <p:spPr bwMode="auto">
          <a:xfrm>
            <a:off x="2509337" y="3526312"/>
            <a:ext cx="2596088" cy="324019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Юний Валентин Отамановський">
            <a:extLst>
              <a:ext uri="{FF2B5EF4-FFF2-40B4-BE49-F238E27FC236}">
                <a16:creationId xmlns:a16="http://schemas.microsoft.com/office/drawing/2014/main" id="{999D0EE7-16FC-4E7B-A341-AF6EDDF6751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21726" y="190734"/>
            <a:ext cx="2094079" cy="32382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56653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AV\Рабочий стол\крути\40.jpg"/>
          <p:cNvPicPr>
            <a:picLocks noGrp="1" noChangeAspect="1" noChangeArrowheads="1"/>
          </p:cNvPicPr>
          <p:nvPr>
            <p:ph idx="4294967295"/>
          </p:nvPr>
        </p:nvPicPr>
        <p:blipFill>
          <a:blip r:embed="rId2" cstate="print"/>
          <a:srcRect/>
          <a:stretch>
            <a:fillRect/>
          </a:stretch>
        </p:blipFill>
        <p:spPr bwMode="auto">
          <a:xfrm>
            <a:off x="4223792" y="620688"/>
            <a:ext cx="3973512" cy="5759450"/>
          </a:xfrm>
          <a:prstGeom prst="rect">
            <a:avLst/>
          </a:prstGeom>
          <a:noFill/>
        </p:spPr>
      </p:pic>
      <p:grpSp>
        <p:nvGrpSpPr>
          <p:cNvPr id="2" name="Групувати 1">
            <a:extLst>
              <a:ext uri="{FF2B5EF4-FFF2-40B4-BE49-F238E27FC236}">
                <a16:creationId xmlns:a16="http://schemas.microsoft.com/office/drawing/2014/main" id="{9E0758D7-B806-457C-BDFF-2CD5CAC9E74A}"/>
              </a:ext>
            </a:extLst>
          </p:cNvPr>
          <p:cNvGrpSpPr/>
          <p:nvPr/>
        </p:nvGrpSpPr>
        <p:grpSpPr>
          <a:xfrm>
            <a:off x="191344" y="116633"/>
            <a:ext cx="1227389" cy="6624737"/>
            <a:chOff x="179512" y="116632"/>
            <a:chExt cx="1227389" cy="6624737"/>
          </a:xfrm>
        </p:grpSpPr>
        <p:pic>
          <p:nvPicPr>
            <p:cNvPr id="1026" name="Picture 2" descr="схема вишиванки">
              <a:extLst>
                <a:ext uri="{FF2B5EF4-FFF2-40B4-BE49-F238E27FC236}">
                  <a16:creationId xmlns:a16="http://schemas.microsoft.com/office/drawing/2014/main" id="{5F4A0BF0-9663-4109-8BA9-A1721A0FE1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схема вишиванки">
              <a:extLst>
                <a:ext uri="{FF2B5EF4-FFF2-40B4-BE49-F238E27FC236}">
                  <a16:creationId xmlns:a16="http://schemas.microsoft.com/office/drawing/2014/main" id="{7B332A62-3C74-47B0-A47C-224F8AC54F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схема вишиванки">
              <a:extLst>
                <a:ext uri="{FF2B5EF4-FFF2-40B4-BE49-F238E27FC236}">
                  <a16:creationId xmlns:a16="http://schemas.microsoft.com/office/drawing/2014/main" id="{DBF4359A-3796-42A0-B61A-8C201DC2AA3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8" name="Групувати 3">
            <a:extLst>
              <a:ext uri="{FF2B5EF4-FFF2-40B4-BE49-F238E27FC236}">
                <a16:creationId xmlns:a16="http://schemas.microsoft.com/office/drawing/2014/main" id="{F614AF33-A78C-4B29-9635-A54EDF61AF46}"/>
              </a:ext>
            </a:extLst>
          </p:cNvPr>
          <p:cNvGrpSpPr/>
          <p:nvPr/>
        </p:nvGrpSpPr>
        <p:grpSpPr>
          <a:xfrm>
            <a:off x="10707766" y="106503"/>
            <a:ext cx="1227389" cy="6624737"/>
            <a:chOff x="179512" y="116632"/>
            <a:chExt cx="1227389" cy="6624737"/>
          </a:xfrm>
        </p:grpSpPr>
        <p:pic>
          <p:nvPicPr>
            <p:cNvPr id="9"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9198042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143672" y="274638"/>
            <a:ext cx="7067128" cy="1143000"/>
          </a:xfrm>
        </p:spPr>
        <p:txBody>
          <a:bodyPr>
            <a:normAutofit fontScale="90000"/>
          </a:bodyPr>
          <a:lstStyle/>
          <a:p>
            <a:r>
              <a:rPr lang="uk-UA" b="1" dirty="0">
                <a:latin typeface="Times New Roman" pitchFamily="18" charset="0"/>
                <a:cs typeface="Times New Roman" pitchFamily="18" charset="0"/>
              </a:rPr>
              <a:t>Слава героям Крут!</a:t>
            </a:r>
            <a:br>
              <a:rPr lang="uk-UA" b="1" dirty="0">
                <a:latin typeface="Times New Roman" pitchFamily="18" charset="0"/>
                <a:cs typeface="Times New Roman" pitchFamily="18" charset="0"/>
              </a:rPr>
            </a:br>
            <a:r>
              <a:rPr lang="uk-UA" b="1" dirty="0">
                <a:latin typeface="Times New Roman" pitchFamily="18" charset="0"/>
                <a:cs typeface="Times New Roman" pitchFamily="18" charset="0"/>
              </a:rPr>
              <a:t> Слава Україні!</a:t>
            </a:r>
            <a:endParaRPr lang="ru-RU" b="1" dirty="0">
              <a:latin typeface="Times New Roman" pitchFamily="18" charset="0"/>
              <a:cs typeface="Times New Roman" pitchFamily="18" charset="0"/>
            </a:endParaRPr>
          </a:p>
        </p:txBody>
      </p:sp>
      <p:pic>
        <p:nvPicPr>
          <p:cNvPr id="5" name="Рисунок 4" descr="C:\Documents and Settings\Маша\Рабочий стол\7.JPG"/>
          <p:cNvPicPr>
            <a:picLocks noChangeAspect="1" noChangeArrowheads="1"/>
          </p:cNvPicPr>
          <p:nvPr/>
        </p:nvPicPr>
        <p:blipFill>
          <a:blip r:embed="rId2" cstate="print"/>
          <a:srcRect/>
          <a:stretch>
            <a:fillRect/>
          </a:stretch>
        </p:blipFill>
        <p:spPr bwMode="auto">
          <a:xfrm>
            <a:off x="4367809" y="1630580"/>
            <a:ext cx="3730039" cy="4952782"/>
          </a:xfrm>
          <a:prstGeom prst="rect">
            <a:avLst/>
          </a:prstGeom>
          <a:noFill/>
          <a:ln w="9525">
            <a:noFill/>
            <a:miter lim="800000"/>
            <a:headEnd/>
            <a:tailEnd/>
          </a:ln>
        </p:spPr>
      </p:pic>
      <p:grpSp>
        <p:nvGrpSpPr>
          <p:cNvPr id="4" name="Групувати 3">
            <a:extLst>
              <a:ext uri="{FF2B5EF4-FFF2-40B4-BE49-F238E27FC236}">
                <a16:creationId xmlns:a16="http://schemas.microsoft.com/office/drawing/2014/main" id="{F614AF33-A78C-4B29-9635-A54EDF61AF46}"/>
              </a:ext>
            </a:extLst>
          </p:cNvPr>
          <p:cNvGrpSpPr/>
          <p:nvPr/>
        </p:nvGrpSpPr>
        <p:grpSpPr>
          <a:xfrm>
            <a:off x="407368" y="116634"/>
            <a:ext cx="1227389" cy="6624737"/>
            <a:chOff x="179512" y="116632"/>
            <a:chExt cx="1227389" cy="6624737"/>
          </a:xfrm>
        </p:grpSpPr>
        <p:pic>
          <p:nvPicPr>
            <p:cNvPr id="6"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Групувати 3">
            <a:extLst>
              <a:ext uri="{FF2B5EF4-FFF2-40B4-BE49-F238E27FC236}">
                <a16:creationId xmlns:a16="http://schemas.microsoft.com/office/drawing/2014/main" id="{F614AF33-A78C-4B29-9635-A54EDF61AF46}"/>
              </a:ext>
            </a:extLst>
          </p:cNvPr>
          <p:cNvGrpSpPr/>
          <p:nvPr/>
        </p:nvGrpSpPr>
        <p:grpSpPr>
          <a:xfrm>
            <a:off x="10707766" y="106503"/>
            <a:ext cx="1227389" cy="6624737"/>
            <a:chOff x="179512" y="116632"/>
            <a:chExt cx="1227389" cy="6624737"/>
          </a:xfrm>
        </p:grpSpPr>
        <p:pic>
          <p:nvPicPr>
            <p:cNvPr id="10"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2889527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увати 3">
            <a:extLst>
              <a:ext uri="{FF2B5EF4-FFF2-40B4-BE49-F238E27FC236}">
                <a16:creationId xmlns:a16="http://schemas.microsoft.com/office/drawing/2014/main" id="{E993F6B3-D395-4DBA-B2F8-6F24B40FAB10}"/>
              </a:ext>
            </a:extLst>
          </p:cNvPr>
          <p:cNvGrpSpPr/>
          <p:nvPr/>
        </p:nvGrpSpPr>
        <p:grpSpPr>
          <a:xfrm>
            <a:off x="119336" y="116633"/>
            <a:ext cx="1227389" cy="6624737"/>
            <a:chOff x="179512" y="116632"/>
            <a:chExt cx="1227389" cy="6624737"/>
          </a:xfrm>
        </p:grpSpPr>
        <p:pic>
          <p:nvPicPr>
            <p:cNvPr id="5" name="Picture 2" descr="схема вишиванки">
              <a:extLst>
                <a:ext uri="{FF2B5EF4-FFF2-40B4-BE49-F238E27FC236}">
                  <a16:creationId xmlns:a16="http://schemas.microsoft.com/office/drawing/2014/main" id="{C18F0258-0C15-49A2-961D-9BCBF5C054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схема вишиванки">
              <a:extLst>
                <a:ext uri="{FF2B5EF4-FFF2-40B4-BE49-F238E27FC236}">
                  <a16:creationId xmlns:a16="http://schemas.microsoft.com/office/drawing/2014/main" id="{799732B9-AED4-4AF1-8D57-460FADEE7C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схема вишиванки">
              <a:extLst>
                <a:ext uri="{FF2B5EF4-FFF2-40B4-BE49-F238E27FC236}">
                  <a16:creationId xmlns:a16="http://schemas.microsoft.com/office/drawing/2014/main" id="{0C098F46-23E1-4A4D-929C-E9C5079BA4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8" name="Групувати 3">
            <a:extLst>
              <a:ext uri="{FF2B5EF4-FFF2-40B4-BE49-F238E27FC236}">
                <a16:creationId xmlns:a16="http://schemas.microsoft.com/office/drawing/2014/main" id="{F614AF33-A78C-4B29-9635-A54EDF61AF46}"/>
              </a:ext>
            </a:extLst>
          </p:cNvPr>
          <p:cNvGrpSpPr/>
          <p:nvPr/>
        </p:nvGrpSpPr>
        <p:grpSpPr>
          <a:xfrm>
            <a:off x="10707766" y="106503"/>
            <a:ext cx="1227389" cy="6624737"/>
            <a:chOff x="179512" y="116632"/>
            <a:chExt cx="1227389" cy="6624737"/>
          </a:xfrm>
        </p:grpSpPr>
        <p:pic>
          <p:nvPicPr>
            <p:cNvPr id="9"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aphicFrame>
        <p:nvGraphicFramePr>
          <p:cNvPr id="15" name="Таблиця 15">
            <a:extLst>
              <a:ext uri="{FF2B5EF4-FFF2-40B4-BE49-F238E27FC236}">
                <a16:creationId xmlns:a16="http://schemas.microsoft.com/office/drawing/2014/main" id="{9DA9D2E1-E570-4142-B63C-2E3821DA1215}"/>
              </a:ext>
            </a:extLst>
          </p:cNvPr>
          <p:cNvGraphicFramePr>
            <a:graphicFrameLocks noGrp="1"/>
          </p:cNvGraphicFramePr>
          <p:nvPr>
            <p:ph idx="1"/>
            <p:extLst>
              <p:ext uri="{D42A27DB-BD31-4B8C-83A1-F6EECF244321}">
                <p14:modId xmlns:p14="http://schemas.microsoft.com/office/powerpoint/2010/main" val="2958052924"/>
              </p:ext>
            </p:extLst>
          </p:nvPr>
        </p:nvGraphicFramePr>
        <p:xfrm>
          <a:off x="1487488" y="1600200"/>
          <a:ext cx="9001000" cy="4493096"/>
        </p:xfrm>
        <a:graphic>
          <a:graphicData uri="http://schemas.openxmlformats.org/drawingml/2006/table">
            <a:tbl>
              <a:tblPr firstRow="1" bandRow="1">
                <a:tableStyleId>{5940675A-B579-460E-94D1-54222C63F5DA}</a:tableStyleId>
              </a:tblPr>
              <a:tblGrid>
                <a:gridCol w="5976664">
                  <a:extLst>
                    <a:ext uri="{9D8B030D-6E8A-4147-A177-3AD203B41FA5}">
                      <a16:colId xmlns:a16="http://schemas.microsoft.com/office/drawing/2014/main" val="1927634283"/>
                    </a:ext>
                  </a:extLst>
                </a:gridCol>
                <a:gridCol w="3024336">
                  <a:extLst>
                    <a:ext uri="{9D8B030D-6E8A-4147-A177-3AD203B41FA5}">
                      <a16:colId xmlns:a16="http://schemas.microsoft.com/office/drawing/2014/main" val="107394967"/>
                    </a:ext>
                  </a:extLst>
                </a:gridCol>
              </a:tblGrid>
              <a:tr h="4493096">
                <a:tc>
                  <a:txBody>
                    <a:bodyPr/>
                    <a:lstStyle/>
                    <a:p>
                      <a:r>
                        <a:rPr lang="uk-UA" sz="2800" kern="1200" dirty="0">
                          <a:effectLst/>
                          <a:latin typeface="Arial" panose="020B0604020202020204" pitchFamily="34" charset="0"/>
                          <a:cs typeface="Arial" panose="020B0604020202020204" pitchFamily="34" charset="0"/>
                        </a:rPr>
                        <a:t>1. Українська народна республіка рад, проголошена прихильниками Радянської Росії у Харкові. Провальна спроба переобрати </a:t>
                      </a:r>
                      <a:r>
                        <a:rPr lang="uk-UA" sz="2800" kern="1200" dirty="0" err="1">
                          <a:effectLst/>
                          <a:latin typeface="Arial" panose="020B0604020202020204" pitchFamily="34" charset="0"/>
                          <a:cs typeface="Arial" panose="020B0604020202020204" pitchFamily="34" charset="0"/>
                        </a:rPr>
                        <a:t>більшовистську</a:t>
                      </a:r>
                      <a:r>
                        <a:rPr lang="uk-UA" sz="2800" kern="1200" dirty="0">
                          <a:effectLst/>
                          <a:latin typeface="Arial" panose="020B0604020202020204" pitchFamily="34" charset="0"/>
                          <a:cs typeface="Arial" panose="020B0604020202020204" pitchFamily="34" charset="0"/>
                        </a:rPr>
                        <a:t> владу на Всеукраїнському з’їзді рад селянських, робітничих і солдатських депутатів у Києві. </a:t>
                      </a:r>
                      <a:endParaRPr lang="ru-RU" sz="2800" dirty="0">
                        <a:latin typeface="Arial" panose="020B0604020202020204" pitchFamily="34" charset="0"/>
                        <a:cs typeface="Arial" panose="020B0604020202020204" pitchFamily="34" charset="0"/>
                      </a:endParaRPr>
                    </a:p>
                  </a:txBody>
                  <a:tcPr anchor="ctr"/>
                </a:tc>
                <a:tc>
                  <a:txBody>
                    <a:bodyPr/>
                    <a:lstStyle/>
                    <a:p>
                      <a:endParaRPr lang="ru-RU" dirty="0"/>
                    </a:p>
                  </a:txBody>
                  <a:tcPr/>
                </a:tc>
                <a:extLst>
                  <a:ext uri="{0D108BD9-81ED-4DB2-BD59-A6C34878D82A}">
                    <a16:rowId xmlns:a16="http://schemas.microsoft.com/office/drawing/2014/main" val="2327962504"/>
                  </a:ext>
                </a:extLst>
              </a:tr>
            </a:tbl>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увати 3">
            <a:extLst>
              <a:ext uri="{FF2B5EF4-FFF2-40B4-BE49-F238E27FC236}">
                <a16:creationId xmlns:a16="http://schemas.microsoft.com/office/drawing/2014/main" id="{E993F6B3-D395-4DBA-B2F8-6F24B40FAB10}"/>
              </a:ext>
            </a:extLst>
          </p:cNvPr>
          <p:cNvGrpSpPr/>
          <p:nvPr/>
        </p:nvGrpSpPr>
        <p:grpSpPr>
          <a:xfrm>
            <a:off x="119336" y="116633"/>
            <a:ext cx="1227389" cy="6624737"/>
            <a:chOff x="179512" y="116632"/>
            <a:chExt cx="1227389" cy="6624737"/>
          </a:xfrm>
        </p:grpSpPr>
        <p:pic>
          <p:nvPicPr>
            <p:cNvPr id="5" name="Picture 2" descr="схема вишиванки">
              <a:extLst>
                <a:ext uri="{FF2B5EF4-FFF2-40B4-BE49-F238E27FC236}">
                  <a16:creationId xmlns:a16="http://schemas.microsoft.com/office/drawing/2014/main" id="{C18F0258-0C15-49A2-961D-9BCBF5C054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схема вишиванки">
              <a:extLst>
                <a:ext uri="{FF2B5EF4-FFF2-40B4-BE49-F238E27FC236}">
                  <a16:creationId xmlns:a16="http://schemas.microsoft.com/office/drawing/2014/main" id="{799732B9-AED4-4AF1-8D57-460FADEE7C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схема вишиванки">
              <a:extLst>
                <a:ext uri="{FF2B5EF4-FFF2-40B4-BE49-F238E27FC236}">
                  <a16:creationId xmlns:a16="http://schemas.microsoft.com/office/drawing/2014/main" id="{0C098F46-23E1-4A4D-929C-E9C5079BA4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8" name="Групувати 3">
            <a:extLst>
              <a:ext uri="{FF2B5EF4-FFF2-40B4-BE49-F238E27FC236}">
                <a16:creationId xmlns:a16="http://schemas.microsoft.com/office/drawing/2014/main" id="{F614AF33-A78C-4B29-9635-A54EDF61AF46}"/>
              </a:ext>
            </a:extLst>
          </p:cNvPr>
          <p:cNvGrpSpPr/>
          <p:nvPr/>
        </p:nvGrpSpPr>
        <p:grpSpPr>
          <a:xfrm>
            <a:off x="10707766" y="106503"/>
            <a:ext cx="1227389" cy="6624737"/>
            <a:chOff x="179512" y="116632"/>
            <a:chExt cx="1227389" cy="6624737"/>
          </a:xfrm>
        </p:grpSpPr>
        <p:pic>
          <p:nvPicPr>
            <p:cNvPr id="9"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aphicFrame>
        <p:nvGraphicFramePr>
          <p:cNvPr id="15" name="Таблиця 15">
            <a:extLst>
              <a:ext uri="{FF2B5EF4-FFF2-40B4-BE49-F238E27FC236}">
                <a16:creationId xmlns:a16="http://schemas.microsoft.com/office/drawing/2014/main" id="{9DA9D2E1-E570-4142-B63C-2E3821DA1215}"/>
              </a:ext>
            </a:extLst>
          </p:cNvPr>
          <p:cNvGraphicFramePr>
            <a:graphicFrameLocks noGrp="1"/>
          </p:cNvGraphicFramePr>
          <p:nvPr>
            <p:ph idx="1"/>
            <p:extLst>
              <p:ext uri="{D42A27DB-BD31-4B8C-83A1-F6EECF244321}">
                <p14:modId xmlns:p14="http://schemas.microsoft.com/office/powerpoint/2010/main" val="1639466082"/>
              </p:ext>
            </p:extLst>
          </p:nvPr>
        </p:nvGraphicFramePr>
        <p:xfrm>
          <a:off x="1487488" y="1628800"/>
          <a:ext cx="9001000" cy="4320480"/>
        </p:xfrm>
        <a:graphic>
          <a:graphicData uri="http://schemas.openxmlformats.org/drawingml/2006/table">
            <a:tbl>
              <a:tblPr firstRow="1" bandRow="1">
                <a:tableStyleId>{5940675A-B579-460E-94D1-54222C63F5DA}</a:tableStyleId>
              </a:tblPr>
              <a:tblGrid>
                <a:gridCol w="5832648">
                  <a:extLst>
                    <a:ext uri="{9D8B030D-6E8A-4147-A177-3AD203B41FA5}">
                      <a16:colId xmlns:a16="http://schemas.microsoft.com/office/drawing/2014/main" val="1927634283"/>
                    </a:ext>
                  </a:extLst>
                </a:gridCol>
                <a:gridCol w="3168352">
                  <a:extLst>
                    <a:ext uri="{9D8B030D-6E8A-4147-A177-3AD203B41FA5}">
                      <a16:colId xmlns:a16="http://schemas.microsoft.com/office/drawing/2014/main" val="107394967"/>
                    </a:ext>
                  </a:extLst>
                </a:gridCol>
              </a:tblGrid>
              <a:tr h="4320480">
                <a:tc>
                  <a:txBody>
                    <a:bodyPr/>
                    <a:lstStyle/>
                    <a:p>
                      <a:r>
                        <a:rPr lang="uk-UA" sz="2400" kern="1200" dirty="0">
                          <a:solidFill>
                            <a:schemeClr val="tx1"/>
                          </a:solidFill>
                          <a:effectLst/>
                          <a:latin typeface="Arial" panose="020B0604020202020204" pitchFamily="34" charset="0"/>
                          <a:ea typeface="+mn-ea"/>
                          <a:cs typeface="Arial" panose="020B0604020202020204" pitchFamily="34" charset="0"/>
                        </a:rPr>
                        <a:t>2. Військова допомога новоутвореній республіці, захоплення сходу України. При цьому офіційне керівництво у Москві запевняло, що не має до війни жодного стосунку – це непідконтрольні їм місцеві елементи чинять агресивні дії</a:t>
                      </a:r>
                      <a:r>
                        <a:rPr lang="uk-UA" sz="3200" kern="1200" dirty="0">
                          <a:effectLst/>
                          <a:latin typeface="Arial" panose="020B0604020202020204" pitchFamily="34" charset="0"/>
                          <a:cs typeface="Arial" panose="020B0604020202020204" pitchFamily="34" charset="0"/>
                        </a:rPr>
                        <a:t>. </a:t>
                      </a:r>
                      <a:endParaRPr lang="ru-RU" sz="3200" dirty="0">
                        <a:latin typeface="Arial" panose="020B0604020202020204" pitchFamily="34" charset="0"/>
                        <a:cs typeface="Arial" panose="020B0604020202020204" pitchFamily="34" charset="0"/>
                      </a:endParaRPr>
                    </a:p>
                  </a:txBody>
                  <a:tcPr anchor="ctr"/>
                </a:tc>
                <a:tc>
                  <a:txBody>
                    <a:bodyPr/>
                    <a:lstStyle/>
                    <a:p>
                      <a:endParaRPr lang="ru-RU" dirty="0"/>
                    </a:p>
                  </a:txBody>
                  <a:tcPr/>
                </a:tc>
                <a:extLst>
                  <a:ext uri="{0D108BD9-81ED-4DB2-BD59-A6C34878D82A}">
                    <a16:rowId xmlns:a16="http://schemas.microsoft.com/office/drawing/2014/main" val="2327962504"/>
                  </a:ext>
                </a:extLst>
              </a:tr>
            </a:tbl>
          </a:graphicData>
        </a:graphic>
      </p:graphicFrame>
    </p:spTree>
    <p:extLst>
      <p:ext uri="{BB962C8B-B14F-4D97-AF65-F5344CB8AC3E}">
        <p14:creationId xmlns:p14="http://schemas.microsoft.com/office/powerpoint/2010/main" val="318721106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увати 3">
            <a:extLst>
              <a:ext uri="{FF2B5EF4-FFF2-40B4-BE49-F238E27FC236}">
                <a16:creationId xmlns:a16="http://schemas.microsoft.com/office/drawing/2014/main" id="{E993F6B3-D395-4DBA-B2F8-6F24B40FAB10}"/>
              </a:ext>
            </a:extLst>
          </p:cNvPr>
          <p:cNvGrpSpPr/>
          <p:nvPr/>
        </p:nvGrpSpPr>
        <p:grpSpPr>
          <a:xfrm>
            <a:off x="119336" y="116633"/>
            <a:ext cx="1227389" cy="6624737"/>
            <a:chOff x="179512" y="116632"/>
            <a:chExt cx="1227389" cy="6624737"/>
          </a:xfrm>
        </p:grpSpPr>
        <p:pic>
          <p:nvPicPr>
            <p:cNvPr id="5" name="Picture 2" descr="схема вишиванки">
              <a:extLst>
                <a:ext uri="{FF2B5EF4-FFF2-40B4-BE49-F238E27FC236}">
                  <a16:creationId xmlns:a16="http://schemas.microsoft.com/office/drawing/2014/main" id="{C18F0258-0C15-49A2-961D-9BCBF5C054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схема вишиванки">
              <a:extLst>
                <a:ext uri="{FF2B5EF4-FFF2-40B4-BE49-F238E27FC236}">
                  <a16:creationId xmlns:a16="http://schemas.microsoft.com/office/drawing/2014/main" id="{799732B9-AED4-4AF1-8D57-460FADEE7C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схема вишиванки">
              <a:extLst>
                <a:ext uri="{FF2B5EF4-FFF2-40B4-BE49-F238E27FC236}">
                  <a16:creationId xmlns:a16="http://schemas.microsoft.com/office/drawing/2014/main" id="{0C098F46-23E1-4A4D-929C-E9C5079BA4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8" name="Групувати 3">
            <a:extLst>
              <a:ext uri="{FF2B5EF4-FFF2-40B4-BE49-F238E27FC236}">
                <a16:creationId xmlns:a16="http://schemas.microsoft.com/office/drawing/2014/main" id="{F614AF33-A78C-4B29-9635-A54EDF61AF46}"/>
              </a:ext>
            </a:extLst>
          </p:cNvPr>
          <p:cNvGrpSpPr/>
          <p:nvPr/>
        </p:nvGrpSpPr>
        <p:grpSpPr>
          <a:xfrm>
            <a:off x="10707766" y="106503"/>
            <a:ext cx="1227389" cy="6624737"/>
            <a:chOff x="179512" y="116632"/>
            <a:chExt cx="1227389" cy="6624737"/>
          </a:xfrm>
        </p:grpSpPr>
        <p:pic>
          <p:nvPicPr>
            <p:cNvPr id="9"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aphicFrame>
        <p:nvGraphicFramePr>
          <p:cNvPr id="15" name="Таблиця 15">
            <a:extLst>
              <a:ext uri="{FF2B5EF4-FFF2-40B4-BE49-F238E27FC236}">
                <a16:creationId xmlns:a16="http://schemas.microsoft.com/office/drawing/2014/main" id="{9DA9D2E1-E570-4142-B63C-2E3821DA1215}"/>
              </a:ext>
            </a:extLst>
          </p:cNvPr>
          <p:cNvGraphicFramePr>
            <a:graphicFrameLocks noGrp="1"/>
          </p:cNvGraphicFramePr>
          <p:nvPr>
            <p:ph idx="1"/>
            <p:extLst>
              <p:ext uri="{D42A27DB-BD31-4B8C-83A1-F6EECF244321}">
                <p14:modId xmlns:p14="http://schemas.microsoft.com/office/powerpoint/2010/main" val="4134251736"/>
              </p:ext>
            </p:extLst>
          </p:nvPr>
        </p:nvGraphicFramePr>
        <p:xfrm>
          <a:off x="1487488" y="1628800"/>
          <a:ext cx="9001000" cy="4320480"/>
        </p:xfrm>
        <a:graphic>
          <a:graphicData uri="http://schemas.openxmlformats.org/drawingml/2006/table">
            <a:tbl>
              <a:tblPr firstRow="1" bandRow="1">
                <a:tableStyleId>{5940675A-B579-460E-94D1-54222C63F5DA}</a:tableStyleId>
              </a:tblPr>
              <a:tblGrid>
                <a:gridCol w="5832648">
                  <a:extLst>
                    <a:ext uri="{9D8B030D-6E8A-4147-A177-3AD203B41FA5}">
                      <a16:colId xmlns:a16="http://schemas.microsoft.com/office/drawing/2014/main" val="1927634283"/>
                    </a:ext>
                  </a:extLst>
                </a:gridCol>
                <a:gridCol w="3168352">
                  <a:extLst>
                    <a:ext uri="{9D8B030D-6E8A-4147-A177-3AD203B41FA5}">
                      <a16:colId xmlns:a16="http://schemas.microsoft.com/office/drawing/2014/main" val="107394967"/>
                    </a:ext>
                  </a:extLst>
                </a:gridCol>
              </a:tblGrid>
              <a:tr h="4320480">
                <a:tc>
                  <a:txBody>
                    <a:bodyPr/>
                    <a:lstStyle/>
                    <a:p>
                      <a:r>
                        <a:rPr lang="uk-UA" sz="3200" kern="1200" dirty="0">
                          <a:solidFill>
                            <a:schemeClr val="tx1"/>
                          </a:solidFill>
                          <a:effectLst/>
                          <a:latin typeface="+mn-lt"/>
                          <a:ea typeface="+mn-ea"/>
                          <a:cs typeface="+mn-cs"/>
                        </a:rPr>
                        <a:t>3. Пропаганда переконувала українську армію та громадян дотримуватись нейтралітету чи переходити на бік Радянської Росії.</a:t>
                      </a:r>
                      <a:endParaRPr lang="ru-RU" sz="4800" dirty="0">
                        <a:latin typeface="Arial" panose="020B0604020202020204" pitchFamily="34" charset="0"/>
                        <a:cs typeface="Arial" panose="020B0604020202020204" pitchFamily="34" charset="0"/>
                      </a:endParaRPr>
                    </a:p>
                  </a:txBody>
                  <a:tcPr anchor="ctr"/>
                </a:tc>
                <a:tc>
                  <a:txBody>
                    <a:bodyPr/>
                    <a:lstStyle/>
                    <a:p>
                      <a:endParaRPr lang="ru-RU" dirty="0"/>
                    </a:p>
                  </a:txBody>
                  <a:tcPr/>
                </a:tc>
                <a:extLst>
                  <a:ext uri="{0D108BD9-81ED-4DB2-BD59-A6C34878D82A}">
                    <a16:rowId xmlns:a16="http://schemas.microsoft.com/office/drawing/2014/main" val="2327962504"/>
                  </a:ext>
                </a:extLst>
              </a:tr>
            </a:tbl>
          </a:graphicData>
        </a:graphic>
      </p:graphicFrame>
    </p:spTree>
    <p:extLst>
      <p:ext uri="{BB962C8B-B14F-4D97-AF65-F5344CB8AC3E}">
        <p14:creationId xmlns:p14="http://schemas.microsoft.com/office/powerpoint/2010/main" val="368429117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увати 3">
            <a:extLst>
              <a:ext uri="{FF2B5EF4-FFF2-40B4-BE49-F238E27FC236}">
                <a16:creationId xmlns:a16="http://schemas.microsoft.com/office/drawing/2014/main" id="{E993F6B3-D395-4DBA-B2F8-6F24B40FAB10}"/>
              </a:ext>
            </a:extLst>
          </p:cNvPr>
          <p:cNvGrpSpPr/>
          <p:nvPr/>
        </p:nvGrpSpPr>
        <p:grpSpPr>
          <a:xfrm>
            <a:off x="119336" y="116633"/>
            <a:ext cx="1227389" cy="6624737"/>
            <a:chOff x="179512" y="116632"/>
            <a:chExt cx="1227389" cy="6624737"/>
          </a:xfrm>
        </p:grpSpPr>
        <p:pic>
          <p:nvPicPr>
            <p:cNvPr id="5" name="Picture 2" descr="схема вишиванки">
              <a:extLst>
                <a:ext uri="{FF2B5EF4-FFF2-40B4-BE49-F238E27FC236}">
                  <a16:creationId xmlns:a16="http://schemas.microsoft.com/office/drawing/2014/main" id="{C18F0258-0C15-49A2-961D-9BCBF5C054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схема вишиванки">
              <a:extLst>
                <a:ext uri="{FF2B5EF4-FFF2-40B4-BE49-F238E27FC236}">
                  <a16:creationId xmlns:a16="http://schemas.microsoft.com/office/drawing/2014/main" id="{799732B9-AED4-4AF1-8D57-460FADEE7C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схема вишиванки">
              <a:extLst>
                <a:ext uri="{FF2B5EF4-FFF2-40B4-BE49-F238E27FC236}">
                  <a16:creationId xmlns:a16="http://schemas.microsoft.com/office/drawing/2014/main" id="{0C098F46-23E1-4A4D-929C-E9C5079BA4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8" name="Групувати 3">
            <a:extLst>
              <a:ext uri="{FF2B5EF4-FFF2-40B4-BE49-F238E27FC236}">
                <a16:creationId xmlns:a16="http://schemas.microsoft.com/office/drawing/2014/main" id="{F614AF33-A78C-4B29-9635-A54EDF61AF46}"/>
              </a:ext>
            </a:extLst>
          </p:cNvPr>
          <p:cNvGrpSpPr/>
          <p:nvPr/>
        </p:nvGrpSpPr>
        <p:grpSpPr>
          <a:xfrm>
            <a:off x="10707766" y="106503"/>
            <a:ext cx="1227389" cy="6624737"/>
            <a:chOff x="179512" y="116632"/>
            <a:chExt cx="1227389" cy="6624737"/>
          </a:xfrm>
        </p:grpSpPr>
        <p:pic>
          <p:nvPicPr>
            <p:cNvPr id="9"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aphicFrame>
        <p:nvGraphicFramePr>
          <p:cNvPr id="15" name="Таблиця 15">
            <a:extLst>
              <a:ext uri="{FF2B5EF4-FFF2-40B4-BE49-F238E27FC236}">
                <a16:creationId xmlns:a16="http://schemas.microsoft.com/office/drawing/2014/main" id="{9DA9D2E1-E570-4142-B63C-2E3821DA1215}"/>
              </a:ext>
            </a:extLst>
          </p:cNvPr>
          <p:cNvGraphicFramePr>
            <a:graphicFrameLocks noGrp="1"/>
          </p:cNvGraphicFramePr>
          <p:nvPr>
            <p:ph idx="1"/>
            <p:extLst>
              <p:ext uri="{D42A27DB-BD31-4B8C-83A1-F6EECF244321}">
                <p14:modId xmlns:p14="http://schemas.microsoft.com/office/powerpoint/2010/main" val="1211573492"/>
              </p:ext>
            </p:extLst>
          </p:nvPr>
        </p:nvGraphicFramePr>
        <p:xfrm>
          <a:off x="1487488" y="1628800"/>
          <a:ext cx="9001000" cy="4320480"/>
        </p:xfrm>
        <a:graphic>
          <a:graphicData uri="http://schemas.openxmlformats.org/drawingml/2006/table">
            <a:tbl>
              <a:tblPr firstRow="1" bandRow="1">
                <a:tableStyleId>{5940675A-B579-460E-94D1-54222C63F5DA}</a:tableStyleId>
              </a:tblPr>
              <a:tblGrid>
                <a:gridCol w="5832648">
                  <a:extLst>
                    <a:ext uri="{9D8B030D-6E8A-4147-A177-3AD203B41FA5}">
                      <a16:colId xmlns:a16="http://schemas.microsoft.com/office/drawing/2014/main" val="1927634283"/>
                    </a:ext>
                  </a:extLst>
                </a:gridCol>
                <a:gridCol w="3168352">
                  <a:extLst>
                    <a:ext uri="{9D8B030D-6E8A-4147-A177-3AD203B41FA5}">
                      <a16:colId xmlns:a16="http://schemas.microsoft.com/office/drawing/2014/main" val="107394967"/>
                    </a:ext>
                  </a:extLst>
                </a:gridCol>
              </a:tblGrid>
              <a:tr h="4320480">
                <a:tc>
                  <a:txBody>
                    <a:bodyPr/>
                    <a:lstStyle/>
                    <a:p>
                      <a:pPr indent="111125">
                        <a:lnSpc>
                          <a:spcPct val="106000"/>
                        </a:lnSpc>
                        <a:spcAft>
                          <a:spcPts val="0"/>
                        </a:spcAft>
                      </a:pPr>
                      <a:r>
                        <a:rPr lang="uk-UA" sz="2800" dirty="0">
                          <a:effectLst/>
                          <a:latin typeface="Arial" panose="020B0604020202020204" pitchFamily="34" charset="0"/>
                          <a:ea typeface="Calibri" panose="020F0502020204030204" pitchFamily="34" charset="0"/>
                          <a:cs typeface="Arial" panose="020B0604020202020204" pitchFamily="34" charset="0"/>
                        </a:rPr>
                        <a:t>4. Утома від війни (щойно скінчилась перша світова). Невдоволення солдатів, основна маса з яких були селянами, затягуванням УНР земельної реформи.</a:t>
                      </a:r>
                      <a:endParaRPr lang="ru-RU" sz="20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endParaRPr lang="ru-RU" dirty="0"/>
                    </a:p>
                  </a:txBody>
                  <a:tcPr/>
                </a:tc>
                <a:extLst>
                  <a:ext uri="{0D108BD9-81ED-4DB2-BD59-A6C34878D82A}">
                    <a16:rowId xmlns:a16="http://schemas.microsoft.com/office/drawing/2014/main" val="2327962504"/>
                  </a:ext>
                </a:extLst>
              </a:tr>
            </a:tbl>
          </a:graphicData>
        </a:graphic>
      </p:graphicFrame>
    </p:spTree>
    <p:extLst>
      <p:ext uri="{BB962C8B-B14F-4D97-AF65-F5344CB8AC3E}">
        <p14:creationId xmlns:p14="http://schemas.microsoft.com/office/powerpoint/2010/main" val="398881521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увати 3">
            <a:extLst>
              <a:ext uri="{FF2B5EF4-FFF2-40B4-BE49-F238E27FC236}">
                <a16:creationId xmlns:a16="http://schemas.microsoft.com/office/drawing/2014/main" id="{E993F6B3-D395-4DBA-B2F8-6F24B40FAB10}"/>
              </a:ext>
            </a:extLst>
          </p:cNvPr>
          <p:cNvGrpSpPr/>
          <p:nvPr/>
        </p:nvGrpSpPr>
        <p:grpSpPr>
          <a:xfrm>
            <a:off x="119336" y="116633"/>
            <a:ext cx="1227389" cy="6624737"/>
            <a:chOff x="179512" y="116632"/>
            <a:chExt cx="1227389" cy="6624737"/>
          </a:xfrm>
        </p:grpSpPr>
        <p:pic>
          <p:nvPicPr>
            <p:cNvPr id="5" name="Picture 2" descr="схема вишиванки">
              <a:extLst>
                <a:ext uri="{FF2B5EF4-FFF2-40B4-BE49-F238E27FC236}">
                  <a16:creationId xmlns:a16="http://schemas.microsoft.com/office/drawing/2014/main" id="{C18F0258-0C15-49A2-961D-9BCBF5C054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схема вишиванки">
              <a:extLst>
                <a:ext uri="{FF2B5EF4-FFF2-40B4-BE49-F238E27FC236}">
                  <a16:creationId xmlns:a16="http://schemas.microsoft.com/office/drawing/2014/main" id="{799732B9-AED4-4AF1-8D57-460FADEE7C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схема вишиванки">
              <a:extLst>
                <a:ext uri="{FF2B5EF4-FFF2-40B4-BE49-F238E27FC236}">
                  <a16:creationId xmlns:a16="http://schemas.microsoft.com/office/drawing/2014/main" id="{0C098F46-23E1-4A4D-929C-E9C5079BA4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8" name="Групувати 3">
            <a:extLst>
              <a:ext uri="{FF2B5EF4-FFF2-40B4-BE49-F238E27FC236}">
                <a16:creationId xmlns:a16="http://schemas.microsoft.com/office/drawing/2014/main" id="{F614AF33-A78C-4B29-9635-A54EDF61AF46}"/>
              </a:ext>
            </a:extLst>
          </p:cNvPr>
          <p:cNvGrpSpPr/>
          <p:nvPr/>
        </p:nvGrpSpPr>
        <p:grpSpPr>
          <a:xfrm>
            <a:off x="10707766" y="106503"/>
            <a:ext cx="1227389" cy="6624737"/>
            <a:chOff x="179512" y="116632"/>
            <a:chExt cx="1227389" cy="6624737"/>
          </a:xfrm>
        </p:grpSpPr>
        <p:pic>
          <p:nvPicPr>
            <p:cNvPr id="9"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aphicFrame>
        <p:nvGraphicFramePr>
          <p:cNvPr id="15" name="Таблиця 15">
            <a:extLst>
              <a:ext uri="{FF2B5EF4-FFF2-40B4-BE49-F238E27FC236}">
                <a16:creationId xmlns:a16="http://schemas.microsoft.com/office/drawing/2014/main" id="{9DA9D2E1-E570-4142-B63C-2E3821DA1215}"/>
              </a:ext>
            </a:extLst>
          </p:cNvPr>
          <p:cNvGraphicFramePr>
            <a:graphicFrameLocks noGrp="1"/>
          </p:cNvGraphicFramePr>
          <p:nvPr>
            <p:ph idx="1"/>
            <p:extLst>
              <p:ext uri="{D42A27DB-BD31-4B8C-83A1-F6EECF244321}">
                <p14:modId xmlns:p14="http://schemas.microsoft.com/office/powerpoint/2010/main" val="1996133535"/>
              </p:ext>
            </p:extLst>
          </p:nvPr>
        </p:nvGraphicFramePr>
        <p:xfrm>
          <a:off x="1487488" y="1628800"/>
          <a:ext cx="9001000" cy="4320480"/>
        </p:xfrm>
        <a:graphic>
          <a:graphicData uri="http://schemas.openxmlformats.org/drawingml/2006/table">
            <a:tbl>
              <a:tblPr firstRow="1" bandRow="1">
                <a:tableStyleId>{5940675A-B579-460E-94D1-54222C63F5DA}</a:tableStyleId>
              </a:tblPr>
              <a:tblGrid>
                <a:gridCol w="5832648">
                  <a:extLst>
                    <a:ext uri="{9D8B030D-6E8A-4147-A177-3AD203B41FA5}">
                      <a16:colId xmlns:a16="http://schemas.microsoft.com/office/drawing/2014/main" val="1927634283"/>
                    </a:ext>
                  </a:extLst>
                </a:gridCol>
                <a:gridCol w="3168352">
                  <a:extLst>
                    <a:ext uri="{9D8B030D-6E8A-4147-A177-3AD203B41FA5}">
                      <a16:colId xmlns:a16="http://schemas.microsoft.com/office/drawing/2014/main" val="107394967"/>
                    </a:ext>
                  </a:extLst>
                </a:gridCol>
              </a:tblGrid>
              <a:tr h="4320480">
                <a:tc>
                  <a:txBody>
                    <a:bodyPr/>
                    <a:lstStyle/>
                    <a:p>
                      <a:pPr indent="111125">
                        <a:lnSpc>
                          <a:spcPct val="106000"/>
                        </a:lnSpc>
                        <a:spcAft>
                          <a:spcPts val="0"/>
                        </a:spcAft>
                      </a:pPr>
                      <a:r>
                        <a:rPr lang="uk-UA" sz="2400" kern="1200" dirty="0">
                          <a:solidFill>
                            <a:schemeClr val="tx1"/>
                          </a:solidFill>
                          <a:effectLst/>
                          <a:latin typeface="Arial" panose="020B0604020202020204" pitchFamily="34" charset="0"/>
                          <a:ea typeface="+mn-ea"/>
                          <a:cs typeface="Arial" panose="020B0604020202020204" pitchFamily="34" charset="0"/>
                        </a:rPr>
                        <a:t>5. Вимушене створення армії з більш мотивованих на захист держави добровольців</a:t>
                      </a:r>
                      <a:endParaRPr lang="ru-RU" sz="28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endParaRPr lang="ru-RU" dirty="0"/>
                    </a:p>
                  </a:txBody>
                  <a:tcPr/>
                </a:tc>
                <a:extLst>
                  <a:ext uri="{0D108BD9-81ED-4DB2-BD59-A6C34878D82A}">
                    <a16:rowId xmlns:a16="http://schemas.microsoft.com/office/drawing/2014/main" val="2327962504"/>
                  </a:ext>
                </a:extLst>
              </a:tr>
            </a:tbl>
          </a:graphicData>
        </a:graphic>
      </p:graphicFrame>
    </p:spTree>
    <p:extLst>
      <p:ext uri="{BB962C8B-B14F-4D97-AF65-F5344CB8AC3E}">
        <p14:creationId xmlns:p14="http://schemas.microsoft.com/office/powerpoint/2010/main" val="323041223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увати 3">
            <a:extLst>
              <a:ext uri="{FF2B5EF4-FFF2-40B4-BE49-F238E27FC236}">
                <a16:creationId xmlns:a16="http://schemas.microsoft.com/office/drawing/2014/main" id="{E993F6B3-D395-4DBA-B2F8-6F24B40FAB10}"/>
              </a:ext>
            </a:extLst>
          </p:cNvPr>
          <p:cNvGrpSpPr/>
          <p:nvPr/>
        </p:nvGrpSpPr>
        <p:grpSpPr>
          <a:xfrm>
            <a:off x="119336" y="116633"/>
            <a:ext cx="1227389" cy="6624737"/>
            <a:chOff x="179512" y="116632"/>
            <a:chExt cx="1227389" cy="6624737"/>
          </a:xfrm>
        </p:grpSpPr>
        <p:pic>
          <p:nvPicPr>
            <p:cNvPr id="5" name="Picture 2" descr="схема вишиванки">
              <a:extLst>
                <a:ext uri="{FF2B5EF4-FFF2-40B4-BE49-F238E27FC236}">
                  <a16:creationId xmlns:a16="http://schemas.microsoft.com/office/drawing/2014/main" id="{C18F0258-0C15-49A2-961D-9BCBF5C054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схема вишиванки">
              <a:extLst>
                <a:ext uri="{FF2B5EF4-FFF2-40B4-BE49-F238E27FC236}">
                  <a16:creationId xmlns:a16="http://schemas.microsoft.com/office/drawing/2014/main" id="{799732B9-AED4-4AF1-8D57-460FADEE7C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схема вишиванки">
              <a:extLst>
                <a:ext uri="{FF2B5EF4-FFF2-40B4-BE49-F238E27FC236}">
                  <a16:creationId xmlns:a16="http://schemas.microsoft.com/office/drawing/2014/main" id="{0C098F46-23E1-4A4D-929C-E9C5079BA4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8" name="Групувати 3">
            <a:extLst>
              <a:ext uri="{FF2B5EF4-FFF2-40B4-BE49-F238E27FC236}">
                <a16:creationId xmlns:a16="http://schemas.microsoft.com/office/drawing/2014/main" id="{F614AF33-A78C-4B29-9635-A54EDF61AF46}"/>
              </a:ext>
            </a:extLst>
          </p:cNvPr>
          <p:cNvGrpSpPr/>
          <p:nvPr/>
        </p:nvGrpSpPr>
        <p:grpSpPr>
          <a:xfrm>
            <a:off x="10707766" y="106503"/>
            <a:ext cx="1227389" cy="6624737"/>
            <a:chOff x="179512" y="116632"/>
            <a:chExt cx="1227389" cy="6624737"/>
          </a:xfrm>
        </p:grpSpPr>
        <p:pic>
          <p:nvPicPr>
            <p:cNvPr id="9"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aphicFrame>
        <p:nvGraphicFramePr>
          <p:cNvPr id="15" name="Таблиця 15">
            <a:extLst>
              <a:ext uri="{FF2B5EF4-FFF2-40B4-BE49-F238E27FC236}">
                <a16:creationId xmlns:a16="http://schemas.microsoft.com/office/drawing/2014/main" id="{9DA9D2E1-E570-4142-B63C-2E3821DA1215}"/>
              </a:ext>
            </a:extLst>
          </p:cNvPr>
          <p:cNvGraphicFramePr>
            <a:graphicFrameLocks noGrp="1"/>
          </p:cNvGraphicFramePr>
          <p:nvPr>
            <p:ph idx="1"/>
            <p:extLst>
              <p:ext uri="{D42A27DB-BD31-4B8C-83A1-F6EECF244321}">
                <p14:modId xmlns:p14="http://schemas.microsoft.com/office/powerpoint/2010/main" val="2773852886"/>
              </p:ext>
            </p:extLst>
          </p:nvPr>
        </p:nvGraphicFramePr>
        <p:xfrm>
          <a:off x="1487488" y="1628800"/>
          <a:ext cx="9001000" cy="4320480"/>
        </p:xfrm>
        <a:graphic>
          <a:graphicData uri="http://schemas.openxmlformats.org/drawingml/2006/table">
            <a:tbl>
              <a:tblPr firstRow="1" bandRow="1">
                <a:tableStyleId>{5940675A-B579-460E-94D1-54222C63F5DA}</a:tableStyleId>
              </a:tblPr>
              <a:tblGrid>
                <a:gridCol w="5832648">
                  <a:extLst>
                    <a:ext uri="{9D8B030D-6E8A-4147-A177-3AD203B41FA5}">
                      <a16:colId xmlns:a16="http://schemas.microsoft.com/office/drawing/2014/main" val="1927634283"/>
                    </a:ext>
                  </a:extLst>
                </a:gridCol>
                <a:gridCol w="3168352">
                  <a:extLst>
                    <a:ext uri="{9D8B030D-6E8A-4147-A177-3AD203B41FA5}">
                      <a16:colId xmlns:a16="http://schemas.microsoft.com/office/drawing/2014/main" val="107394967"/>
                    </a:ext>
                  </a:extLst>
                </a:gridCol>
              </a:tblGrid>
              <a:tr h="4320480">
                <a:tc>
                  <a:txBody>
                    <a:bodyPr/>
                    <a:lstStyle/>
                    <a:p>
                      <a:pPr indent="111125">
                        <a:lnSpc>
                          <a:spcPct val="106000"/>
                        </a:lnSpc>
                        <a:spcAft>
                          <a:spcPts val="0"/>
                        </a:spcAft>
                      </a:pPr>
                      <a:r>
                        <a:rPr lang="uk-UA" sz="2400" kern="1200" dirty="0">
                          <a:solidFill>
                            <a:schemeClr val="tx1"/>
                          </a:solidFill>
                          <a:effectLst/>
                          <a:latin typeface="Arial" panose="020B0604020202020204" pitchFamily="34" charset="0"/>
                          <a:ea typeface="+mn-ea"/>
                          <a:cs typeface="Arial" panose="020B0604020202020204" pitchFamily="34" charset="0"/>
                        </a:rPr>
                        <a:t>6. Чимала кількість прихильників більшовиків в Україні</a:t>
                      </a:r>
                      <a:r>
                        <a:rPr lang="uk-UA" sz="1800" kern="1200" dirty="0">
                          <a:solidFill>
                            <a:schemeClr val="tx1"/>
                          </a:solidFill>
                          <a:effectLst/>
                          <a:latin typeface="+mn-lt"/>
                          <a:ea typeface="+mn-ea"/>
                          <a:cs typeface="+mn-cs"/>
                        </a:rPr>
                        <a:t>.</a:t>
                      </a:r>
                      <a:endParaRPr lang="ru-RU" sz="28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endParaRPr lang="ru-RU" dirty="0"/>
                    </a:p>
                  </a:txBody>
                  <a:tcPr/>
                </a:tc>
                <a:extLst>
                  <a:ext uri="{0D108BD9-81ED-4DB2-BD59-A6C34878D82A}">
                    <a16:rowId xmlns:a16="http://schemas.microsoft.com/office/drawing/2014/main" val="2327962504"/>
                  </a:ext>
                </a:extLst>
              </a:tr>
            </a:tbl>
          </a:graphicData>
        </a:graphic>
      </p:graphicFrame>
    </p:spTree>
    <p:extLst>
      <p:ext uri="{BB962C8B-B14F-4D97-AF65-F5344CB8AC3E}">
        <p14:creationId xmlns:p14="http://schemas.microsoft.com/office/powerpoint/2010/main" val="408951410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увати 3">
            <a:extLst>
              <a:ext uri="{FF2B5EF4-FFF2-40B4-BE49-F238E27FC236}">
                <a16:creationId xmlns:a16="http://schemas.microsoft.com/office/drawing/2014/main" id="{E993F6B3-D395-4DBA-B2F8-6F24B40FAB10}"/>
              </a:ext>
            </a:extLst>
          </p:cNvPr>
          <p:cNvGrpSpPr/>
          <p:nvPr/>
        </p:nvGrpSpPr>
        <p:grpSpPr>
          <a:xfrm>
            <a:off x="119336" y="116633"/>
            <a:ext cx="1227389" cy="6624737"/>
            <a:chOff x="179512" y="116632"/>
            <a:chExt cx="1227389" cy="6624737"/>
          </a:xfrm>
        </p:grpSpPr>
        <p:pic>
          <p:nvPicPr>
            <p:cNvPr id="5" name="Picture 2" descr="схема вишиванки">
              <a:extLst>
                <a:ext uri="{FF2B5EF4-FFF2-40B4-BE49-F238E27FC236}">
                  <a16:creationId xmlns:a16="http://schemas.microsoft.com/office/drawing/2014/main" id="{C18F0258-0C15-49A2-961D-9BCBF5C054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схема вишиванки">
              <a:extLst>
                <a:ext uri="{FF2B5EF4-FFF2-40B4-BE49-F238E27FC236}">
                  <a16:creationId xmlns:a16="http://schemas.microsoft.com/office/drawing/2014/main" id="{799732B9-AED4-4AF1-8D57-460FADEE7C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схема вишиванки">
              <a:extLst>
                <a:ext uri="{FF2B5EF4-FFF2-40B4-BE49-F238E27FC236}">
                  <a16:creationId xmlns:a16="http://schemas.microsoft.com/office/drawing/2014/main" id="{0C098F46-23E1-4A4D-929C-E9C5079BA4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8" name="Групувати 3">
            <a:extLst>
              <a:ext uri="{FF2B5EF4-FFF2-40B4-BE49-F238E27FC236}">
                <a16:creationId xmlns:a16="http://schemas.microsoft.com/office/drawing/2014/main" id="{F614AF33-A78C-4B29-9635-A54EDF61AF46}"/>
              </a:ext>
            </a:extLst>
          </p:cNvPr>
          <p:cNvGrpSpPr/>
          <p:nvPr/>
        </p:nvGrpSpPr>
        <p:grpSpPr>
          <a:xfrm>
            <a:off x="10707766" y="106503"/>
            <a:ext cx="1227389" cy="6624737"/>
            <a:chOff x="179512" y="116632"/>
            <a:chExt cx="1227389" cy="6624737"/>
          </a:xfrm>
        </p:grpSpPr>
        <p:pic>
          <p:nvPicPr>
            <p:cNvPr id="9"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Заголовок 1">
            <a:extLst>
              <a:ext uri="{FF2B5EF4-FFF2-40B4-BE49-F238E27FC236}">
                <a16:creationId xmlns:a16="http://schemas.microsoft.com/office/drawing/2014/main" id="{1CB27508-A213-4591-A6E6-0B5E68921716}"/>
              </a:ext>
            </a:extLst>
          </p:cNvPr>
          <p:cNvSpPr>
            <a:spLocks noGrp="1"/>
          </p:cNvSpPr>
          <p:nvPr>
            <p:ph type="title"/>
          </p:nvPr>
        </p:nvSpPr>
        <p:spPr/>
        <p:txBody>
          <a:bodyPr>
            <a:normAutofit fontScale="90000"/>
          </a:bodyPr>
          <a:lstStyle/>
          <a:p>
            <a:r>
              <a:rPr lang="uk-UA" sz="4900" b="1" dirty="0">
                <a:latin typeface="Arial" panose="020B0604020202020204" pitchFamily="34" charset="0"/>
                <a:cs typeface="Arial" panose="020B0604020202020204" pitchFamily="34" charset="0"/>
              </a:rPr>
              <a:t>з трактату «Мистецтво війни» </a:t>
            </a:r>
            <a:br>
              <a:rPr lang="uk-UA" dirty="0"/>
            </a:br>
            <a:r>
              <a:rPr lang="uk-UA" sz="3100" dirty="0"/>
              <a:t>(Китай, 5 ст. до н.е.)</a:t>
            </a:r>
            <a:endParaRPr lang="ru-RU" dirty="0"/>
          </a:p>
        </p:txBody>
      </p:sp>
      <p:sp>
        <p:nvSpPr>
          <p:cNvPr id="12" name="Місце для вмісту 11">
            <a:extLst>
              <a:ext uri="{FF2B5EF4-FFF2-40B4-BE49-F238E27FC236}">
                <a16:creationId xmlns:a16="http://schemas.microsoft.com/office/drawing/2014/main" id="{17269C7C-46DD-4217-9DA4-BD4AB940A4EB}"/>
              </a:ext>
            </a:extLst>
          </p:cNvPr>
          <p:cNvSpPr>
            <a:spLocks noGrp="1"/>
          </p:cNvSpPr>
          <p:nvPr>
            <p:ph idx="1"/>
          </p:nvPr>
        </p:nvSpPr>
        <p:spPr>
          <a:xfrm>
            <a:off x="1487488" y="1600203"/>
            <a:ext cx="8856984" cy="4525963"/>
          </a:xfrm>
        </p:spPr>
        <p:txBody>
          <a:bodyPr>
            <a:normAutofit fontScale="85000" lnSpcReduction="10000"/>
          </a:bodyPr>
          <a:lstStyle/>
          <a:p>
            <a:pPr marL="0" indent="0">
              <a:buNone/>
            </a:pPr>
            <a:r>
              <a:rPr lang="uk-UA" dirty="0"/>
              <a:t> </a:t>
            </a:r>
            <a:endParaRPr lang="ru-RU" dirty="0"/>
          </a:p>
          <a:p>
            <a:pPr marL="0" indent="0">
              <a:buNone/>
            </a:pPr>
            <a:r>
              <a:rPr lang="uk-UA" dirty="0"/>
              <a:t>	«Нехай на вулицях ворожої столиці шепчуть, що князь обкрадає свій народ, його радники зраджують, чиновники п’ють, а воїни голодні та босі. Нехай жителі калічать ім’я свого князя та вимовляють його неправильно… Нехай за ситого життя їм здається, що вони голодують. Нехай заможні заздрять тим, хто у князівстві </a:t>
            </a:r>
            <a:r>
              <a:rPr lang="uk-UA" dirty="0" err="1"/>
              <a:t>Вей</a:t>
            </a:r>
            <a:r>
              <a:rPr lang="uk-UA" dirty="0"/>
              <a:t> випасає скотину. Розпалюйте внутрішню пожежу не вогнем, але словом. Дурні почнуть жалітися та проклинати власну батьківщину, і тоді ми пройдемо крізь відчинені ворота». </a:t>
            </a:r>
            <a:endParaRPr lang="ru-RU" dirty="0"/>
          </a:p>
          <a:p>
            <a:endParaRPr lang="ru-RU" dirty="0"/>
          </a:p>
        </p:txBody>
      </p:sp>
    </p:spTree>
    <p:extLst>
      <p:ext uri="{BB962C8B-B14F-4D97-AF65-F5344CB8AC3E}">
        <p14:creationId xmlns:p14="http://schemas.microsoft.com/office/powerpoint/2010/main" val="376630272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увати 3">
            <a:extLst>
              <a:ext uri="{FF2B5EF4-FFF2-40B4-BE49-F238E27FC236}">
                <a16:creationId xmlns:a16="http://schemas.microsoft.com/office/drawing/2014/main" id="{F614AF33-A78C-4B29-9635-A54EDF61AF46}"/>
              </a:ext>
            </a:extLst>
          </p:cNvPr>
          <p:cNvGrpSpPr/>
          <p:nvPr/>
        </p:nvGrpSpPr>
        <p:grpSpPr>
          <a:xfrm>
            <a:off x="407368" y="116634"/>
            <a:ext cx="1227389" cy="6624737"/>
            <a:chOff x="179512" y="116632"/>
            <a:chExt cx="1227389" cy="6624737"/>
          </a:xfrm>
        </p:grpSpPr>
        <p:pic>
          <p:nvPicPr>
            <p:cNvPr id="6"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Групувати 3">
            <a:extLst>
              <a:ext uri="{FF2B5EF4-FFF2-40B4-BE49-F238E27FC236}">
                <a16:creationId xmlns:a16="http://schemas.microsoft.com/office/drawing/2014/main" id="{F614AF33-A78C-4B29-9635-A54EDF61AF46}"/>
              </a:ext>
            </a:extLst>
          </p:cNvPr>
          <p:cNvGrpSpPr/>
          <p:nvPr/>
        </p:nvGrpSpPr>
        <p:grpSpPr>
          <a:xfrm>
            <a:off x="10707766" y="106503"/>
            <a:ext cx="1227389" cy="6624737"/>
            <a:chOff x="179512" y="116632"/>
            <a:chExt cx="1227389" cy="6624737"/>
          </a:xfrm>
        </p:grpSpPr>
        <p:pic>
          <p:nvPicPr>
            <p:cNvPr id="10"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pic>
        <p:nvPicPr>
          <p:cNvPr id="13" name="Рисунок 12">
            <a:extLst>
              <a:ext uri="{FF2B5EF4-FFF2-40B4-BE49-F238E27FC236}">
                <a16:creationId xmlns:a16="http://schemas.microsoft.com/office/drawing/2014/main" id="{5BB22C2E-4C03-4D8C-9EAC-7F98A0EFCB21}"/>
              </a:ext>
            </a:extLst>
          </p:cNvPr>
          <p:cNvPicPr>
            <a:picLocks noChangeAspect="1"/>
          </p:cNvPicPr>
          <p:nvPr/>
        </p:nvPicPr>
        <p:blipFill>
          <a:blip r:embed="rId3"/>
          <a:stretch>
            <a:fillRect/>
          </a:stretch>
        </p:blipFill>
        <p:spPr>
          <a:xfrm>
            <a:off x="1847528" y="971774"/>
            <a:ext cx="8604448" cy="4914452"/>
          </a:xfrm>
          <a:prstGeom prst="rect">
            <a:avLst/>
          </a:prstGeom>
        </p:spPr>
      </p:pic>
    </p:spTree>
    <p:extLst>
      <p:ext uri="{BB962C8B-B14F-4D97-AF65-F5344CB8AC3E}">
        <p14:creationId xmlns:p14="http://schemas.microsoft.com/office/powerpoint/2010/main" val="393826794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87688" y="274638"/>
            <a:ext cx="6923112" cy="1143000"/>
          </a:xfrm>
        </p:spPr>
        <p:txBody>
          <a:bodyPr>
            <a:normAutofit fontScale="90000"/>
          </a:bodyPr>
          <a:lstStyle/>
          <a:p>
            <a:r>
              <a:rPr lang="uk-UA" b="1" dirty="0">
                <a:latin typeface="Times New Roman" pitchFamily="18" charset="0"/>
                <a:cs typeface="Times New Roman" pitchFamily="18" charset="0"/>
              </a:rPr>
              <a:t>Урочисте перепоховання студентів</a:t>
            </a:r>
            <a:endParaRPr lang="ru-RU" dirty="0"/>
          </a:p>
        </p:txBody>
      </p:sp>
      <p:pic>
        <p:nvPicPr>
          <p:cNvPr id="2050" name="Picture 2" descr="C:\Documents and Settings\AV\Рабочий стол\крути\Askoldova_mohyla.jpg"/>
          <p:cNvPicPr>
            <a:picLocks noChangeAspect="1" noChangeArrowheads="1"/>
          </p:cNvPicPr>
          <p:nvPr/>
        </p:nvPicPr>
        <p:blipFill>
          <a:blip r:embed="rId4" cstate="print"/>
          <a:srcRect/>
          <a:stretch>
            <a:fillRect/>
          </a:stretch>
        </p:blipFill>
        <p:spPr bwMode="auto">
          <a:xfrm>
            <a:off x="2027621" y="1632890"/>
            <a:ext cx="7812796" cy="5073026"/>
          </a:xfrm>
          <a:prstGeom prst="rect">
            <a:avLst/>
          </a:prstGeom>
          <a:noFill/>
        </p:spPr>
      </p:pic>
      <p:grpSp>
        <p:nvGrpSpPr>
          <p:cNvPr id="4" name="Групувати 3">
            <a:extLst>
              <a:ext uri="{FF2B5EF4-FFF2-40B4-BE49-F238E27FC236}">
                <a16:creationId xmlns:a16="http://schemas.microsoft.com/office/drawing/2014/main" id="{45C9A663-2CAA-4596-A1FD-4DAA4837FC37}"/>
              </a:ext>
            </a:extLst>
          </p:cNvPr>
          <p:cNvGrpSpPr/>
          <p:nvPr/>
        </p:nvGrpSpPr>
        <p:grpSpPr>
          <a:xfrm>
            <a:off x="119336" y="116633"/>
            <a:ext cx="1227389" cy="6624737"/>
            <a:chOff x="179512" y="116632"/>
            <a:chExt cx="1227389" cy="6624737"/>
          </a:xfrm>
        </p:grpSpPr>
        <p:pic>
          <p:nvPicPr>
            <p:cNvPr id="5" name="Picture 2" descr="схема вишиванки">
              <a:extLst>
                <a:ext uri="{FF2B5EF4-FFF2-40B4-BE49-F238E27FC236}">
                  <a16:creationId xmlns:a16="http://schemas.microsoft.com/office/drawing/2014/main" id="{956E8F30-9281-453F-8484-65FBCEE58CA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схема вишиванки">
              <a:extLst>
                <a:ext uri="{FF2B5EF4-FFF2-40B4-BE49-F238E27FC236}">
                  <a16:creationId xmlns:a16="http://schemas.microsoft.com/office/drawing/2014/main" id="{6BC64348-E53B-4879-8B8B-FC33CE12D01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схема вишиванки">
              <a:extLst>
                <a:ext uri="{FF2B5EF4-FFF2-40B4-BE49-F238E27FC236}">
                  <a16:creationId xmlns:a16="http://schemas.microsoft.com/office/drawing/2014/main" id="{DB5FF67E-C639-4A95-8073-D05217C3DCE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8" name="Групувати 3">
            <a:extLst>
              <a:ext uri="{FF2B5EF4-FFF2-40B4-BE49-F238E27FC236}">
                <a16:creationId xmlns:a16="http://schemas.microsoft.com/office/drawing/2014/main" id="{F614AF33-A78C-4B29-9635-A54EDF61AF46}"/>
              </a:ext>
            </a:extLst>
          </p:cNvPr>
          <p:cNvGrpSpPr/>
          <p:nvPr/>
        </p:nvGrpSpPr>
        <p:grpSpPr>
          <a:xfrm>
            <a:off x="10707766" y="106503"/>
            <a:ext cx="1227389" cy="6624737"/>
            <a:chOff x="179512" y="116632"/>
            <a:chExt cx="1227389" cy="6624737"/>
          </a:xfrm>
        </p:grpSpPr>
        <p:pic>
          <p:nvPicPr>
            <p:cNvPr id="9"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pic>
        <p:nvPicPr>
          <p:cNvPr id="12" name="1 вірш">
            <a:hlinkClick r:id="" action="ppaction://media"/>
            <a:extLst>
              <a:ext uri="{FF2B5EF4-FFF2-40B4-BE49-F238E27FC236}">
                <a16:creationId xmlns:a16="http://schemas.microsoft.com/office/drawing/2014/main" id="{A211D995-8E06-4395-AF58-9E36E8A6370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2855640" y="846138"/>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42155"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2"/>
                </p:tgtEl>
              </p:cMediaNode>
            </p:audio>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143672" y="274638"/>
            <a:ext cx="7067128" cy="1143000"/>
          </a:xfrm>
        </p:spPr>
        <p:txBody>
          <a:bodyPr>
            <a:normAutofit fontScale="90000"/>
          </a:bodyPr>
          <a:lstStyle/>
          <a:p>
            <a:r>
              <a:rPr lang="uk-UA" b="1" dirty="0">
                <a:latin typeface="Times New Roman" pitchFamily="18" charset="0"/>
                <a:cs typeface="Times New Roman" pitchFamily="18" charset="0"/>
              </a:rPr>
              <a:t>Слава героям Крут! </a:t>
            </a:r>
            <a:br>
              <a:rPr lang="uk-UA" b="1" dirty="0">
                <a:latin typeface="Times New Roman" pitchFamily="18" charset="0"/>
                <a:cs typeface="Times New Roman" pitchFamily="18" charset="0"/>
              </a:rPr>
            </a:br>
            <a:r>
              <a:rPr lang="uk-UA" b="1" dirty="0">
                <a:latin typeface="Times New Roman" pitchFamily="18" charset="0"/>
                <a:cs typeface="Times New Roman" pitchFamily="18" charset="0"/>
              </a:rPr>
              <a:t>Слава Україні!</a:t>
            </a:r>
            <a:endParaRPr lang="ru-RU" b="1" dirty="0">
              <a:latin typeface="Times New Roman" pitchFamily="18" charset="0"/>
              <a:cs typeface="Times New Roman" pitchFamily="18" charset="0"/>
            </a:endParaRPr>
          </a:p>
        </p:txBody>
      </p:sp>
      <p:grpSp>
        <p:nvGrpSpPr>
          <p:cNvPr id="4" name="Групувати 3">
            <a:extLst>
              <a:ext uri="{FF2B5EF4-FFF2-40B4-BE49-F238E27FC236}">
                <a16:creationId xmlns:a16="http://schemas.microsoft.com/office/drawing/2014/main" id="{F614AF33-A78C-4B29-9635-A54EDF61AF46}"/>
              </a:ext>
            </a:extLst>
          </p:cNvPr>
          <p:cNvGrpSpPr/>
          <p:nvPr/>
        </p:nvGrpSpPr>
        <p:grpSpPr>
          <a:xfrm>
            <a:off x="79558" y="137511"/>
            <a:ext cx="1227389" cy="6624737"/>
            <a:chOff x="179512" y="116632"/>
            <a:chExt cx="1227389" cy="6624737"/>
          </a:xfrm>
        </p:grpSpPr>
        <p:pic>
          <p:nvPicPr>
            <p:cNvPr id="6"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pic>
        <p:nvPicPr>
          <p:cNvPr id="1026" name="Picture 2">
            <a:extLst>
              <a:ext uri="{FF2B5EF4-FFF2-40B4-BE49-F238E27FC236}">
                <a16:creationId xmlns:a16="http://schemas.microsoft.com/office/drawing/2014/main" id="{80CA667C-C058-4324-9A0D-9F9A8629074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13662" y="2026414"/>
            <a:ext cx="8145621" cy="4575124"/>
          </a:xfrm>
          <a:prstGeom prst="rect">
            <a:avLst/>
          </a:prstGeom>
          <a:noFill/>
          <a:extLst>
            <a:ext uri="{909E8E84-426E-40DD-AFC4-6F175D3DCCD1}">
              <a14:hiddenFill xmlns:a14="http://schemas.microsoft.com/office/drawing/2010/main">
                <a:solidFill>
                  <a:srgbClr val="FFFFFF"/>
                </a:solidFill>
              </a14:hiddenFill>
            </a:ext>
          </a:extLst>
        </p:spPr>
      </p:pic>
      <p:grpSp>
        <p:nvGrpSpPr>
          <p:cNvPr id="9" name="Групувати 3">
            <a:extLst>
              <a:ext uri="{FF2B5EF4-FFF2-40B4-BE49-F238E27FC236}">
                <a16:creationId xmlns:a16="http://schemas.microsoft.com/office/drawing/2014/main" id="{F614AF33-A78C-4B29-9635-A54EDF61AF46}"/>
              </a:ext>
            </a:extLst>
          </p:cNvPr>
          <p:cNvGrpSpPr/>
          <p:nvPr/>
        </p:nvGrpSpPr>
        <p:grpSpPr>
          <a:xfrm>
            <a:off x="10707766" y="106503"/>
            <a:ext cx="1227389" cy="6624737"/>
            <a:chOff x="179512" y="116632"/>
            <a:chExt cx="1227389" cy="6624737"/>
          </a:xfrm>
        </p:grpSpPr>
        <p:pic>
          <p:nvPicPr>
            <p:cNvPr id="10"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pic>
        <p:nvPicPr>
          <p:cNvPr id="3" name="pamiatiheroivkrut">
            <a:hlinkClick r:id="" action="ppaction://media"/>
            <a:extLst>
              <a:ext uri="{FF2B5EF4-FFF2-40B4-BE49-F238E27FC236}">
                <a16:creationId xmlns:a16="http://schemas.microsoft.com/office/drawing/2014/main" id="{8977ABB6-5FEF-4C2F-8D03-D08B12BF327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2714631" y="1302069"/>
            <a:ext cx="609600" cy="609600"/>
          </a:xfrm>
          <a:prstGeom prst="rect">
            <a:avLst/>
          </a:prstGeom>
        </p:spPr>
      </p:pic>
    </p:spTree>
    <p:extLst>
      <p:ext uri="{BB962C8B-B14F-4D97-AF65-F5344CB8AC3E}">
        <p14:creationId xmlns:p14="http://schemas.microsoft.com/office/powerpoint/2010/main" val="3135823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945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2927648" y="274638"/>
            <a:ext cx="7283152" cy="1143000"/>
          </a:xfrm>
        </p:spPr>
        <p:txBody>
          <a:bodyPr>
            <a:normAutofit fontScale="90000"/>
          </a:bodyPr>
          <a:lstStyle/>
          <a:p>
            <a:r>
              <a:rPr lang="ru-RU" b="1" dirty="0" err="1">
                <a:latin typeface="Times New Roman" pitchFamily="18" charset="0"/>
                <a:cs typeface="Times New Roman" pitchFamily="18" charset="0"/>
              </a:rPr>
              <a:t>Грушевський</a:t>
            </a:r>
            <a:r>
              <a:rPr lang="ru-RU" b="1" dirty="0">
                <a:latin typeface="Times New Roman" pitchFamily="18" charset="0"/>
                <a:cs typeface="Times New Roman" pitchFamily="18" charset="0"/>
              </a:rPr>
              <a:t> сказав </a:t>
            </a:r>
            <a:r>
              <a:rPr lang="ru-RU" b="1" dirty="0" err="1">
                <a:latin typeface="Times New Roman" pitchFamily="18" charset="0"/>
                <a:cs typeface="Times New Roman" pitchFamily="18" charset="0"/>
              </a:rPr>
              <a:t>такі</a:t>
            </a:r>
            <a:r>
              <a:rPr lang="ru-RU" b="1" dirty="0">
                <a:latin typeface="Times New Roman" pitchFamily="18" charset="0"/>
                <a:cs typeface="Times New Roman" pitchFamily="18" charset="0"/>
              </a:rPr>
              <a:t> слова: </a:t>
            </a:r>
          </a:p>
        </p:txBody>
      </p:sp>
      <p:pic>
        <p:nvPicPr>
          <p:cNvPr id="2050" name="Picture 2"/>
          <p:cNvPicPr>
            <a:picLocks noGrp="1" noChangeAspect="1" noChangeArrowheads="1"/>
          </p:cNvPicPr>
          <p:nvPr>
            <p:ph sz="half" idx="1"/>
          </p:nvPr>
        </p:nvPicPr>
        <p:blipFill>
          <a:blip r:embed="rId2" cstate="print"/>
          <a:stretch>
            <a:fillRect/>
          </a:stretch>
        </p:blipFill>
        <p:spPr bwMode="auto">
          <a:xfrm>
            <a:off x="1743946" y="1273163"/>
            <a:ext cx="3559966" cy="5031756"/>
          </a:xfrm>
          <a:prstGeom prst="rect">
            <a:avLst/>
          </a:prstGeom>
          <a:noFill/>
          <a:ln w="9525">
            <a:noFill/>
            <a:miter lim="800000"/>
            <a:headEnd/>
            <a:tailEnd/>
          </a:ln>
        </p:spPr>
      </p:pic>
      <p:sp>
        <p:nvSpPr>
          <p:cNvPr id="6" name="Содержимое 5"/>
          <p:cNvSpPr>
            <a:spLocks noGrp="1"/>
          </p:cNvSpPr>
          <p:nvPr>
            <p:ph sz="half" idx="2"/>
          </p:nvPr>
        </p:nvSpPr>
        <p:spPr>
          <a:xfrm>
            <a:off x="6096000" y="2204864"/>
            <a:ext cx="5616624" cy="3921300"/>
          </a:xfrm>
        </p:spPr>
        <p:txBody>
          <a:bodyPr/>
          <a:lstStyle/>
          <a:p>
            <a:pPr>
              <a:buNone/>
            </a:pP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Стримайте</a:t>
            </a:r>
            <a:r>
              <a:rPr lang="ru-RU" dirty="0">
                <a:latin typeface="Times New Roman" pitchFamily="18" charset="0"/>
                <a:cs typeface="Times New Roman" pitchFamily="18" charset="0"/>
              </a:rPr>
              <a:t> ж </a:t>
            </a:r>
            <a:r>
              <a:rPr lang="ru-RU" dirty="0" err="1">
                <a:latin typeface="Times New Roman" pitchFamily="18" charset="0"/>
                <a:cs typeface="Times New Roman" pitchFamily="18" charset="0"/>
              </a:rPr>
              <a:t>ваші</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сльози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які</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котяться</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Ці</a:t>
            </a:r>
            <a:r>
              <a:rPr lang="ru-RU" dirty="0">
                <a:latin typeface="Times New Roman" pitchFamily="18" charset="0"/>
                <a:cs typeface="Times New Roman" pitchFamily="18" charset="0"/>
              </a:rPr>
              <a:t> юнаки </a:t>
            </a:r>
            <a:r>
              <a:rPr lang="ru-RU" dirty="0" err="1">
                <a:latin typeface="Times New Roman" pitchFamily="18" charset="0"/>
                <a:cs typeface="Times New Roman" pitchFamily="18" charset="0"/>
              </a:rPr>
              <a:t>поклали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свої</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голови</a:t>
            </a:r>
            <a:r>
              <a:rPr lang="ru-RU" dirty="0">
                <a:latin typeface="Times New Roman" pitchFamily="18" charset="0"/>
                <a:cs typeface="Times New Roman" pitchFamily="18" charset="0"/>
              </a:rPr>
              <a:t> за </a:t>
            </a:r>
            <a:r>
              <a:rPr lang="ru-RU" dirty="0" err="1">
                <a:latin typeface="Times New Roman" pitchFamily="18" charset="0"/>
                <a:cs typeface="Times New Roman" pitchFamily="18" charset="0"/>
              </a:rPr>
              <a:t>визволення</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Вітчизни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і</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Вітчизна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збереже</a:t>
            </a:r>
            <a:r>
              <a:rPr lang="ru-RU" dirty="0">
                <a:latin typeface="Times New Roman" pitchFamily="18" charset="0"/>
                <a:cs typeface="Times New Roman" pitchFamily="18" charset="0"/>
              </a:rPr>
              <a:t> про них </a:t>
            </a:r>
            <a:r>
              <a:rPr lang="ru-RU" dirty="0" err="1">
                <a:latin typeface="Times New Roman" pitchFamily="18" charset="0"/>
                <a:cs typeface="Times New Roman" pitchFamily="18" charset="0"/>
              </a:rPr>
              <a:t>вдячну</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пам</a:t>
            </a:r>
            <a:r>
              <a:rPr lang="ru-RU" dirty="0">
                <a:latin typeface="Times New Roman" pitchFamily="18" charset="0"/>
                <a:cs typeface="Times New Roman" pitchFamily="18" charset="0"/>
              </a:rPr>
              <a:t>"ять на </a:t>
            </a:r>
            <a:r>
              <a:rPr lang="ru-RU" dirty="0" err="1">
                <a:latin typeface="Times New Roman" pitchFamily="18" charset="0"/>
                <a:cs typeface="Times New Roman" pitchFamily="18" charset="0"/>
              </a:rPr>
              <a:t>віки</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вічні</a:t>
            </a:r>
            <a:r>
              <a:rPr lang="ru-RU" dirty="0">
                <a:latin typeface="Times New Roman" pitchFamily="18" charset="0"/>
                <a:cs typeface="Times New Roman" pitchFamily="18" charset="0"/>
              </a:rPr>
              <a:t>..."	</a:t>
            </a:r>
          </a:p>
          <a:p>
            <a:pPr>
              <a:buNone/>
            </a:pPr>
            <a:endParaRPr lang="ru-RU" dirty="0"/>
          </a:p>
        </p:txBody>
      </p:sp>
      <p:grpSp>
        <p:nvGrpSpPr>
          <p:cNvPr id="5" name="Групувати 4">
            <a:extLst>
              <a:ext uri="{FF2B5EF4-FFF2-40B4-BE49-F238E27FC236}">
                <a16:creationId xmlns:a16="http://schemas.microsoft.com/office/drawing/2014/main" id="{DE7C3B0D-D989-450B-88A5-313C19FDFA0C}"/>
              </a:ext>
            </a:extLst>
          </p:cNvPr>
          <p:cNvGrpSpPr/>
          <p:nvPr/>
        </p:nvGrpSpPr>
        <p:grpSpPr>
          <a:xfrm>
            <a:off x="119336" y="116633"/>
            <a:ext cx="1227389" cy="6624737"/>
            <a:chOff x="179512" y="116632"/>
            <a:chExt cx="1227389" cy="6624737"/>
          </a:xfrm>
        </p:grpSpPr>
        <p:pic>
          <p:nvPicPr>
            <p:cNvPr id="7" name="Picture 2" descr="схема вишиванки">
              <a:extLst>
                <a:ext uri="{FF2B5EF4-FFF2-40B4-BE49-F238E27FC236}">
                  <a16:creationId xmlns:a16="http://schemas.microsoft.com/office/drawing/2014/main" id="{EAA4901D-DDA1-4FAA-924F-56840D89DB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схема вишиванки">
              <a:extLst>
                <a:ext uri="{FF2B5EF4-FFF2-40B4-BE49-F238E27FC236}">
                  <a16:creationId xmlns:a16="http://schemas.microsoft.com/office/drawing/2014/main" id="{83353A1D-33C9-4292-A95B-517127B066E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схема вишиванки">
              <a:extLst>
                <a:ext uri="{FF2B5EF4-FFF2-40B4-BE49-F238E27FC236}">
                  <a16:creationId xmlns:a16="http://schemas.microsoft.com/office/drawing/2014/main" id="{6D5758D6-A728-4B47-83B7-EB2615C3A0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3287688" y="274638"/>
            <a:ext cx="6923112" cy="1143000"/>
          </a:xfrm>
        </p:spPr>
        <p:txBody>
          <a:bodyPr>
            <a:normAutofit/>
          </a:bodyPr>
          <a:lstStyle/>
          <a:p>
            <a:r>
              <a:rPr lang="uk-UA" sz="2000" dirty="0">
                <a:latin typeface="Times New Roman" pitchFamily="18" charset="0"/>
                <a:cs typeface="Times New Roman" pitchFamily="18" charset="0"/>
              </a:rPr>
              <a:t>Найкраще цю ситуацію описав </a:t>
            </a:r>
            <a:br>
              <a:rPr lang="uk-UA" sz="2000" dirty="0">
                <a:latin typeface="Times New Roman" pitchFamily="18" charset="0"/>
                <a:cs typeface="Times New Roman" pitchFamily="18" charset="0"/>
              </a:rPr>
            </a:br>
            <a:r>
              <a:rPr lang="uk-UA" sz="2000" b="1" dirty="0">
                <a:latin typeface="Times New Roman" pitchFamily="18" charset="0"/>
                <a:cs typeface="Times New Roman" pitchFamily="18" charset="0"/>
              </a:rPr>
              <a:t>Володимир Винниченко </a:t>
            </a:r>
            <a:r>
              <a:rPr lang="uk-UA" sz="2000" dirty="0">
                <a:latin typeface="Times New Roman" pitchFamily="18" charset="0"/>
                <a:cs typeface="Times New Roman" pitchFamily="18" charset="0"/>
              </a:rPr>
              <a:t>у своїй книзі </a:t>
            </a:r>
            <a:r>
              <a:rPr lang="uk-UA" sz="2000" b="1" dirty="0">
                <a:latin typeface="Times New Roman" pitchFamily="18" charset="0"/>
                <a:cs typeface="Times New Roman" pitchFamily="18" charset="0"/>
              </a:rPr>
              <a:t>«Відродження нації»:</a:t>
            </a:r>
            <a:br>
              <a:rPr lang="ru-RU" sz="2000" dirty="0"/>
            </a:br>
            <a:endParaRPr lang="ru-RU" sz="2000" dirty="0"/>
          </a:p>
        </p:txBody>
      </p:sp>
      <p:sp>
        <p:nvSpPr>
          <p:cNvPr id="3" name="Содержимое 2"/>
          <p:cNvSpPr>
            <a:spLocks noGrp="1"/>
          </p:cNvSpPr>
          <p:nvPr>
            <p:ph sz="half" idx="1"/>
          </p:nvPr>
        </p:nvSpPr>
        <p:spPr/>
        <p:txBody>
          <a:bodyPr>
            <a:normAutofit fontScale="25000" lnSpcReduction="20000"/>
          </a:bodyPr>
          <a:lstStyle/>
          <a:p>
            <a:pPr algn="just">
              <a:buNone/>
            </a:pPr>
            <a:r>
              <a:rPr lang="ru-RU" dirty="0"/>
              <a:t>		</a:t>
            </a:r>
          </a:p>
        </p:txBody>
      </p:sp>
      <p:sp>
        <p:nvSpPr>
          <p:cNvPr id="5" name="Содержимое 4"/>
          <p:cNvSpPr>
            <a:spLocks noGrp="1"/>
          </p:cNvSpPr>
          <p:nvPr>
            <p:ph sz="half" idx="2"/>
          </p:nvPr>
        </p:nvSpPr>
        <p:spPr>
          <a:xfrm>
            <a:off x="4079776" y="1600203"/>
            <a:ext cx="7848872" cy="4525963"/>
          </a:xfrm>
        </p:spPr>
        <p:txBody>
          <a:bodyPr>
            <a:normAutofit fontScale="25000" lnSpcReduction="20000"/>
          </a:bodyPr>
          <a:lstStyle/>
          <a:p>
            <a:pPr algn="just">
              <a:lnSpc>
                <a:spcPct val="120000"/>
              </a:lnSpc>
              <a:buNone/>
            </a:pPr>
            <a:r>
              <a:rPr lang="ru-RU" dirty="0"/>
              <a:t>	</a:t>
            </a:r>
            <a:r>
              <a:rPr lang="ru-RU" sz="8000" dirty="0">
                <a:latin typeface="Times New Roman" pitchFamily="18" charset="0"/>
                <a:cs typeface="Times New Roman" pitchFamily="18" charset="0"/>
              </a:rPr>
              <a:t>«…</a:t>
            </a:r>
            <a:r>
              <a:rPr lang="uk-UA" sz="8000" dirty="0">
                <a:latin typeface="Times New Roman" pitchFamily="18" charset="0"/>
                <a:cs typeface="Times New Roman" pitchFamily="18" charset="0"/>
              </a:rPr>
              <a:t>Це була війна впливом… Наш вплив був менший. Він був уже остільки малий, що ми з великими труднощами могли складати якісь невеличкі більш-менш дисципліновані частини й висилати їх проти більшовиків. Більшовики, правда, теж не мали великих дисциплінованих частин, але їхня перевага була в тому, що всі наші широкі маси солдатства не ставили їм ніякого опору або навіть переходили на їхній бік, що майже все робітництво кожного міста ставало за ними; що в селах сільська біднота явно була більшовицька; що, словом, величезна більшість самого українського населення була проти нас. </a:t>
            </a:r>
          </a:p>
          <a:p>
            <a:pPr algn="just">
              <a:lnSpc>
                <a:spcPct val="120000"/>
              </a:lnSpc>
              <a:buNone/>
            </a:pPr>
            <a:r>
              <a:rPr lang="uk-UA" sz="8000" dirty="0">
                <a:latin typeface="Times New Roman" pitchFamily="18" charset="0"/>
                <a:cs typeface="Times New Roman" pitchFamily="18" charset="0"/>
              </a:rPr>
              <a:t>	Єдиною активною </a:t>
            </a:r>
            <a:r>
              <a:rPr lang="uk-UA" sz="8000" dirty="0" err="1">
                <a:latin typeface="Times New Roman" pitchFamily="18" charset="0"/>
                <a:cs typeface="Times New Roman" pitchFamily="18" charset="0"/>
              </a:rPr>
              <a:t>мілітарною</a:t>
            </a:r>
            <a:r>
              <a:rPr lang="uk-UA" sz="8000" dirty="0">
                <a:latin typeface="Times New Roman" pitchFamily="18" charset="0"/>
                <a:cs typeface="Times New Roman" pitchFamily="18" charset="0"/>
              </a:rPr>
              <a:t> нашою силою була наша інтелігентна молодь і частина національно-свідомого робітництва, яке гаряче стояло за українську державність, розуміючи за нами ту державність так само, як і ми її розуміли»…  </a:t>
            </a:r>
          </a:p>
          <a:p>
            <a:pPr>
              <a:lnSpc>
                <a:spcPct val="120000"/>
              </a:lnSpc>
              <a:buNone/>
            </a:pPr>
            <a:r>
              <a:rPr lang="uk-UA" sz="4000" dirty="0">
                <a:latin typeface="Times New Roman" pitchFamily="18" charset="0"/>
                <a:cs typeface="Times New Roman" pitchFamily="18" charset="0"/>
              </a:rPr>
              <a:t> </a:t>
            </a:r>
          </a:p>
          <a:p>
            <a:endParaRPr lang="uk-UA" dirty="0"/>
          </a:p>
        </p:txBody>
      </p:sp>
      <p:pic>
        <p:nvPicPr>
          <p:cNvPr id="1026" name="Picture 2"/>
          <p:cNvPicPr>
            <a:picLocks noChangeAspect="1" noChangeArrowheads="1"/>
          </p:cNvPicPr>
          <p:nvPr/>
        </p:nvPicPr>
        <p:blipFill rotWithShape="1">
          <a:blip r:embed="rId2" cstate="print"/>
          <a:srcRect l="12096" b="16661"/>
          <a:stretch/>
        </p:blipFill>
        <p:spPr bwMode="auto">
          <a:xfrm>
            <a:off x="1559497" y="1960755"/>
            <a:ext cx="2815817" cy="3656568"/>
          </a:xfrm>
          <a:prstGeom prst="rect">
            <a:avLst/>
          </a:prstGeom>
          <a:noFill/>
          <a:ln w="9525">
            <a:noFill/>
            <a:miter lim="800000"/>
            <a:headEnd/>
            <a:tailEnd/>
          </a:ln>
        </p:spPr>
      </p:pic>
      <p:grpSp>
        <p:nvGrpSpPr>
          <p:cNvPr id="6" name="Групувати 5">
            <a:extLst>
              <a:ext uri="{FF2B5EF4-FFF2-40B4-BE49-F238E27FC236}">
                <a16:creationId xmlns:a16="http://schemas.microsoft.com/office/drawing/2014/main" id="{77428DB8-757F-4C37-AEA0-C4D33CC3EC62}"/>
              </a:ext>
            </a:extLst>
          </p:cNvPr>
          <p:cNvGrpSpPr/>
          <p:nvPr/>
        </p:nvGrpSpPr>
        <p:grpSpPr>
          <a:xfrm>
            <a:off x="87775" y="116633"/>
            <a:ext cx="1227389" cy="6624737"/>
            <a:chOff x="179512" y="116632"/>
            <a:chExt cx="1227389" cy="6624737"/>
          </a:xfrm>
        </p:grpSpPr>
        <p:pic>
          <p:nvPicPr>
            <p:cNvPr id="7" name="Picture 2" descr="схема вишиванки">
              <a:extLst>
                <a:ext uri="{FF2B5EF4-FFF2-40B4-BE49-F238E27FC236}">
                  <a16:creationId xmlns:a16="http://schemas.microsoft.com/office/drawing/2014/main" id="{0C4BC662-0769-4E43-A45B-E869E1284D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схема вишиванки">
              <a:extLst>
                <a:ext uri="{FF2B5EF4-FFF2-40B4-BE49-F238E27FC236}">
                  <a16:creationId xmlns:a16="http://schemas.microsoft.com/office/drawing/2014/main" id="{D0F25022-F4CC-4A48-AF2C-BB96A41317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схема вишиванки">
              <a:extLst>
                <a:ext uri="{FF2B5EF4-FFF2-40B4-BE49-F238E27FC236}">
                  <a16:creationId xmlns:a16="http://schemas.microsoft.com/office/drawing/2014/main" id="{B5CC01A0-F358-40BE-8086-E332CA4BF5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sz="half" idx="1"/>
          </p:nvPr>
        </p:nvPicPr>
        <p:blipFill>
          <a:blip r:embed="rId2" cstate="print"/>
          <a:srcRect/>
          <a:stretch>
            <a:fillRect/>
          </a:stretch>
        </p:blipFill>
        <p:spPr bwMode="auto">
          <a:xfrm>
            <a:off x="1702366" y="1303375"/>
            <a:ext cx="3342314" cy="4429882"/>
          </a:xfrm>
          <a:prstGeom prst="rect">
            <a:avLst/>
          </a:prstGeom>
          <a:noFill/>
          <a:ln w="9525">
            <a:noFill/>
            <a:miter lim="800000"/>
            <a:headEnd/>
            <a:tailEnd/>
          </a:ln>
        </p:spPr>
      </p:pic>
      <p:sp>
        <p:nvSpPr>
          <p:cNvPr id="4" name="Содержимое 3"/>
          <p:cNvSpPr>
            <a:spLocks noGrp="1"/>
          </p:cNvSpPr>
          <p:nvPr>
            <p:ph sz="half" idx="2"/>
          </p:nvPr>
        </p:nvSpPr>
        <p:spPr>
          <a:xfrm>
            <a:off x="5519936" y="476672"/>
            <a:ext cx="6264696" cy="5649491"/>
          </a:xfrm>
        </p:spPr>
        <p:txBody>
          <a:bodyPr>
            <a:normAutofit lnSpcReduction="10000"/>
          </a:bodyPr>
          <a:lstStyle/>
          <a:p>
            <a:r>
              <a:rPr lang="uk-UA" dirty="0" err="1">
                <a:latin typeface="Times New Roman" pitchFamily="18" charset="0"/>
                <a:cs typeface="Times New Roman" pitchFamily="18" charset="0"/>
              </a:rPr>
              <a:t>Писменниця</a:t>
            </a:r>
            <a:r>
              <a:rPr lang="uk-UA" dirty="0">
                <a:latin typeface="Times New Roman" pitchFamily="18" charset="0"/>
                <a:cs typeface="Times New Roman" pitchFamily="18" charset="0"/>
              </a:rPr>
              <a:t> і громадська діячка </a:t>
            </a:r>
            <a:r>
              <a:rPr lang="uk-UA" b="1" dirty="0">
                <a:latin typeface="Times New Roman" pitchFamily="18" charset="0"/>
                <a:cs typeface="Times New Roman" pitchFamily="18" charset="0"/>
              </a:rPr>
              <a:t>Людмила </a:t>
            </a:r>
            <a:r>
              <a:rPr lang="uk-UA" b="1" dirty="0" err="1">
                <a:latin typeface="Times New Roman" pitchFamily="18" charset="0"/>
                <a:cs typeface="Times New Roman" pitchFamily="18" charset="0"/>
              </a:rPr>
              <a:t>Старицька</a:t>
            </a:r>
            <a:r>
              <a:rPr lang="uk-UA" b="1" dirty="0">
                <a:latin typeface="Times New Roman" pitchFamily="18" charset="0"/>
                <a:cs typeface="Times New Roman" pitchFamily="18" charset="0"/>
              </a:rPr>
              <a:t> – </a:t>
            </a:r>
            <a:r>
              <a:rPr lang="uk-UA" b="1" dirty="0" err="1">
                <a:latin typeface="Times New Roman" pitchFamily="18" charset="0"/>
                <a:cs typeface="Times New Roman" pitchFamily="18" charset="0"/>
              </a:rPr>
              <a:t>Черняховська</a:t>
            </a:r>
            <a:r>
              <a:rPr lang="uk-UA" b="1" dirty="0">
                <a:latin typeface="Times New Roman" pitchFamily="18" charset="0"/>
                <a:cs typeface="Times New Roman" pitchFamily="18" charset="0"/>
              </a:rPr>
              <a:t> </a:t>
            </a:r>
            <a:r>
              <a:rPr lang="uk-UA" dirty="0">
                <a:latin typeface="Times New Roman" pitchFamily="18" charset="0"/>
                <a:cs typeface="Times New Roman" pitchFamily="18" charset="0"/>
              </a:rPr>
              <a:t>сказала: “ </a:t>
            </a:r>
          </a:p>
          <a:p>
            <a:pPr marL="0" indent="0">
              <a:buNone/>
            </a:pPr>
            <a:r>
              <a:rPr lang="uk-UA" b="1" dirty="0">
                <a:latin typeface="Times New Roman" pitchFamily="18" charset="0"/>
                <a:cs typeface="Times New Roman" pitchFamily="18" charset="0"/>
              </a:rPr>
              <a:t>				</a:t>
            </a:r>
          </a:p>
          <a:p>
            <a:pPr marL="0" indent="0">
              <a:buNone/>
            </a:pPr>
            <a:r>
              <a:rPr lang="uk-UA" b="1" dirty="0">
                <a:latin typeface="Times New Roman" pitchFamily="18" charset="0"/>
                <a:cs typeface="Times New Roman" pitchFamily="18" charset="0"/>
              </a:rPr>
              <a:t>  </a:t>
            </a:r>
            <a:r>
              <a:rPr lang="uk-UA" dirty="0">
                <a:latin typeface="Times New Roman" pitchFamily="18" charset="0"/>
                <a:cs typeface="Times New Roman" pitchFamily="18" charset="0"/>
              </a:rPr>
              <a:t>Страшно вмерти, але ще страшніше загинути марно. Минуть роки, десятки років, століття – пам’ять по юнаків – героїв не загине вовік. Для нас могила ця залишається на віки полум'ям віри. Вона дала нам незабутнє минуле. …Цей день стане днем шкільної молоді України. Від року до року сюди будуть складати братську присягу ті, хто матимуть переступити поріг життя</a:t>
            </a:r>
            <a:endParaRPr lang="ru-RU" dirty="0">
              <a:latin typeface="Times New Roman" pitchFamily="18" charset="0"/>
              <a:cs typeface="Times New Roman" pitchFamily="18" charset="0"/>
            </a:endParaRPr>
          </a:p>
        </p:txBody>
      </p:sp>
      <p:grpSp>
        <p:nvGrpSpPr>
          <p:cNvPr id="5" name="Групувати 4">
            <a:extLst>
              <a:ext uri="{FF2B5EF4-FFF2-40B4-BE49-F238E27FC236}">
                <a16:creationId xmlns:a16="http://schemas.microsoft.com/office/drawing/2014/main" id="{C0D3F475-3C3E-4B66-AF3E-918E9198E339}"/>
              </a:ext>
            </a:extLst>
          </p:cNvPr>
          <p:cNvGrpSpPr/>
          <p:nvPr/>
        </p:nvGrpSpPr>
        <p:grpSpPr>
          <a:xfrm>
            <a:off x="119336" y="116633"/>
            <a:ext cx="1227389" cy="6624737"/>
            <a:chOff x="179512" y="116632"/>
            <a:chExt cx="1227389" cy="6624737"/>
          </a:xfrm>
        </p:grpSpPr>
        <p:pic>
          <p:nvPicPr>
            <p:cNvPr id="6" name="Picture 2" descr="схема вишиванки">
              <a:extLst>
                <a:ext uri="{FF2B5EF4-FFF2-40B4-BE49-F238E27FC236}">
                  <a16:creationId xmlns:a16="http://schemas.microsoft.com/office/drawing/2014/main" id="{BBE1FFFA-EF96-45A4-AA68-1434922863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схема вишиванки">
              <a:extLst>
                <a:ext uri="{FF2B5EF4-FFF2-40B4-BE49-F238E27FC236}">
                  <a16:creationId xmlns:a16="http://schemas.microsoft.com/office/drawing/2014/main" id="{8A4978A5-E9B5-4BD0-A556-ADF7031AD4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схема вишиванки">
              <a:extLst>
                <a:ext uri="{FF2B5EF4-FFF2-40B4-BE49-F238E27FC236}">
                  <a16:creationId xmlns:a16="http://schemas.microsoft.com/office/drawing/2014/main" id="{7FD98998-995E-407E-BC0A-3BE8845427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a:extLst>
              <a:ext uri="{FF2B5EF4-FFF2-40B4-BE49-F238E27FC236}">
                <a16:creationId xmlns:a16="http://schemas.microsoft.com/office/drawing/2014/main" id="{C08BC67F-1A65-45EA-9108-E338C0396A27}"/>
              </a:ext>
            </a:extLst>
          </p:cNvPr>
          <p:cNvSpPr>
            <a:spLocks noGrp="1"/>
          </p:cNvSpPr>
          <p:nvPr>
            <p:ph idx="1"/>
          </p:nvPr>
        </p:nvSpPr>
        <p:spPr>
          <a:xfrm>
            <a:off x="3071664" y="1600203"/>
            <a:ext cx="7139136" cy="4525963"/>
          </a:xfrm>
        </p:spPr>
        <p:txBody>
          <a:bodyPr/>
          <a:lstStyle/>
          <a:p>
            <a:r>
              <a:rPr lang="ru-RU" dirty="0">
                <a:latin typeface="Times New Roman" panose="02020603050405020304" pitchFamily="18" charset="0"/>
                <a:cs typeface="Times New Roman" panose="02020603050405020304" pitchFamily="18" charset="0"/>
              </a:rPr>
              <a:t>Ви </a:t>
            </a:r>
            <a:r>
              <a:rPr lang="uk-UA" dirty="0">
                <a:latin typeface="Times New Roman" panose="02020603050405020304" pitchFamily="18" charset="0"/>
                <a:cs typeface="Times New Roman" panose="02020603050405020304" pitchFamily="18" charset="0"/>
              </a:rPr>
              <a:t>стали прикладом усім,</a:t>
            </a:r>
            <a:br>
              <a:rPr lang="uk-UA" dirty="0">
                <a:latin typeface="Times New Roman" panose="02020603050405020304" pitchFamily="18" charset="0"/>
                <a:cs typeface="Times New Roman" panose="02020603050405020304" pitchFamily="18" charset="0"/>
              </a:rPr>
            </a:br>
            <a:r>
              <a:rPr lang="uk-UA" dirty="0">
                <a:latin typeface="Times New Roman" panose="02020603050405020304" pitchFamily="18" charset="0"/>
                <a:cs typeface="Times New Roman" panose="02020603050405020304" pitchFamily="18" charset="0"/>
              </a:rPr>
              <a:t>Про Вас нікому не забути!</a:t>
            </a:r>
            <a:br>
              <a:rPr lang="uk-UA" dirty="0">
                <a:latin typeface="Times New Roman" panose="02020603050405020304" pitchFamily="18" charset="0"/>
                <a:cs typeface="Times New Roman" panose="02020603050405020304" pitchFamily="18" charset="0"/>
              </a:rPr>
            </a:br>
            <a:r>
              <a:rPr lang="uk-UA" dirty="0">
                <a:latin typeface="Times New Roman" panose="02020603050405020304" pitchFamily="18" charset="0"/>
                <a:cs typeface="Times New Roman" panose="02020603050405020304" pitchFamily="18" charset="0"/>
              </a:rPr>
              <a:t>В понурій темряві віків</a:t>
            </a:r>
            <a:br>
              <a:rPr lang="uk-UA" dirty="0">
                <a:latin typeface="Times New Roman" panose="02020603050405020304" pitchFamily="18" charset="0"/>
                <a:cs typeface="Times New Roman" panose="02020603050405020304" pitchFamily="18" charset="0"/>
              </a:rPr>
            </a:br>
            <a:r>
              <a:rPr lang="uk-UA" dirty="0">
                <a:latin typeface="Times New Roman" panose="02020603050405020304" pitchFamily="18" charset="0"/>
                <a:cs typeface="Times New Roman" panose="02020603050405020304" pitchFamily="18" charset="0"/>
              </a:rPr>
              <a:t>Світити будуть завжди Крути</a:t>
            </a:r>
            <a:r>
              <a:rPr lang="ru-RU" dirty="0">
                <a:latin typeface="Times New Roman" panose="02020603050405020304" pitchFamily="18" charset="0"/>
                <a:cs typeface="Times New Roman" panose="02020603050405020304" pitchFamily="18" charset="0"/>
              </a:rPr>
              <a:t>!</a:t>
            </a:r>
          </a:p>
          <a:p>
            <a:pPr algn="r"/>
            <a:r>
              <a:rPr lang="ru-RU" sz="2400" dirty="0">
                <a:latin typeface="Times New Roman" panose="02020603050405020304" pitchFamily="18" charset="0"/>
                <a:cs typeface="Times New Roman" panose="02020603050405020304" pitchFamily="18" charset="0"/>
              </a:rPr>
              <a:t>\</a:t>
            </a:r>
            <a:r>
              <a:rPr lang="uk-UA" sz="2400" dirty="0">
                <a:latin typeface="Times New Roman" panose="02020603050405020304" pitchFamily="18" charset="0"/>
                <a:cs typeface="Times New Roman" panose="02020603050405020304" pitchFamily="18" charset="0"/>
              </a:rPr>
              <a:t>Леся Храплива-Щур, 1962\</a:t>
            </a:r>
          </a:p>
        </p:txBody>
      </p:sp>
      <p:grpSp>
        <p:nvGrpSpPr>
          <p:cNvPr id="4" name="Групувати 3">
            <a:extLst>
              <a:ext uri="{FF2B5EF4-FFF2-40B4-BE49-F238E27FC236}">
                <a16:creationId xmlns:a16="http://schemas.microsoft.com/office/drawing/2014/main" id="{EB465F55-7B64-4F4A-B47E-22D8B4D3152A}"/>
              </a:ext>
            </a:extLst>
          </p:cNvPr>
          <p:cNvGrpSpPr/>
          <p:nvPr/>
        </p:nvGrpSpPr>
        <p:grpSpPr>
          <a:xfrm>
            <a:off x="191344" y="116633"/>
            <a:ext cx="1227389" cy="6624737"/>
            <a:chOff x="179512" y="116632"/>
            <a:chExt cx="1227389" cy="6624737"/>
          </a:xfrm>
        </p:grpSpPr>
        <p:pic>
          <p:nvPicPr>
            <p:cNvPr id="5" name="Picture 2" descr="схема вишиванки">
              <a:extLst>
                <a:ext uri="{FF2B5EF4-FFF2-40B4-BE49-F238E27FC236}">
                  <a16:creationId xmlns:a16="http://schemas.microsoft.com/office/drawing/2014/main" id="{84718963-CC0A-4FC1-B6A1-686559696D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схема вишиванки">
              <a:extLst>
                <a:ext uri="{FF2B5EF4-FFF2-40B4-BE49-F238E27FC236}">
                  <a16:creationId xmlns:a16="http://schemas.microsoft.com/office/drawing/2014/main" id="{36F9C504-1859-4399-8140-E5D6F0B645A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схема вишиванки">
              <a:extLst>
                <a:ext uri="{FF2B5EF4-FFF2-40B4-BE49-F238E27FC236}">
                  <a16:creationId xmlns:a16="http://schemas.microsoft.com/office/drawing/2014/main" id="{847368E8-D28A-4343-815A-1B16BD457E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8" name="Групувати 3">
            <a:extLst>
              <a:ext uri="{FF2B5EF4-FFF2-40B4-BE49-F238E27FC236}">
                <a16:creationId xmlns:a16="http://schemas.microsoft.com/office/drawing/2014/main" id="{F614AF33-A78C-4B29-9635-A54EDF61AF46}"/>
              </a:ext>
            </a:extLst>
          </p:cNvPr>
          <p:cNvGrpSpPr/>
          <p:nvPr/>
        </p:nvGrpSpPr>
        <p:grpSpPr>
          <a:xfrm>
            <a:off x="10707766" y="106503"/>
            <a:ext cx="1227389" cy="6624737"/>
            <a:chOff x="179512" y="116632"/>
            <a:chExt cx="1227389" cy="6624737"/>
          </a:xfrm>
        </p:grpSpPr>
        <p:pic>
          <p:nvPicPr>
            <p:cNvPr id="9" name="Picture 2" descr="схема вишиванки">
              <a:extLst>
                <a:ext uri="{FF2B5EF4-FFF2-40B4-BE49-F238E27FC236}">
                  <a16:creationId xmlns:a16="http://schemas.microsoft.com/office/drawing/2014/main" id="{D7648D2F-184C-4D41-A032-0ADC33D7D9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схема вишиванки">
              <a:extLst>
                <a:ext uri="{FF2B5EF4-FFF2-40B4-BE49-F238E27FC236}">
                  <a16:creationId xmlns:a16="http://schemas.microsoft.com/office/drawing/2014/main" id="{F9B62C74-C355-49FF-9976-2E8FBD9317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схема вишиванки">
              <a:extLst>
                <a:ext uri="{FF2B5EF4-FFF2-40B4-BE49-F238E27FC236}">
                  <a16:creationId xmlns:a16="http://schemas.microsoft.com/office/drawing/2014/main" id="{82589A03-3174-4699-B7B7-9799A9E233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64968847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a:extLst>
              <a:ext uri="{FF2B5EF4-FFF2-40B4-BE49-F238E27FC236}">
                <a16:creationId xmlns:a16="http://schemas.microsoft.com/office/drawing/2014/main" id="{C08BC67F-1A65-45EA-9108-E338C0396A27}"/>
              </a:ext>
            </a:extLst>
          </p:cNvPr>
          <p:cNvSpPr>
            <a:spLocks noGrp="1"/>
          </p:cNvSpPr>
          <p:nvPr>
            <p:ph idx="1"/>
          </p:nvPr>
        </p:nvSpPr>
        <p:spPr>
          <a:xfrm>
            <a:off x="2423592" y="692696"/>
            <a:ext cx="8856984" cy="5328592"/>
          </a:xfrm>
        </p:spPr>
        <p:txBody>
          <a:bodyPr>
            <a:normAutofit fontScale="70000" lnSpcReduction="20000"/>
          </a:bodyPr>
          <a:lstStyle/>
          <a:p>
            <a:r>
              <a:rPr lang="uk-UA" b="1" dirty="0">
                <a:latin typeface="Times New Roman" panose="02020603050405020304" pitchFamily="18" charset="0"/>
                <a:cs typeface="Times New Roman" panose="02020603050405020304" pitchFamily="18" charset="0"/>
              </a:rPr>
              <a:t>Використані матеріали: /Корисні Інтернет-посилання/</a:t>
            </a:r>
            <a:endParaRPr lang="uk-UA" dirty="0">
              <a:latin typeface="Times New Roman" panose="02020603050405020304" pitchFamily="18" charset="0"/>
              <a:cs typeface="Times New Roman" panose="02020603050405020304" pitchFamily="18" charset="0"/>
            </a:endParaRPr>
          </a:p>
          <a:p>
            <a:r>
              <a:rPr lang="uk-UA" dirty="0">
                <a:latin typeface="Times New Roman" panose="02020603050405020304" pitchFamily="18" charset="0"/>
                <a:cs typeface="Times New Roman" panose="02020603050405020304" pitchFamily="18" charset="0"/>
              </a:rPr>
              <a:t> </a:t>
            </a:r>
          </a:p>
          <a:p>
            <a:r>
              <a:rPr lang="uk-UA" dirty="0">
                <a:latin typeface="Times New Roman" panose="02020603050405020304" pitchFamily="18" charset="0"/>
                <a:cs typeface="Times New Roman" panose="02020603050405020304" pitchFamily="18" charset="0"/>
              </a:rPr>
              <a:t> </a:t>
            </a:r>
            <a:r>
              <a:rPr lang="uk-UA" b="1" dirty="0">
                <a:latin typeface="Times New Roman" panose="02020603050405020304" pitchFamily="18" charset="0"/>
                <a:cs typeface="Times New Roman" panose="02020603050405020304" pitchFamily="18" charset="0"/>
              </a:rPr>
              <a:t>Інформаційні матеріали до Дня пам'яті Героїв Крут</a:t>
            </a:r>
            <a:r>
              <a:rPr lang="uk-UA" dirty="0">
                <a:latin typeface="Times New Roman" panose="02020603050405020304" pitchFamily="18" charset="0"/>
                <a:cs typeface="Times New Roman" panose="02020603050405020304" pitchFamily="18" charset="0"/>
              </a:rPr>
              <a:t> – 2021 - </a:t>
            </a:r>
            <a:r>
              <a:rPr lang="uk-UA" u="sng" dirty="0">
                <a:latin typeface="Times New Roman" panose="02020603050405020304" pitchFamily="18" charset="0"/>
                <a:cs typeface="Times New Roman" panose="02020603050405020304" pitchFamily="18" charset="0"/>
                <a:hlinkClick r:id="rId2"/>
              </a:rPr>
              <a:t>https://uinp.gov.ua/informaciyni-materialy/zhurnalistam/informaciyni-materialy-do-dnya-pamyati-geroyiv-krut-2021</a:t>
            </a:r>
            <a:r>
              <a:rPr lang="uk-UA" dirty="0">
                <a:latin typeface="Times New Roman" panose="02020603050405020304" pitchFamily="18" charset="0"/>
                <a:cs typeface="Times New Roman" panose="02020603050405020304" pitchFamily="18" charset="0"/>
              </a:rPr>
              <a:t> </a:t>
            </a:r>
          </a:p>
          <a:p>
            <a:r>
              <a:rPr lang="uk-UA" dirty="0">
                <a:latin typeface="Times New Roman" panose="02020603050405020304" pitchFamily="18" charset="0"/>
                <a:cs typeface="Times New Roman" panose="02020603050405020304" pitchFamily="18" charset="0"/>
              </a:rPr>
              <a:t> </a:t>
            </a:r>
          </a:p>
          <a:p>
            <a:r>
              <a:rPr lang="uk-UA" b="1" dirty="0">
                <a:latin typeface="Times New Roman" panose="02020603050405020304" pitchFamily="18" charset="0"/>
                <a:cs typeface="Times New Roman" panose="02020603050405020304" pitchFamily="18" charset="0"/>
              </a:rPr>
              <a:t>Мистецький альманах "</a:t>
            </a:r>
            <a:r>
              <a:rPr lang="uk-UA" b="1" dirty="0" err="1">
                <a:latin typeface="Times New Roman" panose="02020603050405020304" pitchFamily="18" charset="0"/>
                <a:cs typeface="Times New Roman" panose="02020603050405020304" pitchFamily="18" charset="0"/>
              </a:rPr>
              <a:t>Артес</a:t>
            </a:r>
            <a:r>
              <a:rPr lang="uk-UA" b="1" dirty="0">
                <a:latin typeface="Times New Roman" panose="02020603050405020304" pitchFamily="18" charset="0"/>
                <a:cs typeface="Times New Roman" panose="02020603050405020304" pitchFamily="18" charset="0"/>
              </a:rPr>
              <a:t>"-</a:t>
            </a:r>
            <a:r>
              <a:rPr lang="uk-UA" dirty="0">
                <a:latin typeface="Times New Roman" panose="02020603050405020304" pitchFamily="18" charset="0"/>
                <a:cs typeface="Times New Roman" panose="02020603050405020304" pitchFamily="18" charset="0"/>
              </a:rPr>
              <a:t>  </a:t>
            </a:r>
            <a:r>
              <a:rPr lang="uk-UA" u="sng" dirty="0">
                <a:latin typeface="Times New Roman" panose="02020603050405020304" pitchFamily="18" charset="0"/>
                <a:cs typeface="Times New Roman" panose="02020603050405020304" pitchFamily="18" charset="0"/>
                <a:hlinkClick r:id="rId3"/>
              </a:rPr>
              <a:t>https://artes-almanac.com/perfetskyi/</a:t>
            </a:r>
            <a:r>
              <a:rPr lang="uk-UA" dirty="0">
                <a:latin typeface="Times New Roman" panose="02020603050405020304" pitchFamily="18" charset="0"/>
                <a:cs typeface="Times New Roman" panose="02020603050405020304" pitchFamily="18" charset="0"/>
              </a:rPr>
              <a:t> </a:t>
            </a:r>
          </a:p>
          <a:p>
            <a:r>
              <a:rPr lang="uk-UA" dirty="0">
                <a:latin typeface="Times New Roman" panose="02020603050405020304" pitchFamily="18" charset="0"/>
                <a:cs typeface="Times New Roman" panose="02020603050405020304" pitchFamily="18" charset="0"/>
              </a:rPr>
              <a:t> </a:t>
            </a:r>
          </a:p>
          <a:p>
            <a:r>
              <a:rPr lang="uk-UA" b="1" dirty="0">
                <a:latin typeface="Times New Roman" panose="02020603050405020304" pitchFamily="18" charset="0"/>
                <a:cs typeface="Times New Roman" panose="02020603050405020304" pitchFamily="18" charset="0"/>
              </a:rPr>
              <a:t>Долю черкащан — учасників бою під Крутами</a:t>
            </a:r>
            <a:r>
              <a:rPr lang="uk-UA" dirty="0">
                <a:latin typeface="Times New Roman" panose="02020603050405020304" pitchFamily="18" charset="0"/>
                <a:cs typeface="Times New Roman" panose="02020603050405020304" pitchFamily="18" charset="0"/>
              </a:rPr>
              <a:t>. Джерело: cdu.edu.ua </a:t>
            </a:r>
          </a:p>
          <a:p>
            <a:r>
              <a:rPr lang="uk-UA" dirty="0">
                <a:latin typeface="Times New Roman" panose="02020603050405020304" pitchFamily="18" charset="0"/>
                <a:cs typeface="Times New Roman" panose="02020603050405020304" pitchFamily="18" charset="0"/>
              </a:rPr>
              <a:t>Сайт Черкаського національного університету імені Богдана Хмельницького  </a:t>
            </a:r>
            <a:r>
              <a:rPr lang="uk-UA" u="sng" dirty="0">
                <a:latin typeface="Times New Roman" panose="02020603050405020304" pitchFamily="18" charset="0"/>
                <a:cs typeface="Times New Roman" panose="02020603050405020304" pitchFamily="18" charset="0"/>
                <a:hlinkClick r:id="rId4"/>
              </a:rPr>
              <a:t>http://www.cdu.edu.ua/news/vipusknik-cherkas-kogo-natsional-nogo-doslidiv-uchast-cherkashchan-u-boyu-pid-krutami.html?_utl_t=fb</a:t>
            </a:r>
            <a:r>
              <a:rPr lang="uk-UA" dirty="0">
                <a:latin typeface="Times New Roman" panose="02020603050405020304" pitchFamily="18" charset="0"/>
                <a:cs typeface="Times New Roman" panose="02020603050405020304" pitchFamily="18" charset="0"/>
              </a:rPr>
              <a:t> </a:t>
            </a:r>
          </a:p>
          <a:p>
            <a:endParaRPr lang="uk-UA" sz="2400" dirty="0">
              <a:latin typeface="Times New Roman" panose="02020603050405020304" pitchFamily="18" charset="0"/>
              <a:cs typeface="Times New Roman" panose="02020603050405020304" pitchFamily="18" charset="0"/>
            </a:endParaRPr>
          </a:p>
        </p:txBody>
      </p:sp>
      <p:grpSp>
        <p:nvGrpSpPr>
          <p:cNvPr id="4" name="Групувати 3">
            <a:extLst>
              <a:ext uri="{FF2B5EF4-FFF2-40B4-BE49-F238E27FC236}">
                <a16:creationId xmlns:a16="http://schemas.microsoft.com/office/drawing/2014/main" id="{EB465F55-7B64-4F4A-B47E-22D8B4D3152A}"/>
              </a:ext>
            </a:extLst>
          </p:cNvPr>
          <p:cNvGrpSpPr/>
          <p:nvPr/>
        </p:nvGrpSpPr>
        <p:grpSpPr>
          <a:xfrm>
            <a:off x="191344" y="116633"/>
            <a:ext cx="1227389" cy="6624737"/>
            <a:chOff x="179512" y="116632"/>
            <a:chExt cx="1227389" cy="6624737"/>
          </a:xfrm>
        </p:grpSpPr>
        <p:pic>
          <p:nvPicPr>
            <p:cNvPr id="5" name="Picture 2" descr="схема вишиванки">
              <a:extLst>
                <a:ext uri="{FF2B5EF4-FFF2-40B4-BE49-F238E27FC236}">
                  <a16:creationId xmlns:a16="http://schemas.microsoft.com/office/drawing/2014/main" id="{84718963-CC0A-4FC1-B6A1-686559696DC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432556" y="728700"/>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схема вишиванки">
              <a:extLst>
                <a:ext uri="{FF2B5EF4-FFF2-40B4-BE49-F238E27FC236}">
                  <a16:creationId xmlns:a16="http://schemas.microsoft.com/office/drawing/2014/main" id="{36F9C504-1859-4399-8140-E5D6F0B645A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432556" y="3176972"/>
              <a:ext cx="2448272" cy="12241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схема вишиванки">
              <a:extLst>
                <a:ext uri="{FF2B5EF4-FFF2-40B4-BE49-F238E27FC236}">
                  <a16:creationId xmlns:a16="http://schemas.microsoft.com/office/drawing/2014/main" id="{847368E8-D28A-4343-815A-1B16BD457ED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429303" y="4905165"/>
              <a:ext cx="2448272" cy="1224136"/>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959795796"/>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910</TotalTime>
  <Words>1070</Words>
  <Application>Microsoft Office PowerPoint</Application>
  <PresentationFormat>Широкий екран</PresentationFormat>
  <Paragraphs>55</Paragraphs>
  <Slides>47</Slides>
  <Notes>0</Notes>
  <HiddenSlides>0</HiddenSlides>
  <MMClips>5</MMClips>
  <ScaleCrop>false</ScaleCrop>
  <HeadingPairs>
    <vt:vector size="6" baseType="variant">
      <vt:variant>
        <vt:lpstr>Використані шрифти</vt:lpstr>
      </vt:variant>
      <vt:variant>
        <vt:i4>3</vt:i4>
      </vt:variant>
      <vt:variant>
        <vt:lpstr>Тема</vt:lpstr>
      </vt:variant>
      <vt:variant>
        <vt:i4>1</vt:i4>
      </vt:variant>
      <vt:variant>
        <vt:lpstr>Заголовки слайдів</vt:lpstr>
      </vt:variant>
      <vt:variant>
        <vt:i4>47</vt:i4>
      </vt:variant>
    </vt:vector>
  </HeadingPairs>
  <TitlesOfParts>
    <vt:vector size="51" baseType="lpstr">
      <vt:lpstr>Arial</vt:lpstr>
      <vt:lpstr>Calibri</vt:lpstr>
      <vt:lpstr>Times New Roman</vt:lpstr>
      <vt:lpstr>Тема Office</vt:lpstr>
      <vt:lpstr>Бій під Крутами </vt:lpstr>
      <vt:lpstr>Презентація PowerPoint</vt:lpstr>
      <vt:lpstr>«Оборона студентським куренем залізничної станції Крути, 29 січня 1918 року»</vt:lpstr>
      <vt:lpstr>Леонід Перфецький</vt:lpstr>
      <vt:lpstr>Презентація PowerPoint</vt:lpstr>
      <vt:lpstr>«Оборона студентським куренем залізничної станції Крути, 29 січня 1918 року»</vt:lpstr>
      <vt:lpstr>Презентація PowerPoint</vt:lpstr>
      <vt:lpstr>Презентація PowerPoint</vt:lpstr>
      <vt:lpstr>Презентація PowerPoint</vt:lpstr>
      <vt:lpstr>«Оборона студентським куренем залізничної станції Крути, 29 січня 1918 року»</vt:lpstr>
      <vt:lpstr>Слава героям Крут!  Слава Україні!</vt:lpstr>
      <vt:lpstr>Слава героям Крут!  Слава Україні!</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Інфографіка Олексія Компанійця Джерело: cdu.edu.ua Сайт Черкаського національного університету імені Богдана Хмельницького</vt:lpstr>
      <vt:lpstr>Презентація PowerPoint</vt:lpstr>
      <vt:lpstr>Презентація PowerPoint</vt:lpstr>
      <vt:lpstr>Презентація PowerPoint</vt:lpstr>
      <vt:lpstr>Презентація PowerPoint</vt:lpstr>
      <vt:lpstr>Презентація PowerPoint</vt:lpstr>
      <vt:lpstr>Слава героям Крут!  Слава Україні!</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з трактату «Мистецтво війни»  (Китай, 5 ст. до н.е.)</vt:lpstr>
      <vt:lpstr>Презентація PowerPoint</vt:lpstr>
      <vt:lpstr>Урочисте перепоховання студентів</vt:lpstr>
      <vt:lpstr>Слава героям Крут!  Слава Україні!</vt:lpstr>
      <vt:lpstr>Грушевський сказав такі слова: </vt:lpstr>
      <vt:lpstr>Найкраще цю ситуацію описав  Володимир Винниченко у своїй книзі «Відродження нації»: </vt:lpstr>
      <vt:lpstr>Презентація PowerPoint</vt:lpstr>
      <vt:lpstr>Презентація PowerPoint</vt:lpstr>
      <vt:lpstr>Презентація PowerPoint</vt:lpstr>
    </vt:vector>
  </TitlesOfParts>
  <Company>Reanimator Extreme Edition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Бій під Крутами</dc:title>
  <dc:creator>AV</dc:creator>
  <cp:keywords>1</cp:keywords>
  <cp:lastModifiedBy>6klass</cp:lastModifiedBy>
  <cp:revision>70</cp:revision>
  <dcterms:created xsi:type="dcterms:W3CDTF">2010-07-15T17:55:01Z</dcterms:created>
  <dcterms:modified xsi:type="dcterms:W3CDTF">2022-01-28T09:07:55Z</dcterms:modified>
</cp:coreProperties>
</file>