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9" r:id="rId5"/>
    <p:sldId id="258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2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3D11D-1C6A-4675-A3CC-2042D45A416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FCC7-D76E-4FB4-B00D-DF86C4F053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472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3D11D-1C6A-4675-A3CC-2042D45A416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FCC7-D76E-4FB4-B00D-DF86C4F053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48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3D11D-1C6A-4675-A3CC-2042D45A416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FCC7-D76E-4FB4-B00D-DF86C4F053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27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3D11D-1C6A-4675-A3CC-2042D45A416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FCC7-D76E-4FB4-B00D-DF86C4F053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983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3D11D-1C6A-4675-A3CC-2042D45A416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FCC7-D76E-4FB4-B00D-DF86C4F053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430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3D11D-1C6A-4675-A3CC-2042D45A416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FCC7-D76E-4FB4-B00D-DF86C4F053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4279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3D11D-1C6A-4675-A3CC-2042D45A416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FCC7-D76E-4FB4-B00D-DF86C4F053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6403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3D11D-1C6A-4675-A3CC-2042D45A416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FCC7-D76E-4FB4-B00D-DF86C4F053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921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3D11D-1C6A-4675-A3CC-2042D45A416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FCC7-D76E-4FB4-B00D-DF86C4F053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4270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3D11D-1C6A-4675-A3CC-2042D45A416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FCC7-D76E-4FB4-B00D-DF86C4F053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625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3D11D-1C6A-4675-A3CC-2042D45A416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FCC7-D76E-4FB4-B00D-DF86C4F053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5459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3D11D-1C6A-4675-A3CC-2042D45A416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9FCC7-D76E-4FB4-B00D-DF86C4F053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914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31_%D0%BB%D0%B8%D0%BF%D0%BD%D1%8F" TargetMode="External"/><Relationship Id="rId13" Type="http://schemas.openxmlformats.org/officeDocument/2006/relationships/hyperlink" Target="https://uk.wikipedia.org/wiki/%D0%97%D0%B1%D1%80%D0%BE%D0%B9%D0%BD%D1%96_%D1%81%D0%B8%D0%BB%D0%B8_%D0%A3%D0%BA%D1%80%D0%B0%D1%97%D0%BD%D0%B8" TargetMode="External"/><Relationship Id="rId3" Type="http://schemas.openxmlformats.org/officeDocument/2006/relationships/hyperlink" Target="https://uk.wikipedia.org/wiki/16_%D1%81%D0%B5%D1%80%D0%BF%D0%BD%D1%8F" TargetMode="External"/><Relationship Id="rId7" Type="http://schemas.openxmlformats.org/officeDocument/2006/relationships/hyperlink" Target="https://uk.wikipedia.org/wiki/%D0%96%D0%B8%D1%82%D0%BE%D0%BC%D0%B8%D1%80%D1%81%D1%8C%D0%BA%D0%B0_%D0%BE%D0%B1%D0%BB%D0%B0%D1%81%D1%82%D1%8C" TargetMode="External"/><Relationship Id="rId12" Type="http://schemas.openxmlformats.org/officeDocument/2006/relationships/hyperlink" Target="https://uk.wikipedia.org/wiki/%D0%A3%D0%BA%D1%80%D0%B0%D1%97%D0%BD%D0%B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uk.wikipedia.org/wiki/%D0%91%D0%B5%D1%80%D0%B4%D0%B8%D1%87%D1%96%D0%B2%D1%81%D1%8C%D0%BA%D0%B8%D0%B9_%D1%80%D0%B0%D0%B9%D0%BE%D0%BD" TargetMode="External"/><Relationship Id="rId11" Type="http://schemas.openxmlformats.org/officeDocument/2006/relationships/hyperlink" Target="https://uk.wikipedia.org/wiki/%D0%94%D0%BE%D0%BD%D0%B5%D1%86%D1%8C%D0%BA%D0%B0_%D0%BE%D0%B1%D0%BB%D0%B0%D1%81%D1%82%D1%8C" TargetMode="External"/><Relationship Id="rId5" Type="http://schemas.openxmlformats.org/officeDocument/2006/relationships/hyperlink" Target="https://uk.wikipedia.org/wiki/%D0%9C%D0%B0%D0%BB%D1%96_%D0%93%D0%B0%D0%B4%D0%BE%D0%BC%D1%86%D1%96" TargetMode="External"/><Relationship Id="rId10" Type="http://schemas.openxmlformats.org/officeDocument/2006/relationships/hyperlink" Target="https://uk.wikipedia.org/wiki/%D0%A1%D0%B0%D0%B2%D1%83%D1%80-%D0%BC%D0%BE%D0%B3%D0%B8%D0%BB%D0%B0" TargetMode="External"/><Relationship Id="rId4" Type="http://schemas.openxmlformats.org/officeDocument/2006/relationships/hyperlink" Target="https://uk.wikipedia.org/wiki/1986" TargetMode="External"/><Relationship Id="rId9" Type="http://schemas.openxmlformats.org/officeDocument/2006/relationships/hyperlink" Target="https://uk.wikipedia.org/wiki/2014" TargetMode="External"/><Relationship Id="rId14" Type="http://schemas.openxmlformats.org/officeDocument/2006/relationships/hyperlink" Target="https://uk.wikipedia.org/wiki/%D0%91%D0%B5%D1%80%D0%B4%D0%B8%D1%87%D1%96%D0%B2%D1%81%D1%8C%D0%BA%D0%B8%D0%B9_%D0%BA%D0%BE%D0%BB%D0%B5%D0%B4%D0%B6_%D0%BF%D1%80%D0%BE%D0%BC%D0%B8%D1%81%D0%BB%D0%BE%D0%B2%D0%BE%D1%81%D1%82%D1%96,_%D0%B5%D0%BA%D0%BE%D0%BD%D0%BE%D0%BC%D1%96%D0%BA%D0%B8_%D1%82%D0%B0_%D0%BF%D1%80%D0%B0%D0%B2%D0%B0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uk.wikipedia.org/wiki/%D0%92%D1%96%D0%B9%D0%BD%D0%B0_%D0%BD%D0%B0_%D1%81%D1%85%D0%BE%D0%B4%D1%96_%D0%A3%D0%BA%D1%80%D0%B0%D1%97%D0%BD%D0%B8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2015" TargetMode="External"/><Relationship Id="rId13" Type="http://schemas.openxmlformats.org/officeDocument/2006/relationships/hyperlink" Target="https://uk.wikipedia.org/wiki/%D0%92%D0%B5%D0%BB%D0%B8%D0%BA%D1%96_%D0%9A%D0%BE%D1%80%D0%BE%D0%B2%D0%B8%D0%BD%D1%86%D1%96" TargetMode="External"/><Relationship Id="rId18" Type="http://schemas.openxmlformats.org/officeDocument/2006/relationships/hyperlink" Target="https://uk.wikipedia.org/wiki/101-%D1%88%D0%B0_%D0%BE%D0%BA%D1%80%D0%B5%D0%BC%D0%B0_%D0%B1%D1%80%D0%B8%D0%B3%D0%B0%D0%B4%D0%B0_%D0%BE%D1%85%D0%BE%D1%80%D0%BE%D0%BD%D0%B8_%D0%93%D0%A8_(%D0%A3%D0%BA%D1%80%D0%B0%D1%97%D0%BD%D0%B0)" TargetMode="External"/><Relationship Id="rId3" Type="http://schemas.openxmlformats.org/officeDocument/2006/relationships/hyperlink" Target="https://uk.wikipedia.org/wiki/9_%D1%82%D1%80%D0%B0%D0%B2%D0%BD%D1%8F" TargetMode="External"/><Relationship Id="rId7" Type="http://schemas.openxmlformats.org/officeDocument/2006/relationships/hyperlink" Target="https://uk.wikipedia.org/wiki/7_%D0%BB%D1%8E%D1%82%D0%BE%D0%B3%D0%BE" TargetMode="External"/><Relationship Id="rId12" Type="http://schemas.openxmlformats.org/officeDocument/2006/relationships/hyperlink" Target="https://uk.wikipedia.org/wiki/%D0%97%D0%B1%D1%80%D0%BE%D0%B9%D0%BD%D1%96_%D1%81%D0%B8%D0%BB%D0%B8_%D0%A3%D0%BA%D1%80%D0%B0%D1%97%D0%BD%D0%B8" TargetMode="External"/><Relationship Id="rId17" Type="http://schemas.openxmlformats.org/officeDocument/2006/relationships/hyperlink" Target="https://uk.wikipedia.org/wiki/%D0%A1%D1%82%D1%80%D0%BE%D0%BA%D0%BE%D0%B2%D0%B0_%D1%81%D0%BB%D1%83%D0%B6%D0%B1%D0%B0" TargetMode="External"/><Relationship Id="rId2" Type="http://schemas.openxmlformats.org/officeDocument/2006/relationships/image" Target="../media/image3.png"/><Relationship Id="rId16" Type="http://schemas.openxmlformats.org/officeDocument/2006/relationships/hyperlink" Target="https://uk.wikipedia.org/wiki/%D0%91%D0%B5%D1%80%D0%B4%D0%B8%D1%87%D1%96%D0%B2%D1%81%D1%8C%D0%BA%D0%B8%D0%B9_%D0%BA%D0%BE%D0%BB%D0%B5%D0%B4%D0%B6_%D0%BF%D1%80%D0%BE%D0%BC%D0%B8%D1%81%D0%BB%D0%BE%D0%B2%D0%BE%D1%81%D1%82%D1%96,_%D0%B5%D0%BA%D0%BE%D0%BD%D0%BE%D0%BC%D1%96%D0%BA%D0%B8_%D1%82%D0%B0_%D0%BF%D1%80%D0%B0%D0%B2%D0%B0" TargetMode="External"/><Relationship Id="rId20" Type="http://schemas.openxmlformats.org/officeDocument/2006/relationships/hyperlink" Target="https://uk.wikipedia.org/wiki/%D0%91%D0%9C-21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uk.wikipedia.org/wiki/%D0%9B%D1%83%D0%B3%D0%B0%D0%BD%D1%81%D1%8C%D0%BA%D0%B0_%D0%BE%D0%B1%D0%BB%D0%B0%D1%81%D1%82%D1%8C" TargetMode="External"/><Relationship Id="rId11" Type="http://schemas.openxmlformats.org/officeDocument/2006/relationships/hyperlink" Target="https://uk.wikipedia.org/wiki/%D0%9C%D0%BE%D0%BB%D0%BE%D0%B4%D1%88%D0%B8%D0%B9_%D1%81%D0%B5%D1%80%D0%B6%D0%B0%D0%BD%D1%82" TargetMode="External"/><Relationship Id="rId5" Type="http://schemas.openxmlformats.org/officeDocument/2006/relationships/hyperlink" Target="https://uk.wikipedia.org/wiki/%D0%94%D0%BE%D0%B2%D0%B6%D0%B0%D0%BD%D1%81%D1%8C%D0%BA" TargetMode="External"/><Relationship Id="rId15" Type="http://schemas.openxmlformats.org/officeDocument/2006/relationships/hyperlink" Target="https://uk.wikipedia.org/wiki/%D0%96%D0%B8%D1%82%D0%BE%D0%BC%D0%B8%D1%80%D1%81%D1%8C%D0%BA%D0%B0_%D0%BE%D0%B1%D0%BB%D0%B0%D1%81%D1%82%D1%8C" TargetMode="External"/><Relationship Id="rId10" Type="http://schemas.openxmlformats.org/officeDocument/2006/relationships/hyperlink" Target="https://uk.wikipedia.org/wiki/%D0%94%D0%BE%D0%BD%D0%B5%D1%86%D1%8C%D0%BA%D0%B0_%D0%BE%D0%B1%D0%BB%D0%B0%D1%81%D1%82%D1%8C" TargetMode="External"/><Relationship Id="rId19" Type="http://schemas.openxmlformats.org/officeDocument/2006/relationships/hyperlink" Target="https://uk.wikipedia.org/wiki/%D0%90%D0%BD%D1%82%D0%B8%D1%82%D0%B5%D1%80%D0%BE%D1%80%D0%B8%D1%81%D1%82%D0%B8%D1%87%D0%BD%D0%B0_%D0%BE%D0%BF%D0%B5%D1%80%D0%B0%D1%86%D1%96%D1%8F_%D0%BD%D0%B0_%D1%81%D1%85%D0%BE%D0%B4%D1%96_%D0%A3%D0%BA%D1%80%D0%B0%D1%97%D0%BD%D0%B8" TargetMode="External"/><Relationship Id="rId4" Type="http://schemas.openxmlformats.org/officeDocument/2006/relationships/hyperlink" Target="https://uk.wikipedia.org/wiki/1992" TargetMode="External"/><Relationship Id="rId9" Type="http://schemas.openxmlformats.org/officeDocument/2006/relationships/hyperlink" Target="https://uk.wikipedia.org/wiki/%D0%94%D0%B5%D0%B1%D0%B0%D0%BB%D1%8C%D1%86%D0%B5%D0%B2%D0%B5" TargetMode="External"/><Relationship Id="rId14" Type="http://schemas.openxmlformats.org/officeDocument/2006/relationships/hyperlink" Target="https://uk.wikipedia.org/wiki/%D0%A7%D1%83%D0%B4%D0%BD%D1%96%D0%B2%D1%81%D1%8C%D0%BA%D0%B8%D0%B9_%D1%80%D0%B0%D0%B9%D0%BE%D0%B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F%D1%80%D0%B5%D0%B7%D0%B8%D0%B4%D0%B5%D0%BD%D1%82_%D0%A3%D0%BA%D1%80%D0%B0%D1%97%D0%BD%D0%B8" TargetMode="External"/><Relationship Id="rId2" Type="http://schemas.openxmlformats.org/officeDocument/2006/relationships/hyperlink" Target="https://uk.wikipedia.org/wiki/%D0%A3%D0%BA%D0%B0%D0%B7_%D0%9F%D1%80%D0%B5%D0%B7%D0%B8%D0%B4%D0%B5%D0%BD%D1%82%D0%B0_%D0%A3%D0%BA%D1%80%D0%B0%D1%97%D0%BD%D0%B8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uk.wikipedia.org/wiki/%D0%97%D0%B0%D0%BA%D0%BE%D0%BD%D0%BE%D0%B2_%D0%92%D0%B0%D1%81%D0%B8%D0%BB%D1%8C_%D0%86%D0%B3%D0%BE%D1%80%D0%BE%D0%B2%D0%B8%D1%87#cite_note-2" TargetMode="External"/><Relationship Id="rId5" Type="http://schemas.openxmlformats.org/officeDocument/2006/relationships/hyperlink" Target="https://uk.wikipedia.org/wiki/%D0%97%D0%B0_%D0%BC%D1%83%D0%B6%D0%BD%D1%96%D1%81%D1%82%D1%8C" TargetMode="External"/><Relationship Id="rId4" Type="http://schemas.openxmlformats.org/officeDocument/2006/relationships/hyperlink" Target="https://uk.wikipedia.org/wiki/%D0%A3%D0%BA%D1%80%D0%B0%D1%97%D0%BD%D0%B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Роман Абрамов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268760"/>
            <a:ext cx="3888432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512" y="1268760"/>
            <a:ext cx="48245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>
                <a:solidFill>
                  <a:srgbClr val="202122"/>
                </a:solidFill>
              </a:rPr>
              <a:t>Рома́н Ві́кторович Абра́мов</a:t>
            </a:r>
            <a:r>
              <a:rPr lang="vi-VN" dirty="0">
                <a:solidFill>
                  <a:srgbClr val="202122"/>
                </a:solidFill>
              </a:rPr>
              <a:t> </a:t>
            </a:r>
            <a:r>
              <a:rPr lang="vi-VN" sz="1600" dirty="0">
                <a:solidFill>
                  <a:srgbClr val="202122"/>
                </a:solidFill>
              </a:rPr>
              <a:t>(нар. </a:t>
            </a:r>
            <a:r>
              <a:rPr lang="vi-VN" sz="1600" dirty="0">
                <a:solidFill>
                  <a:srgbClr val="0645AD"/>
                </a:solidFill>
                <a:hlinkClick r:id="rId3" tooltip="16 серпня"/>
              </a:rPr>
              <a:t>16 серпня</a:t>
            </a:r>
            <a:r>
              <a:rPr lang="vi-VN" sz="1600" dirty="0">
                <a:solidFill>
                  <a:srgbClr val="202122"/>
                </a:solidFill>
              </a:rPr>
              <a:t> </a:t>
            </a:r>
            <a:r>
              <a:rPr lang="vi-VN" sz="1600" dirty="0">
                <a:solidFill>
                  <a:srgbClr val="0645AD"/>
                </a:solidFill>
                <a:hlinkClick r:id="rId4" tooltip="1986"/>
              </a:rPr>
              <a:t>1986</a:t>
            </a:r>
            <a:r>
              <a:rPr lang="vi-VN" sz="1600" dirty="0">
                <a:solidFill>
                  <a:srgbClr val="202122"/>
                </a:solidFill>
              </a:rPr>
              <a:t>, </a:t>
            </a:r>
            <a:r>
              <a:rPr lang="vi-VN" sz="1600" dirty="0">
                <a:solidFill>
                  <a:srgbClr val="0645AD"/>
                </a:solidFill>
                <a:hlinkClick r:id="rId5" tooltip="Малі Гадомці"/>
              </a:rPr>
              <a:t>Малі Гадомці</a:t>
            </a:r>
            <a:r>
              <a:rPr lang="vi-VN" sz="1600" dirty="0">
                <a:solidFill>
                  <a:srgbClr val="202122"/>
                </a:solidFill>
              </a:rPr>
              <a:t>, </a:t>
            </a:r>
            <a:r>
              <a:rPr lang="vi-VN" sz="1600" u="sng" dirty="0">
                <a:solidFill>
                  <a:srgbClr val="FAA700"/>
                </a:solidFill>
                <a:hlinkClick r:id="rId6"/>
              </a:rPr>
              <a:t>Бердичівський район</a:t>
            </a:r>
            <a:r>
              <a:rPr lang="vi-VN" sz="1600" dirty="0">
                <a:solidFill>
                  <a:srgbClr val="202122"/>
                </a:solidFill>
              </a:rPr>
              <a:t>, </a:t>
            </a:r>
            <a:r>
              <a:rPr lang="vi-VN" sz="1600" dirty="0">
                <a:solidFill>
                  <a:srgbClr val="0645AD"/>
                </a:solidFill>
                <a:hlinkClick r:id="rId7" tooltip="Житомирська область"/>
              </a:rPr>
              <a:t>Житомирська </a:t>
            </a:r>
            <a:r>
              <a:rPr lang="vi-VN" sz="1600" dirty="0" smtClean="0">
                <a:solidFill>
                  <a:srgbClr val="0645AD"/>
                </a:solidFill>
                <a:hlinkClick r:id="rId7" tooltip="Житомирська область"/>
              </a:rPr>
              <a:t>область</a:t>
            </a:r>
            <a:r>
              <a:rPr lang="vi-VN" sz="1600" dirty="0">
                <a:solidFill>
                  <a:srgbClr val="202122"/>
                </a:solidFill>
              </a:rPr>
              <a:t> — </a:t>
            </a:r>
            <a:r>
              <a:rPr lang="vi-VN" sz="1600" dirty="0">
                <a:solidFill>
                  <a:srgbClr val="0645AD"/>
                </a:solidFill>
                <a:hlinkClick r:id="rId8" tooltip="31 липня"/>
              </a:rPr>
              <a:t>31 липня</a:t>
            </a:r>
            <a:r>
              <a:rPr lang="vi-VN" sz="1600" dirty="0">
                <a:solidFill>
                  <a:srgbClr val="202122"/>
                </a:solidFill>
              </a:rPr>
              <a:t> </a:t>
            </a:r>
            <a:r>
              <a:rPr lang="vi-VN" sz="1600" dirty="0">
                <a:solidFill>
                  <a:srgbClr val="0645AD"/>
                </a:solidFill>
                <a:hlinkClick r:id="rId9" tooltip="2014"/>
              </a:rPr>
              <a:t>2014</a:t>
            </a:r>
            <a:r>
              <a:rPr lang="vi-VN" sz="1600" dirty="0">
                <a:solidFill>
                  <a:srgbClr val="202122"/>
                </a:solidFill>
              </a:rPr>
              <a:t>, </a:t>
            </a:r>
            <a:r>
              <a:rPr lang="vi-VN" sz="1600" dirty="0">
                <a:solidFill>
                  <a:srgbClr val="0645AD"/>
                </a:solidFill>
                <a:hlinkClick r:id="rId10" tooltip="Савур-могила"/>
              </a:rPr>
              <a:t>Савур-могила</a:t>
            </a:r>
            <a:r>
              <a:rPr lang="vi-VN" sz="1600" dirty="0">
                <a:solidFill>
                  <a:srgbClr val="202122"/>
                </a:solidFill>
              </a:rPr>
              <a:t>, </a:t>
            </a:r>
            <a:r>
              <a:rPr lang="vi-VN" sz="1600" dirty="0">
                <a:solidFill>
                  <a:srgbClr val="0645AD"/>
                </a:solidFill>
                <a:hlinkClick r:id="rId11" tooltip="Донецька область"/>
              </a:rPr>
              <a:t>Донецька область</a:t>
            </a:r>
            <a:r>
              <a:rPr lang="vi-VN" sz="1600" dirty="0">
                <a:solidFill>
                  <a:srgbClr val="202122"/>
                </a:solidFill>
              </a:rPr>
              <a:t>, </a:t>
            </a:r>
            <a:r>
              <a:rPr lang="vi-VN" sz="1600" dirty="0">
                <a:solidFill>
                  <a:srgbClr val="0645AD"/>
                </a:solidFill>
                <a:hlinkClick r:id="rId12" tooltip="Україна"/>
              </a:rPr>
              <a:t>Україна</a:t>
            </a:r>
            <a:r>
              <a:rPr lang="vi-VN" sz="1600" dirty="0">
                <a:solidFill>
                  <a:srgbClr val="202122"/>
                </a:solidFill>
              </a:rPr>
              <a:t>) — солдат </a:t>
            </a:r>
            <a:r>
              <a:rPr lang="vi-VN" sz="1600" dirty="0">
                <a:solidFill>
                  <a:srgbClr val="0645AD"/>
                </a:solidFill>
                <a:hlinkClick r:id="rId13" tooltip="Збройні сили України"/>
              </a:rPr>
              <a:t>Збройних сил </a:t>
            </a:r>
            <a:r>
              <a:rPr lang="vi-VN" sz="1600" dirty="0" smtClean="0">
                <a:solidFill>
                  <a:srgbClr val="0645AD"/>
                </a:solidFill>
                <a:hlinkClick r:id="rId13" tooltip="Збройні сили України"/>
              </a:rPr>
              <a:t>України</a:t>
            </a:r>
            <a:r>
              <a:rPr lang="ru-RU" sz="1600" dirty="0">
                <a:solidFill>
                  <a:srgbClr val="202122"/>
                </a:solidFill>
              </a:rPr>
              <a:t>.</a:t>
            </a:r>
            <a:endParaRPr lang="ru-RU" sz="1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80678" y="3072348"/>
            <a:ext cx="49685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Проживав у </a:t>
            </a:r>
            <a:r>
              <a:rPr lang="ru-RU" sz="1600" dirty="0" err="1"/>
              <a:t>Бердичеві</a:t>
            </a:r>
            <a:r>
              <a:rPr lang="ru-RU" sz="1600" dirty="0"/>
              <a:t>. 2006 року </a:t>
            </a:r>
            <a:r>
              <a:rPr lang="ru-RU" sz="1600" dirty="0" err="1"/>
              <a:t>здобув</a:t>
            </a:r>
            <a:r>
              <a:rPr lang="ru-RU" sz="1600" dirty="0"/>
              <a:t> </a:t>
            </a:r>
            <a:r>
              <a:rPr lang="ru-RU" sz="1600" dirty="0" err="1"/>
              <a:t>спеціальність</a:t>
            </a:r>
            <a:r>
              <a:rPr lang="ru-RU" sz="1600" dirty="0"/>
              <a:t> технолога в </a:t>
            </a:r>
            <a:r>
              <a:rPr lang="ru-RU" sz="1600" dirty="0" err="1">
                <a:hlinkClick r:id="rId14" tooltip="Бердичівський коледж промисловості, економіки та права"/>
              </a:rPr>
              <a:t>Бердичівському</a:t>
            </a:r>
            <a:r>
              <a:rPr lang="ru-RU" sz="1600" dirty="0">
                <a:hlinkClick r:id="rId14" tooltip="Бердичівський коледж промисловості, економіки та права"/>
              </a:rPr>
              <a:t> </a:t>
            </a:r>
            <a:r>
              <a:rPr lang="ru-RU" sz="1600" dirty="0" err="1">
                <a:hlinkClick r:id="rId14" tooltip="Бердичівський коледж промисловості, економіки та права"/>
              </a:rPr>
              <a:t>коледжі</a:t>
            </a:r>
            <a:r>
              <a:rPr lang="ru-RU" sz="1600" dirty="0">
                <a:hlinkClick r:id="rId14" tooltip="Бердичівський коледж промисловості, економіки та права"/>
              </a:rPr>
              <a:t> </a:t>
            </a:r>
            <a:r>
              <a:rPr lang="ru-RU" sz="1600" dirty="0" err="1">
                <a:hlinkClick r:id="rId14" tooltip="Бердичівський коледж промисловості, економіки та права"/>
              </a:rPr>
              <a:t>промисловості</a:t>
            </a:r>
            <a:r>
              <a:rPr lang="ru-RU" sz="1600" dirty="0">
                <a:hlinkClick r:id="rId14" tooltip="Бердичівський коледж промисловості, економіки та права"/>
              </a:rPr>
              <a:t>, </a:t>
            </a:r>
            <a:r>
              <a:rPr lang="ru-RU" sz="1600" dirty="0" err="1">
                <a:hlinkClick r:id="rId14" tooltip="Бердичівський коледж промисловості, економіки та права"/>
              </a:rPr>
              <a:t>економіки</a:t>
            </a:r>
            <a:r>
              <a:rPr lang="ru-RU" sz="1600" dirty="0">
                <a:hlinkClick r:id="rId14" tooltip="Бердичівський коледж промисловості, економіки та права"/>
              </a:rPr>
              <a:t> та права</a:t>
            </a:r>
            <a:r>
              <a:rPr lang="ru-RU" sz="1600" dirty="0"/>
              <a:t>. </a:t>
            </a:r>
            <a:r>
              <a:rPr lang="ru-RU" sz="1600" dirty="0" err="1"/>
              <a:t>Восени</a:t>
            </a:r>
            <a:r>
              <a:rPr lang="ru-RU" sz="1600" dirty="0"/>
              <a:t> 2006-го призваний на </a:t>
            </a:r>
            <a:r>
              <a:rPr lang="ru-RU" sz="1600" dirty="0" err="1"/>
              <a:t>строкову</a:t>
            </a:r>
            <a:r>
              <a:rPr lang="ru-RU" sz="1600" dirty="0"/>
              <a:t> службу в ЗСУ, 95-та </a:t>
            </a:r>
            <a:r>
              <a:rPr lang="ru-RU" sz="1600" dirty="0" err="1"/>
              <a:t>житомирська</a:t>
            </a:r>
            <a:r>
              <a:rPr lang="ru-RU" sz="1600" dirty="0"/>
              <a:t> </a:t>
            </a:r>
            <a:r>
              <a:rPr lang="ru-RU" sz="1600" dirty="0" err="1"/>
              <a:t>ОАЕМБр</a:t>
            </a:r>
            <a:r>
              <a:rPr lang="ru-RU" sz="1600" dirty="0"/>
              <a:t>. </a:t>
            </a:r>
            <a:r>
              <a:rPr lang="ru-RU" sz="1600" dirty="0" err="1"/>
              <a:t>Демобілізувався</a:t>
            </a:r>
            <a:r>
              <a:rPr lang="ru-RU" sz="1600" dirty="0"/>
              <a:t>, створив </a:t>
            </a:r>
            <a:r>
              <a:rPr lang="ru-RU" sz="1600" dirty="0" err="1"/>
              <a:t>сім'ю</a:t>
            </a:r>
            <a:r>
              <a:rPr lang="ru-RU" sz="1600" dirty="0"/>
              <a:t>, з дружиною </a:t>
            </a:r>
            <a:r>
              <a:rPr lang="ru-RU" sz="1600" dirty="0" err="1"/>
              <a:t>Тетяною</a:t>
            </a:r>
            <a:r>
              <a:rPr lang="ru-RU" sz="1600" dirty="0"/>
              <a:t> </a:t>
            </a:r>
            <a:r>
              <a:rPr lang="ru-RU" sz="1600" dirty="0" err="1"/>
              <a:t>ростили</a:t>
            </a:r>
            <a:r>
              <a:rPr lang="ru-RU" sz="1600" dirty="0"/>
              <a:t> </a:t>
            </a:r>
            <a:r>
              <a:rPr lang="ru-RU" sz="1600" dirty="0" err="1"/>
              <a:t>двох</a:t>
            </a:r>
            <a:r>
              <a:rPr lang="ru-RU" sz="1600" dirty="0"/>
              <a:t> </a:t>
            </a:r>
            <a:r>
              <a:rPr lang="ru-RU" sz="1600" dirty="0" err="1"/>
              <a:t>синів</a:t>
            </a:r>
            <a:r>
              <a:rPr lang="ru-RU" sz="1600" dirty="0"/>
              <a:t>.</a:t>
            </a:r>
          </a:p>
          <a:p>
            <a:r>
              <a:rPr lang="ru-RU" sz="1600" dirty="0"/>
              <a:t>У </a:t>
            </a:r>
            <a:r>
              <a:rPr lang="ru-RU" sz="1600" dirty="0" err="1"/>
              <a:t>березні</a:t>
            </a:r>
            <a:r>
              <a:rPr lang="ru-RU" sz="1600" dirty="0"/>
              <a:t> 2014-го </a:t>
            </a:r>
            <a:r>
              <a:rPr lang="ru-RU" sz="1600" dirty="0" err="1"/>
              <a:t>мобілізований</a:t>
            </a:r>
            <a:r>
              <a:rPr lang="ru-RU" sz="1600" dirty="0"/>
              <a:t>, солдат, </a:t>
            </a:r>
            <a:r>
              <a:rPr lang="ru-RU" sz="1600" dirty="0" err="1"/>
              <a:t>стрілець-помічник</a:t>
            </a:r>
            <a:r>
              <a:rPr lang="ru-RU" sz="1600" dirty="0"/>
              <a:t> </a:t>
            </a:r>
            <a:r>
              <a:rPr lang="ru-RU" sz="1600" dirty="0" err="1"/>
              <a:t>гранатометника</a:t>
            </a:r>
            <a:r>
              <a:rPr lang="ru-RU" sz="1600" dirty="0"/>
              <a:t> 30-ї </a:t>
            </a:r>
            <a:r>
              <a:rPr lang="ru-RU" sz="1600" dirty="0" err="1"/>
              <a:t>окремої</a:t>
            </a:r>
            <a:r>
              <a:rPr lang="ru-RU" sz="1600" dirty="0"/>
              <a:t> </a:t>
            </a:r>
            <a:r>
              <a:rPr lang="ru-RU" sz="1600" dirty="0" err="1"/>
              <a:t>механізованої</a:t>
            </a:r>
            <a:r>
              <a:rPr lang="ru-RU" sz="1600" dirty="0"/>
              <a:t> </a:t>
            </a:r>
            <a:r>
              <a:rPr lang="ru-RU" sz="1600" dirty="0" err="1"/>
              <a:t>бригади</a:t>
            </a:r>
            <a:r>
              <a:rPr lang="ru-RU" sz="1600" dirty="0"/>
              <a:t> (Новоград-</a:t>
            </a:r>
            <a:r>
              <a:rPr lang="ru-RU" sz="1600" dirty="0" err="1"/>
              <a:t>Волинський</a:t>
            </a:r>
            <a:r>
              <a:rPr lang="ru-RU" sz="1600" dirty="0"/>
              <a:t>).</a:t>
            </a:r>
          </a:p>
          <a:p>
            <a:r>
              <a:rPr lang="ru-RU" sz="1600" dirty="0" err="1"/>
              <a:t>Загинув</a:t>
            </a:r>
            <a:r>
              <a:rPr lang="ru-RU" sz="1600" dirty="0"/>
              <a:t> у бою за </a:t>
            </a:r>
            <a:r>
              <a:rPr lang="ru-RU" sz="1600" dirty="0" err="1"/>
              <a:t>стратегічно</a:t>
            </a:r>
            <a:r>
              <a:rPr lang="ru-RU" sz="1600" dirty="0"/>
              <a:t> </a:t>
            </a:r>
            <a:r>
              <a:rPr lang="ru-RU" sz="1600" dirty="0" err="1"/>
              <a:t>важливу</a:t>
            </a:r>
            <a:r>
              <a:rPr lang="ru-RU" sz="1600" dirty="0"/>
              <a:t> </a:t>
            </a:r>
            <a:r>
              <a:rPr lang="ru-RU" sz="1600" dirty="0" err="1"/>
              <a:t>висоту</a:t>
            </a:r>
            <a:r>
              <a:rPr lang="ru-RU" sz="1600" dirty="0"/>
              <a:t> на </a:t>
            </a:r>
            <a:r>
              <a:rPr lang="ru-RU" sz="1600" dirty="0" err="1"/>
              <a:t>кордоні</a:t>
            </a:r>
            <a:r>
              <a:rPr lang="ru-RU" sz="1600" dirty="0"/>
              <a:t> </a:t>
            </a:r>
            <a:r>
              <a:rPr lang="ru-RU" sz="1600" dirty="0" err="1"/>
              <a:t>України</a:t>
            </a:r>
            <a:r>
              <a:rPr lang="ru-RU" sz="1600" dirty="0"/>
              <a:t> </a:t>
            </a:r>
            <a:r>
              <a:rPr lang="ru-RU" sz="1600" dirty="0" err="1"/>
              <a:t>Савур</a:t>
            </a:r>
            <a:r>
              <a:rPr lang="ru-RU" sz="1600" dirty="0"/>
              <a:t>-могила, </a:t>
            </a:r>
            <a:r>
              <a:rPr lang="ru-RU" sz="1600" dirty="0" err="1"/>
              <a:t>що</a:t>
            </a:r>
            <a:r>
              <a:rPr lang="ru-RU" sz="1600" dirty="0"/>
              <a:t> на </a:t>
            </a:r>
            <a:r>
              <a:rPr lang="ru-RU" sz="1600" dirty="0" err="1"/>
              <a:t>Донеччині</a:t>
            </a:r>
            <a:r>
              <a:rPr lang="ru-RU" sz="1600" dirty="0"/>
              <a:t>. </a:t>
            </a:r>
            <a:r>
              <a:rPr lang="ru-RU" sz="1600" dirty="0" err="1"/>
              <a:t>Біля</a:t>
            </a:r>
            <a:r>
              <a:rPr lang="ru-RU" sz="1600" dirty="0"/>
              <a:t> Романа </a:t>
            </a:r>
            <a:r>
              <a:rPr lang="ru-RU" sz="1600" dirty="0" err="1"/>
              <a:t>розірвався</a:t>
            </a:r>
            <a:r>
              <a:rPr lang="ru-RU" sz="1600" dirty="0"/>
              <a:t> </a:t>
            </a:r>
            <a:r>
              <a:rPr lang="ru-RU" sz="1600" dirty="0" err="1"/>
              <a:t>ракетний</a:t>
            </a:r>
            <a:r>
              <a:rPr lang="ru-RU" sz="1600" dirty="0"/>
              <a:t> снаряд.</a:t>
            </a:r>
          </a:p>
          <a:p>
            <a:r>
              <a:rPr lang="ru-RU" sz="1600" dirty="0"/>
              <a:t>По </a:t>
            </a:r>
            <a:r>
              <a:rPr lang="ru-RU" sz="1600" dirty="0" err="1"/>
              <a:t>смерті</a:t>
            </a:r>
            <a:r>
              <a:rPr lang="ru-RU" sz="1600" dirty="0"/>
              <a:t> </a:t>
            </a:r>
            <a:r>
              <a:rPr lang="ru-RU" sz="1600" dirty="0" err="1"/>
              <a:t>залишились</a:t>
            </a:r>
            <a:r>
              <a:rPr lang="ru-RU" sz="1600" dirty="0"/>
              <a:t> мама, дружина та </a:t>
            </a:r>
            <a:r>
              <a:rPr lang="ru-RU" sz="1600" dirty="0" err="1"/>
              <a:t>двоє</a:t>
            </a:r>
            <a:r>
              <a:rPr lang="ru-RU" sz="1600" dirty="0"/>
              <a:t> </a:t>
            </a:r>
            <a:r>
              <a:rPr lang="ru-RU" sz="1600" dirty="0" err="1"/>
              <a:t>синів</a:t>
            </a:r>
            <a:r>
              <a:rPr lang="ru-RU" sz="1600" dirty="0"/>
              <a:t>, 2011 </a:t>
            </a:r>
            <a:r>
              <a:rPr lang="ru-RU" sz="1600" dirty="0" err="1"/>
              <a:t>р.н</a:t>
            </a:r>
            <a:r>
              <a:rPr lang="ru-RU" sz="1600" dirty="0"/>
              <a:t>. Данило та 2013 </a:t>
            </a:r>
            <a:r>
              <a:rPr lang="ru-RU" sz="1600" dirty="0" err="1"/>
              <a:t>р.н</a:t>
            </a:r>
            <a:r>
              <a:rPr lang="ru-RU" sz="1600" dirty="0"/>
              <a:t>. </a:t>
            </a:r>
            <a:r>
              <a:rPr lang="ru-RU" sz="1600" dirty="0" err="1"/>
              <a:t>Олександр</a:t>
            </a:r>
            <a:r>
              <a:rPr lang="ru-RU" sz="1600" dirty="0"/>
              <a:t>.</a:t>
            </a:r>
          </a:p>
          <a:p>
            <a:r>
              <a:rPr lang="ru-RU" sz="1600" dirty="0"/>
              <a:t>3 </a:t>
            </a:r>
            <a:r>
              <a:rPr lang="ru-RU" sz="1600" dirty="0" err="1"/>
              <a:t>серпня</a:t>
            </a:r>
            <a:r>
              <a:rPr lang="ru-RU" sz="1600" dirty="0"/>
              <a:t> 2014-го </a:t>
            </a:r>
            <a:r>
              <a:rPr lang="ru-RU" sz="1600" dirty="0" err="1"/>
              <a:t>похований</a:t>
            </a:r>
            <a:r>
              <a:rPr lang="ru-RU" sz="1600" dirty="0"/>
              <a:t> в </a:t>
            </a:r>
            <a:r>
              <a:rPr lang="ru-RU" sz="1600" dirty="0" err="1"/>
              <a:t>Бердичеві</a:t>
            </a:r>
            <a:r>
              <a:rPr lang="ru-RU" sz="1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21352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Нагороди та </a:t>
            </a:r>
            <a:r>
              <a:rPr lang="ru-RU" dirty="0" err="1" smtClean="0"/>
              <a:t>вшанування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443841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/>
              <a:buChar char="•"/>
            </a:pP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5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травня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2015 року — за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особисту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мужність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і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героїзм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,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виявлені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у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захисті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державного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суверенітету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та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територіальної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цілісності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України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,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вірність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військовій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присязі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під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час </a:t>
            </a:r>
            <a:r>
              <a:rPr lang="ru-RU" b="0" i="0" u="none" strike="noStrike" dirty="0" err="1" smtClean="0">
                <a:solidFill>
                  <a:srgbClr val="0645AD"/>
                </a:solidFill>
                <a:effectLst/>
                <a:latin typeface="Arial"/>
                <a:hlinkClick r:id="rId2" tooltip="Війна на сході України"/>
              </a:rPr>
              <a:t>російсько-української</a:t>
            </a:r>
            <a:r>
              <a:rPr lang="ru-RU" b="0" i="0" u="none" strike="noStrike" dirty="0" smtClean="0">
                <a:solidFill>
                  <a:srgbClr val="0645AD"/>
                </a:solidFill>
                <a:effectLst/>
                <a:latin typeface="Arial"/>
                <a:hlinkClick r:id="rId2" tooltip="Війна на сході України"/>
              </a:rPr>
              <a:t> </a:t>
            </a:r>
            <a:r>
              <a:rPr lang="ru-RU" b="0" i="0" u="none" strike="noStrike" dirty="0" err="1" smtClean="0">
                <a:solidFill>
                  <a:srgbClr val="0645AD"/>
                </a:solidFill>
                <a:effectLst/>
                <a:latin typeface="Arial"/>
                <a:hlinkClick r:id="rId2" tooltip="Війна на сході України"/>
              </a:rPr>
              <a:t>війни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,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відзначений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 —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нагороджений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орденом «За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мужність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» </a:t>
            </a:r>
            <a:r>
              <a:rPr lang="en-US" b="0" i="0" dirty="0" smtClean="0">
                <a:solidFill>
                  <a:srgbClr val="202122"/>
                </a:solidFill>
                <a:effectLst/>
                <a:latin typeface="Arial"/>
              </a:rPr>
              <a:t>III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ступеня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(посмертно).</a:t>
            </a:r>
          </a:p>
          <a:p>
            <a:pPr>
              <a:buFont typeface="Arial"/>
              <a:buChar char="•"/>
            </a:pPr>
            <a:endParaRPr lang="ru-RU" b="0" i="0" dirty="0" smtClean="0">
              <a:solidFill>
                <a:srgbClr val="202122"/>
              </a:solidFill>
              <a:effectLst/>
              <a:latin typeface="Arial"/>
            </a:endParaRPr>
          </a:p>
          <a:p>
            <a:pPr>
              <a:buFont typeface="Arial"/>
              <a:buChar char="•"/>
            </a:pP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22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серпня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2014-го в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Бердичеві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на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будинку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, де проживав Роман,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відкрито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меморіальну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дошку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.</a:t>
            </a:r>
          </a:p>
          <a:p>
            <a:pPr>
              <a:buFont typeface="Arial"/>
              <a:buChar char="•"/>
            </a:pPr>
            <a:endParaRPr lang="ru-RU" b="0" i="0" dirty="0" smtClean="0">
              <a:solidFill>
                <a:srgbClr val="202122"/>
              </a:solidFill>
              <a:effectLst/>
              <a:latin typeface="Arial"/>
            </a:endParaRPr>
          </a:p>
          <a:p>
            <a:pPr>
              <a:buFont typeface="Arial"/>
              <a:buChar char="•"/>
            </a:pP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5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грудня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2014-го в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Бердичівському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коледжі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відкрито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стенд,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присвячений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пам'яті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випускника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Романа Абрамова.</a:t>
            </a:r>
          </a:p>
          <a:p>
            <a:pPr>
              <a:buFont typeface="Arial"/>
              <a:buChar char="•"/>
            </a:pPr>
            <a:endParaRPr lang="ru-RU" b="0" i="0" dirty="0">
              <a:solidFill>
                <a:srgbClr val="202122"/>
              </a:solidFill>
              <a:effectLst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88168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Вадим Наумов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484784"/>
            <a:ext cx="3029322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13407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vi-VN" dirty="0" smtClean="0"/>
              <a:t>Вади́м Олекса́ндрович Нау́мов — солдат Національної гвардії України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2244060"/>
            <a:ext cx="576064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дитинстві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прожив в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Росії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Закінчив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ЗОШ в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Козятині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 тому —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Бердичівський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коледж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промисловості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економіки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права,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молодший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спеціаліст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Грав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гітарі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козятинській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рок-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AROS».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Квітнем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2013 року призваний на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строкову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військову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службу, проходив у лавах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окремої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бригади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спеціального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призначення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«Барс» ВВ МВС.</a:t>
            </a:r>
          </a:p>
          <a:p>
            <a:pPr lvl="0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Зимою 2013-2014-го брав участь в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охороні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громадського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порядку у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Києві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Революції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Гідності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червні-липні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2014-го брав участь у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бойових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діях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Донеччині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ніс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службу на блокпосту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Слов'янськом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Снайпер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сформованої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спецпідрозділу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«Барс» 1-ї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бригади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оперативного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призначення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1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вересня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2014-го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бій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 атаки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проросійських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сил на блокпост НГУ, 25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гвардійців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охороняли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міст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Василівка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Старобешівського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району, по тому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зв'язок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зник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Бойовики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прибули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3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легковиках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2 автобусах з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надписами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Наумов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займав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пост на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висоті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бою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поранений.</a:t>
            </a:r>
          </a:p>
          <a:p>
            <a:pPr lvl="0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Станом на 20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вересня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знаходився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переліку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зниклих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безвісти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Терористи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шантажували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матір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Інну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Сергіївну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полоні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вимагаючи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викуп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Вдома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лишилися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бабуся та батьки,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єдиним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сином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14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жовтня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запорізькому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морзі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знайшли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ремінь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Упізнаний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тестом ДНК в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грудні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2014-го, з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військовими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почестями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похований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Козятині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947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Нагороди та </a:t>
            </a:r>
            <a:r>
              <a:rPr lang="ru-RU" dirty="0" err="1" smtClean="0"/>
              <a:t>вшанування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720840"/>
            <a:ext cx="77048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За </a:t>
            </a:r>
            <a:r>
              <a:rPr lang="ru-RU" dirty="0" err="1" smtClean="0"/>
              <a:t>особисту</a:t>
            </a:r>
            <a:r>
              <a:rPr lang="ru-RU" dirty="0" smtClean="0"/>
              <a:t> </a:t>
            </a:r>
            <a:r>
              <a:rPr lang="ru-RU" dirty="0" err="1" smtClean="0"/>
              <a:t>мужність</a:t>
            </a:r>
            <a:r>
              <a:rPr lang="ru-RU" dirty="0" smtClean="0"/>
              <a:t> і </a:t>
            </a:r>
            <a:r>
              <a:rPr lang="ru-RU" dirty="0" err="1" smtClean="0"/>
              <a:t>героїзм</a:t>
            </a:r>
            <a:r>
              <a:rPr lang="ru-RU" dirty="0" smtClean="0"/>
              <a:t>, </a:t>
            </a:r>
            <a:r>
              <a:rPr lang="ru-RU" dirty="0" err="1" smtClean="0"/>
              <a:t>виявлені</a:t>
            </a:r>
            <a:r>
              <a:rPr lang="ru-RU" dirty="0" smtClean="0"/>
              <a:t> у </a:t>
            </a:r>
            <a:r>
              <a:rPr lang="ru-RU" dirty="0" err="1" smtClean="0"/>
              <a:t>захисті</a:t>
            </a:r>
            <a:r>
              <a:rPr lang="ru-RU" dirty="0" smtClean="0"/>
              <a:t> державного </a:t>
            </a:r>
            <a:r>
              <a:rPr lang="ru-RU" dirty="0" err="1" smtClean="0"/>
              <a:t>суверенітету</a:t>
            </a:r>
            <a:r>
              <a:rPr lang="ru-RU" dirty="0" smtClean="0"/>
              <a:t> та </a:t>
            </a:r>
            <a:r>
              <a:rPr lang="ru-RU" dirty="0" err="1" smtClean="0"/>
              <a:t>територіальної</a:t>
            </a:r>
            <a:r>
              <a:rPr lang="ru-RU" dirty="0" smtClean="0"/>
              <a:t> </a:t>
            </a:r>
            <a:r>
              <a:rPr lang="ru-RU" dirty="0" err="1" smtClean="0"/>
              <a:t>цілісності</a:t>
            </a:r>
            <a:r>
              <a:rPr lang="ru-RU" dirty="0" smtClean="0"/>
              <a:t> </a:t>
            </a:r>
            <a:r>
              <a:rPr lang="ru-RU" dirty="0" err="1" smtClean="0"/>
              <a:t>України</a:t>
            </a:r>
            <a:r>
              <a:rPr lang="ru-RU" dirty="0" smtClean="0"/>
              <a:t>, </a:t>
            </a:r>
            <a:r>
              <a:rPr lang="ru-RU" dirty="0" err="1" smtClean="0"/>
              <a:t>вірність</a:t>
            </a:r>
            <a:r>
              <a:rPr lang="ru-RU" dirty="0" smtClean="0"/>
              <a:t> </a:t>
            </a:r>
            <a:r>
              <a:rPr lang="ru-RU" dirty="0" err="1" smtClean="0"/>
              <a:t>військовій</a:t>
            </a:r>
            <a:r>
              <a:rPr lang="ru-RU" dirty="0" smtClean="0"/>
              <a:t> </a:t>
            </a:r>
            <a:r>
              <a:rPr lang="ru-RU" dirty="0" err="1" smtClean="0"/>
              <a:t>присязі</a:t>
            </a:r>
            <a:r>
              <a:rPr lang="ru-RU" dirty="0" smtClean="0"/>
              <a:t> </a:t>
            </a:r>
            <a:r>
              <a:rPr lang="ru-RU" dirty="0" err="1" smtClean="0"/>
              <a:t>під</a:t>
            </a:r>
            <a:r>
              <a:rPr lang="ru-RU" dirty="0" smtClean="0"/>
              <a:t> час </a:t>
            </a:r>
            <a:r>
              <a:rPr lang="ru-RU" dirty="0" err="1" smtClean="0"/>
              <a:t>російсько-української</a:t>
            </a:r>
            <a:r>
              <a:rPr lang="ru-RU" dirty="0" smtClean="0"/>
              <a:t> </a:t>
            </a:r>
            <a:r>
              <a:rPr lang="ru-RU" dirty="0" err="1" smtClean="0"/>
              <a:t>війни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err="1"/>
              <a:t>Н</a:t>
            </a:r>
            <a:r>
              <a:rPr lang="ru-RU" dirty="0" err="1" smtClean="0"/>
              <a:t>агороджений</a:t>
            </a:r>
            <a:r>
              <a:rPr lang="ru-RU" dirty="0" smtClean="0"/>
              <a:t> орденом «За </a:t>
            </a:r>
            <a:r>
              <a:rPr lang="ru-RU" dirty="0" err="1" smtClean="0"/>
              <a:t>мужність</a:t>
            </a:r>
            <a:r>
              <a:rPr lang="ru-RU" dirty="0" smtClean="0"/>
              <a:t>» </a:t>
            </a:r>
            <a:r>
              <a:rPr lang="en-US" dirty="0" smtClean="0"/>
              <a:t>III </a:t>
            </a:r>
            <a:r>
              <a:rPr lang="ru-RU" dirty="0" err="1" smtClean="0"/>
              <a:t>ступеня</a:t>
            </a:r>
            <a:r>
              <a:rPr lang="ru-RU" dirty="0" smtClean="0"/>
              <a:t> (25.3.2015, посмертно).</a:t>
            </a:r>
          </a:p>
          <a:p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іменем</a:t>
            </a:r>
            <a:r>
              <a:rPr lang="ru-RU" dirty="0" smtClean="0"/>
              <a:t> названо </a:t>
            </a:r>
            <a:r>
              <a:rPr lang="ru-RU" dirty="0" err="1" smtClean="0"/>
              <a:t>провулок</a:t>
            </a:r>
            <a:r>
              <a:rPr lang="ru-RU" dirty="0" smtClean="0"/>
              <a:t> в </a:t>
            </a:r>
            <a:r>
              <a:rPr lang="ru-RU" dirty="0" err="1" smtClean="0"/>
              <a:t>Козятині</a:t>
            </a:r>
            <a:endParaRPr lang="ru-RU" dirty="0" smtClean="0"/>
          </a:p>
          <a:p>
            <a:r>
              <a:rPr lang="ru-RU" dirty="0" smtClean="0"/>
              <a:t>2 </a:t>
            </a:r>
            <a:r>
              <a:rPr lang="ru-RU" dirty="0" err="1" smtClean="0"/>
              <a:t>червня</a:t>
            </a:r>
            <a:r>
              <a:rPr lang="ru-RU" dirty="0" smtClean="0"/>
              <a:t> 2017 року </a:t>
            </a:r>
            <a:r>
              <a:rPr lang="ru-RU" dirty="0" err="1" smtClean="0"/>
              <a:t>присвоєно</a:t>
            </a:r>
            <a:r>
              <a:rPr lang="ru-RU" dirty="0" smtClean="0"/>
              <a:t> </a:t>
            </a:r>
            <a:r>
              <a:rPr lang="ru-RU" dirty="0" err="1" smtClean="0"/>
              <a:t>звання</a:t>
            </a:r>
            <a:r>
              <a:rPr lang="ru-RU" dirty="0" smtClean="0"/>
              <a:t> «</a:t>
            </a:r>
            <a:r>
              <a:rPr lang="ru-RU" dirty="0" err="1" smtClean="0"/>
              <a:t>Почесний</a:t>
            </a:r>
            <a:r>
              <a:rPr lang="ru-RU" dirty="0" smtClean="0"/>
              <a:t> </a:t>
            </a:r>
            <a:r>
              <a:rPr lang="ru-RU" dirty="0" err="1" smtClean="0"/>
              <a:t>громадянин</a:t>
            </a:r>
            <a:r>
              <a:rPr lang="ru-RU" dirty="0" smtClean="0"/>
              <a:t> </a:t>
            </a:r>
            <a:r>
              <a:rPr lang="ru-RU" dirty="0" err="1" smtClean="0"/>
              <a:t>міста</a:t>
            </a:r>
            <a:r>
              <a:rPr lang="ru-RU" dirty="0" smtClean="0"/>
              <a:t> </a:t>
            </a:r>
            <a:r>
              <a:rPr lang="ru-RU" dirty="0" err="1" smtClean="0"/>
              <a:t>Козятин</a:t>
            </a:r>
            <a:r>
              <a:rPr lang="ru-RU" dirty="0" smtClean="0"/>
              <a:t>» (посмертно)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02507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Василь Законов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340768"/>
            <a:ext cx="3029322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052736"/>
            <a:ext cx="56166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202122"/>
                </a:solidFill>
                <a:latin typeface="Arial"/>
                <a:ea typeface="+mj-ea"/>
                <a:cs typeface="+mj-cs"/>
              </a:rPr>
              <a:t>Васи́ль</a:t>
            </a:r>
            <a:r>
              <a:rPr lang="ru-RU" b="1" dirty="0">
                <a:solidFill>
                  <a:srgbClr val="202122"/>
                </a:solidFill>
                <a:latin typeface="Arial"/>
                <a:ea typeface="+mj-ea"/>
                <a:cs typeface="+mj-cs"/>
              </a:rPr>
              <a:t> </a:t>
            </a:r>
            <a:r>
              <a:rPr lang="ru-RU" b="1" dirty="0" err="1">
                <a:solidFill>
                  <a:srgbClr val="202122"/>
                </a:solidFill>
                <a:latin typeface="Arial"/>
                <a:ea typeface="+mj-ea"/>
                <a:cs typeface="+mj-cs"/>
              </a:rPr>
              <a:t>І́горович</a:t>
            </a:r>
            <a:r>
              <a:rPr lang="ru-RU" b="1" dirty="0">
                <a:solidFill>
                  <a:srgbClr val="202122"/>
                </a:solidFill>
                <a:latin typeface="Arial"/>
                <a:ea typeface="+mj-ea"/>
                <a:cs typeface="+mj-cs"/>
              </a:rPr>
              <a:t> </a:t>
            </a:r>
            <a:r>
              <a:rPr lang="ru-RU" b="1" dirty="0" err="1">
                <a:solidFill>
                  <a:srgbClr val="202122"/>
                </a:solidFill>
                <a:latin typeface="Arial"/>
                <a:ea typeface="+mj-ea"/>
                <a:cs typeface="+mj-cs"/>
              </a:rPr>
              <a:t>Зако́нов</a:t>
            </a:r>
            <a:r>
              <a:rPr lang="ru-RU" dirty="0">
                <a:solidFill>
                  <a:srgbClr val="202122"/>
                </a:solidFill>
                <a:latin typeface="Arial"/>
                <a:ea typeface="+mj-ea"/>
                <a:cs typeface="+mj-cs"/>
              </a:rPr>
              <a:t> </a:t>
            </a:r>
            <a:r>
              <a:rPr lang="ru-RU" dirty="0">
                <a:latin typeface="Arial"/>
                <a:ea typeface="+mj-ea"/>
                <a:cs typeface="+mj-cs"/>
              </a:rPr>
              <a:t>(</a:t>
            </a:r>
            <a:r>
              <a:rPr lang="ru-RU" sz="1400" dirty="0">
                <a:latin typeface="Arial"/>
              </a:rPr>
              <a:t>нар. </a:t>
            </a:r>
            <a:r>
              <a:rPr lang="ru-RU" sz="1400" dirty="0">
                <a:latin typeface="Arial"/>
                <a:hlinkClick r:id="rId3" tooltip="9 травня"/>
              </a:rPr>
              <a:t>9 </a:t>
            </a:r>
            <a:r>
              <a:rPr lang="ru-RU" sz="1400" dirty="0" err="1">
                <a:latin typeface="Arial"/>
                <a:hlinkClick r:id="rId3" tooltip="9 травня"/>
              </a:rPr>
              <a:t>травня</a:t>
            </a:r>
            <a:r>
              <a:rPr lang="ru-RU" sz="1400" dirty="0">
                <a:latin typeface="Arial"/>
              </a:rPr>
              <a:t> </a:t>
            </a:r>
            <a:r>
              <a:rPr lang="ru-RU" sz="1400" dirty="0">
                <a:latin typeface="Arial"/>
                <a:hlinkClick r:id="rId4" tooltip="1992"/>
              </a:rPr>
              <a:t>1992</a:t>
            </a:r>
            <a:r>
              <a:rPr lang="ru-RU" sz="1400" dirty="0">
                <a:latin typeface="Arial"/>
              </a:rPr>
              <a:t>, </a:t>
            </a:r>
            <a:r>
              <a:rPr lang="ru-RU" sz="1400" dirty="0" err="1">
                <a:latin typeface="Arial"/>
              </a:rPr>
              <a:t>Свердловськ</a:t>
            </a:r>
            <a:r>
              <a:rPr lang="ru-RU" sz="1400" dirty="0">
                <a:latin typeface="Arial"/>
              </a:rPr>
              <a:t>, </a:t>
            </a:r>
            <a:r>
              <a:rPr lang="ru-RU" sz="1400" dirty="0" err="1">
                <a:latin typeface="Arial"/>
              </a:rPr>
              <a:t>нині</a:t>
            </a:r>
            <a:r>
              <a:rPr lang="ru-RU" sz="1400" dirty="0">
                <a:latin typeface="Arial"/>
              </a:rPr>
              <a:t> </a:t>
            </a:r>
            <a:r>
              <a:rPr lang="ru-RU" sz="1400" dirty="0" err="1">
                <a:latin typeface="Arial"/>
                <a:hlinkClick r:id="rId5" tooltip="Довжанськ"/>
              </a:rPr>
              <a:t>Довжанськ</a:t>
            </a:r>
            <a:r>
              <a:rPr lang="ru-RU" sz="1400" dirty="0">
                <a:latin typeface="Arial"/>
              </a:rPr>
              <a:t> </a:t>
            </a:r>
            <a:r>
              <a:rPr lang="ru-RU" sz="1400" dirty="0" err="1">
                <a:latin typeface="Arial"/>
                <a:hlinkClick r:id="rId6" tooltip="Луганська область"/>
              </a:rPr>
              <a:t>Луганська</a:t>
            </a:r>
            <a:r>
              <a:rPr lang="ru-RU" sz="1400" dirty="0">
                <a:latin typeface="Arial"/>
                <a:hlinkClick r:id="rId6" tooltip="Луганська область"/>
              </a:rPr>
              <a:t> область</a:t>
            </a:r>
            <a:r>
              <a:rPr lang="ru-RU" sz="1400" dirty="0">
                <a:latin typeface="Arial"/>
              </a:rPr>
              <a:t> — </a:t>
            </a:r>
            <a:r>
              <a:rPr lang="ru-RU" sz="1400" dirty="0">
                <a:latin typeface="Arial"/>
                <a:hlinkClick r:id="rId7" tooltip="7 лютого"/>
              </a:rPr>
              <a:t>7 лютого</a:t>
            </a:r>
            <a:r>
              <a:rPr lang="ru-RU" sz="1400" dirty="0">
                <a:latin typeface="Arial"/>
              </a:rPr>
              <a:t> </a:t>
            </a:r>
            <a:r>
              <a:rPr lang="ru-RU" sz="1400" dirty="0">
                <a:latin typeface="Arial"/>
                <a:hlinkClick r:id="rId8" tooltip="2015"/>
              </a:rPr>
              <a:t>2015</a:t>
            </a:r>
            <a:r>
              <a:rPr lang="ru-RU" sz="1400" dirty="0">
                <a:latin typeface="Arial"/>
              </a:rPr>
              <a:t>, </a:t>
            </a:r>
            <a:r>
              <a:rPr lang="ru-RU" sz="1400" dirty="0">
                <a:latin typeface="Arial"/>
                <a:hlinkClick r:id="rId9" tooltip="Дебальцеве"/>
              </a:rPr>
              <a:t>Дебальцеве</a:t>
            </a:r>
            <a:r>
              <a:rPr lang="ru-RU" sz="1400" dirty="0">
                <a:latin typeface="Arial"/>
              </a:rPr>
              <a:t>, </a:t>
            </a:r>
            <a:r>
              <a:rPr lang="ru-RU" sz="1400" dirty="0" err="1">
                <a:latin typeface="Arial"/>
                <a:hlinkClick r:id="rId10" tooltip="Донецька область"/>
              </a:rPr>
              <a:t>Донецька</a:t>
            </a:r>
            <a:r>
              <a:rPr lang="ru-RU" sz="1400" dirty="0">
                <a:latin typeface="Arial"/>
                <a:hlinkClick r:id="rId10" tooltip="Донецька область"/>
              </a:rPr>
              <a:t> область</a:t>
            </a:r>
            <a:r>
              <a:rPr lang="ru-RU" sz="1400" dirty="0">
                <a:latin typeface="Arial"/>
              </a:rPr>
              <a:t>) — </a:t>
            </a:r>
            <a:r>
              <a:rPr lang="ru-RU" sz="1400" dirty="0" err="1">
                <a:latin typeface="Arial"/>
                <a:hlinkClick r:id="rId11" tooltip="Молодший сержант"/>
              </a:rPr>
              <a:t>молодший</a:t>
            </a:r>
            <a:r>
              <a:rPr lang="ru-RU" sz="1400" dirty="0">
                <a:latin typeface="Arial"/>
                <a:hlinkClick r:id="rId11" tooltip="Молодший сержант"/>
              </a:rPr>
              <a:t> сержант</a:t>
            </a:r>
            <a:r>
              <a:rPr lang="ru-RU" sz="1400" dirty="0">
                <a:latin typeface="Arial"/>
              </a:rPr>
              <a:t> </a:t>
            </a:r>
            <a:r>
              <a:rPr lang="ru-RU" sz="1400" dirty="0" err="1">
                <a:latin typeface="Arial"/>
                <a:hlinkClick r:id="rId12" tooltip="Збройні сили України"/>
              </a:rPr>
              <a:t>Збройних</a:t>
            </a:r>
            <a:r>
              <a:rPr lang="ru-RU" sz="1400" dirty="0">
                <a:latin typeface="Arial"/>
                <a:hlinkClick r:id="rId12" tooltip="Збройні сили України"/>
              </a:rPr>
              <a:t> сил </a:t>
            </a:r>
            <a:r>
              <a:rPr lang="ru-RU" sz="1400" dirty="0" err="1">
                <a:latin typeface="Arial"/>
                <a:hlinkClick r:id="rId12" tooltip="Збройні сили України"/>
              </a:rPr>
              <a:t>України</a:t>
            </a:r>
            <a:r>
              <a:rPr lang="ru-RU" sz="1400" dirty="0">
                <a:latin typeface="Arial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2530064"/>
            <a:ext cx="547260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0" i="0" dirty="0" smtClean="0">
                <a:effectLst/>
                <a:latin typeface="Arial"/>
              </a:rPr>
              <a:t>Василь </a:t>
            </a:r>
            <a:r>
              <a:rPr lang="ru-RU" sz="1400" b="0" i="0" dirty="0" err="1" smtClean="0">
                <a:effectLst/>
                <a:latin typeface="Arial"/>
              </a:rPr>
              <a:t>народився</a:t>
            </a:r>
            <a:r>
              <a:rPr lang="ru-RU" sz="1400" b="0" i="0" dirty="0" smtClean="0">
                <a:effectLst/>
                <a:latin typeface="Arial"/>
              </a:rPr>
              <a:t> 9 </a:t>
            </a:r>
            <a:r>
              <a:rPr lang="ru-RU" sz="1400" b="0" i="0" dirty="0" err="1" smtClean="0">
                <a:effectLst/>
                <a:latin typeface="Arial"/>
              </a:rPr>
              <a:t>травня</a:t>
            </a:r>
            <a:r>
              <a:rPr lang="ru-RU" sz="1400" b="0" i="0" dirty="0" smtClean="0">
                <a:effectLst/>
                <a:latin typeface="Arial"/>
              </a:rPr>
              <a:t> 1992 року в </a:t>
            </a:r>
            <a:r>
              <a:rPr lang="ru-RU" sz="1400" b="0" i="0" dirty="0" err="1" smtClean="0">
                <a:effectLst/>
                <a:latin typeface="Arial"/>
              </a:rPr>
              <a:t>місті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Свердловськ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Луганської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області</a:t>
            </a:r>
            <a:r>
              <a:rPr lang="ru-RU" sz="1400" b="0" i="0" dirty="0" smtClean="0">
                <a:effectLst/>
                <a:latin typeface="Arial"/>
              </a:rPr>
              <a:t>. В 1997 </a:t>
            </a:r>
            <a:r>
              <a:rPr lang="ru-RU" sz="1400" b="0" i="0" dirty="0" err="1" smtClean="0">
                <a:effectLst/>
                <a:latin typeface="Arial"/>
              </a:rPr>
              <a:t>році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сім'я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Законових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переїхала</a:t>
            </a:r>
            <a:r>
              <a:rPr lang="ru-RU" sz="1400" b="0" i="0" dirty="0" smtClean="0">
                <a:effectLst/>
                <a:latin typeface="Arial"/>
              </a:rPr>
              <a:t> у </a:t>
            </a:r>
            <a:r>
              <a:rPr lang="ru-RU" sz="1400" b="0" i="0" u="none" strike="noStrike" dirty="0" err="1" smtClean="0">
                <a:effectLst/>
                <a:latin typeface="Arial"/>
                <a:hlinkClick r:id="rId13" tooltip="Великі Коровинці"/>
              </a:rPr>
              <a:t>Великі</a:t>
            </a:r>
            <a:r>
              <a:rPr lang="ru-RU" sz="1400" b="0" i="0" u="none" strike="noStrike" dirty="0" smtClean="0">
                <a:effectLst/>
                <a:latin typeface="Arial"/>
                <a:hlinkClick r:id="rId13" tooltip="Великі Коровинці"/>
              </a:rPr>
              <a:t> </a:t>
            </a:r>
            <a:r>
              <a:rPr lang="ru-RU" sz="1400" b="0" i="0" u="none" strike="noStrike" dirty="0" err="1" smtClean="0">
                <a:effectLst/>
                <a:latin typeface="Arial"/>
                <a:hlinkClick r:id="rId13" tooltip="Великі Коровинці"/>
              </a:rPr>
              <a:t>Коровинці</a:t>
            </a:r>
            <a:r>
              <a:rPr lang="ru-RU" sz="1400" b="0" i="0" dirty="0" smtClean="0">
                <a:effectLst/>
                <a:latin typeface="Arial"/>
              </a:rPr>
              <a:t> </a:t>
            </a:r>
            <a:r>
              <a:rPr lang="ru-RU" sz="1400" b="0" i="0" u="none" strike="noStrike" dirty="0" err="1" smtClean="0">
                <a:effectLst/>
                <a:latin typeface="Arial"/>
                <a:hlinkClick r:id="rId14" tooltip="Чуднівський район"/>
              </a:rPr>
              <a:t>Чуднівського</a:t>
            </a:r>
            <a:r>
              <a:rPr lang="ru-RU" sz="1400" b="0" i="0" u="none" strike="noStrike" dirty="0" smtClean="0">
                <a:effectLst/>
                <a:latin typeface="Arial"/>
                <a:hlinkClick r:id="rId14" tooltip="Чуднівський район"/>
              </a:rPr>
              <a:t> району</a:t>
            </a:r>
            <a:r>
              <a:rPr lang="ru-RU" sz="1400" b="0" i="0" dirty="0" smtClean="0">
                <a:effectLst/>
                <a:latin typeface="Arial"/>
              </a:rPr>
              <a:t> </a:t>
            </a:r>
            <a:r>
              <a:rPr lang="ru-RU" sz="1400" b="0" i="0" u="none" strike="noStrike" dirty="0" err="1" smtClean="0">
                <a:effectLst/>
                <a:latin typeface="Arial"/>
                <a:hlinkClick r:id="rId15" tooltip="Житомирська область"/>
              </a:rPr>
              <a:t>Житомирської</a:t>
            </a:r>
            <a:r>
              <a:rPr lang="ru-RU" sz="1400" b="0" i="0" u="none" strike="noStrike" dirty="0" smtClean="0">
                <a:effectLst/>
                <a:latin typeface="Arial"/>
                <a:hlinkClick r:id="rId15" tooltip="Житомирська область"/>
              </a:rPr>
              <a:t> </a:t>
            </a:r>
            <a:r>
              <a:rPr lang="ru-RU" sz="1400" b="0" i="0" u="none" strike="noStrike" dirty="0" err="1" smtClean="0">
                <a:effectLst/>
                <a:latin typeface="Arial"/>
                <a:hlinkClick r:id="rId15" tooltip="Житомирська область"/>
              </a:rPr>
              <a:t>області</a:t>
            </a:r>
            <a:r>
              <a:rPr lang="ru-RU" sz="1400" b="0" i="0" dirty="0" smtClean="0">
                <a:effectLst/>
                <a:latin typeface="Arial"/>
              </a:rPr>
              <a:t>. В 2008 </a:t>
            </a:r>
            <a:r>
              <a:rPr lang="ru-RU" sz="1400" b="0" i="0" dirty="0" err="1" smtClean="0">
                <a:effectLst/>
                <a:latin typeface="Arial"/>
              </a:rPr>
              <a:t>році</a:t>
            </a:r>
            <a:r>
              <a:rPr lang="ru-RU" sz="1400" b="0" i="0" dirty="0" smtClean="0">
                <a:effectLst/>
                <a:latin typeface="Arial"/>
              </a:rPr>
              <a:t> Василь </a:t>
            </a:r>
            <a:r>
              <a:rPr lang="ru-RU" sz="1400" b="0" i="0" dirty="0" err="1" smtClean="0">
                <a:effectLst/>
                <a:latin typeface="Arial"/>
              </a:rPr>
              <a:t>закінчив</a:t>
            </a:r>
            <a:r>
              <a:rPr lang="ru-RU" sz="1400" b="0" i="0" dirty="0" smtClean="0">
                <a:effectLst/>
                <a:latin typeface="Arial"/>
              </a:rPr>
              <a:t> Велико </a:t>
            </a:r>
            <a:r>
              <a:rPr lang="ru-RU" sz="1400" b="0" i="0" dirty="0" err="1" smtClean="0">
                <a:effectLst/>
                <a:latin typeface="Arial"/>
              </a:rPr>
              <a:t>Коровинецьку</a:t>
            </a:r>
            <a:r>
              <a:rPr lang="ru-RU" sz="1400" b="0" i="0" dirty="0" smtClean="0">
                <a:effectLst/>
                <a:latin typeface="Arial"/>
              </a:rPr>
              <a:t> ЗОШ. </a:t>
            </a:r>
            <a:r>
              <a:rPr lang="ru-RU" sz="1400" b="0" i="0" dirty="0" err="1" smtClean="0">
                <a:effectLst/>
                <a:latin typeface="Arial"/>
              </a:rPr>
              <a:t>Після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школи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навчався</a:t>
            </a:r>
            <a:r>
              <a:rPr lang="ru-RU" sz="1400" b="0" i="0" dirty="0" smtClean="0">
                <a:effectLst/>
                <a:latin typeface="Arial"/>
              </a:rPr>
              <a:t> в </a:t>
            </a:r>
            <a:r>
              <a:rPr lang="ru-RU" sz="1400" b="0" i="0" u="none" strike="noStrike" dirty="0" err="1" smtClean="0">
                <a:effectLst/>
                <a:latin typeface="Arial"/>
                <a:hlinkClick r:id="rId16" tooltip="Бердичівський коледж промисловості, економіки та права"/>
              </a:rPr>
              <a:t>Бердичівському</a:t>
            </a:r>
            <a:r>
              <a:rPr lang="ru-RU" sz="1400" b="0" i="0" u="none" strike="noStrike" dirty="0" smtClean="0">
                <a:effectLst/>
                <a:latin typeface="Arial"/>
                <a:hlinkClick r:id="rId16" tooltip="Бердичівський коледж промисловості, економіки та права"/>
              </a:rPr>
              <a:t> </a:t>
            </a:r>
            <a:r>
              <a:rPr lang="ru-RU" sz="1400" b="0" i="0" u="none" strike="noStrike" dirty="0" err="1" smtClean="0">
                <a:effectLst/>
                <a:latin typeface="Arial"/>
                <a:hlinkClick r:id="rId16" tooltip="Бердичівський коледж промисловості, економіки та права"/>
              </a:rPr>
              <a:t>коледжі</a:t>
            </a:r>
            <a:r>
              <a:rPr lang="ru-RU" sz="1400" b="0" i="0" u="none" strike="noStrike" dirty="0" smtClean="0">
                <a:effectLst/>
                <a:latin typeface="Arial"/>
                <a:hlinkClick r:id="rId16" tooltip="Бердичівський коледж промисловості, економіки та права"/>
              </a:rPr>
              <a:t> </a:t>
            </a:r>
            <a:r>
              <a:rPr lang="ru-RU" sz="1400" b="0" i="0" u="none" strike="noStrike" dirty="0" err="1" smtClean="0">
                <a:effectLst/>
                <a:latin typeface="Arial"/>
                <a:hlinkClick r:id="rId16" tooltip="Бердичівський коледж промисловості, економіки та права"/>
              </a:rPr>
              <a:t>промисловості</a:t>
            </a:r>
            <a:r>
              <a:rPr lang="ru-RU" sz="1400" b="0" i="0" dirty="0" smtClean="0">
                <a:effectLst/>
                <a:latin typeface="Arial"/>
              </a:rPr>
              <a:t>.</a:t>
            </a:r>
          </a:p>
          <a:p>
            <a:r>
              <a:rPr lang="ru-RU" sz="1400" b="0" i="0" dirty="0" smtClean="0">
                <a:effectLst/>
                <a:latin typeface="Arial"/>
              </a:rPr>
              <a:t>В </a:t>
            </a:r>
            <a:r>
              <a:rPr lang="ru-RU" sz="1400" b="0" i="0" dirty="0" err="1" smtClean="0">
                <a:effectLst/>
                <a:latin typeface="Arial"/>
              </a:rPr>
              <a:t>травні</a:t>
            </a:r>
            <a:r>
              <a:rPr lang="ru-RU" sz="1400" b="0" i="0" dirty="0" smtClean="0">
                <a:effectLst/>
                <a:latin typeface="Arial"/>
              </a:rPr>
              <a:t> 2013 року </a:t>
            </a:r>
            <a:r>
              <a:rPr lang="ru-RU" sz="1400" b="0" i="0" dirty="0" err="1" smtClean="0">
                <a:effectLst/>
                <a:latin typeface="Arial"/>
              </a:rPr>
              <a:t>був</a:t>
            </a:r>
            <a:r>
              <a:rPr lang="ru-RU" sz="1400" b="0" i="0" dirty="0" smtClean="0">
                <a:effectLst/>
                <a:latin typeface="Arial"/>
              </a:rPr>
              <a:t> призваний  на </a:t>
            </a:r>
            <a:r>
              <a:rPr lang="ru-RU" sz="1400" b="0" i="0" u="none" strike="noStrike" dirty="0" err="1" smtClean="0">
                <a:effectLst/>
                <a:latin typeface="Arial"/>
                <a:hlinkClick r:id="rId17" tooltip="Строкова служба"/>
              </a:rPr>
              <a:t>строкову</a:t>
            </a:r>
            <a:r>
              <a:rPr lang="ru-RU" sz="1400" b="0" i="0" u="none" strike="noStrike" dirty="0" smtClean="0">
                <a:effectLst/>
                <a:latin typeface="Arial"/>
                <a:hlinkClick r:id="rId17" tooltip="Строкова служба"/>
              </a:rPr>
              <a:t> </a:t>
            </a:r>
            <a:r>
              <a:rPr lang="ru-RU" sz="1400" b="0" i="0" u="none" strike="noStrike" dirty="0" err="1" smtClean="0">
                <a:effectLst/>
                <a:latin typeface="Arial"/>
                <a:hlinkClick r:id="rId17" tooltip="Строкова служба"/>
              </a:rPr>
              <a:t>військову</a:t>
            </a:r>
            <a:r>
              <a:rPr lang="ru-RU" sz="1400" b="0" i="0" u="none" strike="noStrike" dirty="0" smtClean="0">
                <a:effectLst/>
                <a:latin typeface="Arial"/>
                <a:hlinkClick r:id="rId17" tooltip="Строкова служба"/>
              </a:rPr>
              <a:t> службу</a:t>
            </a:r>
            <a:r>
              <a:rPr lang="ru-RU" sz="1400" b="0" i="0" dirty="0" smtClean="0">
                <a:effectLst/>
                <a:latin typeface="Arial"/>
              </a:rPr>
              <a:t>. </a:t>
            </a:r>
            <a:r>
              <a:rPr lang="ru-RU" sz="1400" b="0" i="0" dirty="0" err="1" smtClean="0">
                <a:effectLst/>
                <a:latin typeface="Arial"/>
              </a:rPr>
              <a:t>Після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строкової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служби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підписав</a:t>
            </a:r>
            <a:r>
              <a:rPr lang="ru-RU" sz="1400" b="0" i="0" dirty="0" smtClean="0">
                <a:effectLst/>
                <a:latin typeface="Arial"/>
              </a:rPr>
              <a:t> контракт на службу в </a:t>
            </a:r>
            <a:r>
              <a:rPr lang="ru-RU" sz="1400" b="0" i="0" u="none" strike="noStrike" dirty="0" smtClean="0">
                <a:effectLst/>
                <a:latin typeface="Arial"/>
                <a:hlinkClick r:id="rId18" tooltip="101-ша окрема бригада охорони ГШ (Україна)"/>
              </a:rPr>
              <a:t>101 </a:t>
            </a:r>
            <a:r>
              <a:rPr lang="ru-RU" sz="1400" b="0" i="0" u="none" strike="noStrike" dirty="0" err="1" smtClean="0">
                <a:effectLst/>
                <a:latin typeface="Arial"/>
                <a:hlinkClick r:id="rId18" tooltip="101-ша окрема бригада охорони ГШ (Україна)"/>
              </a:rPr>
              <a:t>бригаді</a:t>
            </a:r>
            <a:r>
              <a:rPr lang="ru-RU" sz="1400" b="0" i="0" u="none" strike="noStrike" dirty="0" smtClean="0">
                <a:effectLst/>
                <a:latin typeface="Arial"/>
                <a:hlinkClick r:id="rId18" tooltip="101-ша окрема бригада охорони ГШ (Україна)"/>
              </a:rPr>
              <a:t> Генерального Штабу </a:t>
            </a:r>
            <a:r>
              <a:rPr lang="ru-RU" sz="1400" b="0" i="0" u="none" strike="noStrike" dirty="0" err="1" smtClean="0">
                <a:effectLst/>
                <a:latin typeface="Arial"/>
                <a:hlinkClick r:id="rId18" tooltip="101-ша окрема бригада охорони ГШ (Україна)"/>
              </a:rPr>
              <a:t>України</a:t>
            </a:r>
            <a:r>
              <a:rPr lang="ru-RU" sz="1400" b="0" i="0" dirty="0" smtClean="0">
                <a:effectLst/>
                <a:latin typeface="Arial"/>
              </a:rPr>
              <a:t>. З 1 </a:t>
            </a:r>
            <a:r>
              <a:rPr lang="ru-RU" sz="1400" b="0" i="0" dirty="0" err="1" smtClean="0">
                <a:effectLst/>
                <a:latin typeface="Arial"/>
              </a:rPr>
              <a:t>грудня</a:t>
            </a:r>
            <a:r>
              <a:rPr lang="ru-RU" sz="1400" b="0" i="0" dirty="0" smtClean="0">
                <a:effectLst/>
                <a:latin typeface="Arial"/>
              </a:rPr>
              <a:t> 2014 року Василь Законов брав участь в </a:t>
            </a:r>
            <a:r>
              <a:rPr lang="ru-RU" sz="1400" b="0" i="0" u="none" strike="noStrike" dirty="0" smtClean="0">
                <a:effectLst/>
                <a:latin typeface="Arial"/>
                <a:hlinkClick r:id="rId19" tooltip="Антитерористична операція на сході України"/>
              </a:rPr>
              <a:t>АТО</a:t>
            </a:r>
            <a:r>
              <a:rPr lang="ru-RU" sz="1400" b="0" i="0" dirty="0" smtClean="0">
                <a:effectLst/>
                <a:latin typeface="Arial"/>
              </a:rPr>
              <a:t>.</a:t>
            </a:r>
          </a:p>
          <a:p>
            <a:r>
              <a:rPr lang="ru-RU" sz="1400" b="0" i="0" dirty="0" smtClean="0">
                <a:effectLst/>
                <a:latin typeface="Arial"/>
              </a:rPr>
              <a:t>7 лютого 2015 року </a:t>
            </a:r>
            <a:r>
              <a:rPr lang="ru-RU" sz="1400" b="0" i="0" dirty="0" err="1" smtClean="0">
                <a:effectLst/>
                <a:latin typeface="Arial"/>
              </a:rPr>
              <a:t>під</a:t>
            </a:r>
            <a:r>
              <a:rPr lang="ru-RU" sz="1400" b="0" i="0" dirty="0" smtClean="0">
                <a:effectLst/>
                <a:latin typeface="Arial"/>
              </a:rPr>
              <a:t> час </a:t>
            </a:r>
            <a:r>
              <a:rPr lang="ru-RU" sz="1400" b="0" i="0" dirty="0" err="1" smtClean="0">
                <a:effectLst/>
                <a:latin typeface="Arial"/>
              </a:rPr>
              <a:t>ведення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бойових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дій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поблизу</a:t>
            </a:r>
            <a:r>
              <a:rPr lang="ru-RU" sz="1400" b="0" i="0" dirty="0" smtClean="0">
                <a:effectLst/>
                <a:latin typeface="Arial"/>
              </a:rPr>
              <a:t> Дебальцево </a:t>
            </a:r>
            <a:r>
              <a:rPr lang="ru-RU" sz="1400" b="0" i="0" dirty="0" err="1" smtClean="0">
                <a:effectLst/>
                <a:latin typeface="Arial"/>
              </a:rPr>
              <a:t>загинув</a:t>
            </a:r>
            <a:r>
              <a:rPr lang="ru-RU" sz="1400" b="0" i="0" dirty="0" smtClean="0">
                <a:effectLst/>
                <a:latin typeface="Arial"/>
              </a:rPr>
              <a:t>. </a:t>
            </a:r>
            <a:r>
              <a:rPr lang="ru-RU" sz="1400" b="0" i="0" dirty="0" err="1" smtClean="0">
                <a:effectLst/>
                <a:latin typeface="Arial"/>
              </a:rPr>
              <a:t>Базовий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табір</a:t>
            </a:r>
            <a:r>
              <a:rPr lang="ru-RU" sz="1400" b="0" i="0" dirty="0" smtClean="0">
                <a:effectLst/>
                <a:latin typeface="Arial"/>
              </a:rPr>
              <a:t> в </a:t>
            </a:r>
            <a:r>
              <a:rPr lang="ru-RU" sz="1400" b="0" i="0" dirty="0" err="1" smtClean="0">
                <a:effectLst/>
                <a:latin typeface="Arial"/>
              </a:rPr>
              <a:t>районі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міста</a:t>
            </a:r>
            <a:r>
              <a:rPr lang="ru-RU" sz="1400" b="0" i="0" dirty="0" smtClean="0">
                <a:effectLst/>
                <a:latin typeface="Arial"/>
              </a:rPr>
              <a:t> Дебальцеве, у </a:t>
            </a:r>
            <a:r>
              <a:rPr lang="ru-RU" sz="1400" b="0" i="0" dirty="0" err="1" smtClean="0">
                <a:effectLst/>
                <a:latin typeface="Arial"/>
              </a:rPr>
              <a:t>якому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перебував</a:t>
            </a:r>
            <a:r>
              <a:rPr lang="ru-RU" sz="1400" b="0" i="0" dirty="0" smtClean="0">
                <a:effectLst/>
                <a:latin typeface="Arial"/>
              </a:rPr>
              <a:t> Василь </a:t>
            </a:r>
            <a:r>
              <a:rPr lang="ru-RU" sz="1400" b="0" i="0" dirty="0" err="1" smtClean="0">
                <a:effectLst/>
                <a:latin typeface="Arial"/>
              </a:rPr>
              <a:t>було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обстріляно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терористами</a:t>
            </a:r>
            <a:r>
              <a:rPr lang="ru-RU" sz="1400" b="0" i="0" dirty="0" smtClean="0">
                <a:effectLst/>
                <a:latin typeface="Arial"/>
              </a:rPr>
              <a:t> з </a:t>
            </a:r>
            <a:r>
              <a:rPr lang="ru-RU" sz="1400" b="0" i="0" u="none" strike="noStrike" dirty="0" smtClean="0">
                <a:effectLst/>
                <a:latin typeface="Arial"/>
                <a:hlinkClick r:id="rId20" tooltip="БМ-21"/>
              </a:rPr>
              <a:t>БМ-21</a:t>
            </a:r>
            <a:r>
              <a:rPr lang="ru-RU" sz="1400" b="0" i="0" dirty="0" smtClean="0">
                <a:effectLst/>
                <a:latin typeface="Arial"/>
              </a:rPr>
              <a:t>, а </a:t>
            </a:r>
            <a:r>
              <a:rPr lang="ru-RU" sz="1400" b="0" i="0" dirty="0" err="1" smtClean="0">
                <a:effectLst/>
                <a:latin typeface="Arial"/>
              </a:rPr>
              <a:t>його</a:t>
            </a:r>
            <a:r>
              <a:rPr lang="ru-RU" sz="1400" b="0" i="0" dirty="0" smtClean="0">
                <a:effectLst/>
                <a:latin typeface="Arial"/>
              </a:rPr>
              <a:t> смертельно поранено.</a:t>
            </a:r>
          </a:p>
          <a:p>
            <a:r>
              <a:rPr lang="ru-RU" sz="1400" b="0" i="0" dirty="0" err="1" smtClean="0">
                <a:effectLst/>
                <a:latin typeface="Arial"/>
              </a:rPr>
              <a:t>Удома</a:t>
            </a:r>
            <a:r>
              <a:rPr lang="ru-RU" sz="1400" b="0" i="0" dirty="0" smtClean="0">
                <a:effectLst/>
                <a:latin typeface="Arial"/>
              </a:rPr>
              <a:t>, в </a:t>
            </a:r>
            <a:r>
              <a:rPr lang="ru-RU" sz="1400" b="0" i="0" dirty="0" err="1" smtClean="0">
                <a:effectLst/>
                <a:latin typeface="Arial"/>
              </a:rPr>
              <a:t>селищі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Великі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Коровинці</a:t>
            </a:r>
            <a:r>
              <a:rPr lang="ru-RU" sz="1400" b="0" i="0" dirty="0" smtClean="0">
                <a:effectLst/>
                <a:latin typeface="Arial"/>
              </a:rPr>
              <a:t> в </a:t>
            </a:r>
            <a:r>
              <a:rPr lang="ru-RU" sz="1400" b="0" i="0" dirty="0" err="1" smtClean="0">
                <a:effectLst/>
                <a:latin typeface="Arial"/>
              </a:rPr>
              <a:t>загиблого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залишилися</a:t>
            </a:r>
            <a:r>
              <a:rPr lang="ru-RU" sz="1400" b="0" i="0" dirty="0" smtClean="0">
                <a:effectLst/>
                <a:latin typeface="Arial"/>
              </a:rPr>
              <a:t> </a:t>
            </a:r>
            <a:r>
              <a:rPr lang="ru-RU" sz="1400" b="0" i="0" dirty="0" err="1" smtClean="0">
                <a:effectLst/>
                <a:latin typeface="Arial"/>
              </a:rPr>
              <a:t>батько</a:t>
            </a:r>
            <a:r>
              <a:rPr lang="ru-RU" sz="1400" b="0" i="0" dirty="0" smtClean="0">
                <a:effectLst/>
                <a:latin typeface="Arial"/>
              </a:rPr>
              <a:t>, </a:t>
            </a:r>
            <a:r>
              <a:rPr lang="ru-RU" sz="1400" b="0" i="0" dirty="0" err="1" smtClean="0">
                <a:effectLst/>
                <a:latin typeface="Arial"/>
              </a:rPr>
              <a:t>мати</a:t>
            </a:r>
            <a:r>
              <a:rPr lang="ru-RU" sz="1400" b="0" i="0" dirty="0" smtClean="0">
                <a:effectLst/>
                <a:latin typeface="Arial"/>
              </a:rPr>
              <a:t> та </a:t>
            </a:r>
            <a:r>
              <a:rPr lang="ru-RU" sz="1400" b="0" i="0" dirty="0" err="1" smtClean="0">
                <a:effectLst/>
                <a:latin typeface="Arial"/>
              </a:rPr>
              <a:t>сестри</a:t>
            </a:r>
            <a:r>
              <a:rPr lang="ru-RU" sz="1400" b="0" i="0" dirty="0" smtClean="0">
                <a:effectLst/>
                <a:latin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119746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Нагороди та </a:t>
            </a:r>
            <a:r>
              <a:rPr lang="ru-RU" dirty="0" err="1" smtClean="0"/>
              <a:t>вшанування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859340"/>
            <a:ext cx="741682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u="none" strike="noStrike" dirty="0" smtClean="0">
                <a:solidFill>
                  <a:srgbClr val="0645AD"/>
                </a:solidFill>
                <a:effectLst/>
                <a:latin typeface="Arial"/>
                <a:hlinkClick r:id="rId2" tooltip="Указ Президента України"/>
              </a:rPr>
              <a:t>Указом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 </a:t>
            </a:r>
            <a:r>
              <a:rPr lang="ru-RU" b="0" i="0" u="sng" dirty="0" smtClean="0">
                <a:solidFill>
                  <a:srgbClr val="FAA700"/>
                </a:solidFill>
                <a:effectLst/>
                <a:latin typeface="Arial"/>
                <a:hlinkClick r:id="rId3"/>
              </a:rPr>
              <a:t>Президента </a:t>
            </a:r>
            <a:r>
              <a:rPr lang="ru-RU" b="0" i="0" u="sng" dirty="0" err="1" smtClean="0">
                <a:solidFill>
                  <a:srgbClr val="FAA700"/>
                </a:solidFill>
                <a:effectLst/>
                <a:latin typeface="Arial"/>
                <a:hlinkClick r:id="rId3"/>
              </a:rPr>
              <a:t>України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 № 282/2015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від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23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травня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2015 року, «за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особисту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мужність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і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високий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професіонализм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,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виявлені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у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захисті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державного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суверенітету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та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територіальної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цілісності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 </a:t>
            </a:r>
            <a:r>
              <a:rPr lang="ru-RU" b="0" i="0" u="none" strike="noStrike" dirty="0" err="1" smtClean="0">
                <a:solidFill>
                  <a:srgbClr val="0645AD"/>
                </a:solidFill>
                <a:effectLst/>
                <a:latin typeface="Arial"/>
                <a:hlinkClick r:id="rId4" tooltip="Україна"/>
              </a:rPr>
              <a:t>України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,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вірність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військовій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присязі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»,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нагороджений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орденом </a:t>
            </a:r>
            <a:r>
              <a:rPr lang="ru-RU" b="0" i="0" u="none" strike="noStrike" dirty="0" smtClean="0">
                <a:solidFill>
                  <a:srgbClr val="0645AD"/>
                </a:solidFill>
                <a:effectLst/>
                <a:latin typeface="Arial"/>
                <a:hlinkClick r:id="rId5" tooltip="За мужність"/>
              </a:rPr>
              <a:t>«За </a:t>
            </a:r>
            <a:r>
              <a:rPr lang="ru-RU" b="0" i="0" u="none" strike="noStrike" dirty="0" err="1" smtClean="0">
                <a:solidFill>
                  <a:srgbClr val="0645AD"/>
                </a:solidFill>
                <a:effectLst/>
                <a:latin typeface="Arial"/>
                <a:hlinkClick r:id="rId5" tooltip="За мужність"/>
              </a:rPr>
              <a:t>мужність</a:t>
            </a:r>
            <a:r>
              <a:rPr lang="ru-RU" b="0" i="0" u="none" strike="noStrike" dirty="0" smtClean="0">
                <a:solidFill>
                  <a:srgbClr val="0645AD"/>
                </a:solidFill>
                <a:effectLst/>
                <a:latin typeface="Arial"/>
                <a:hlinkClick r:id="rId5" tooltip="За мужність"/>
              </a:rPr>
              <a:t>»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 </a:t>
            </a:r>
            <a:r>
              <a:rPr lang="en-US" b="0" i="0" dirty="0" smtClean="0">
                <a:solidFill>
                  <a:srgbClr val="202122"/>
                </a:solidFill>
                <a:effectLst/>
                <a:latin typeface="Arial"/>
              </a:rPr>
              <a:t>III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ступеня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(посмертно).</a:t>
            </a:r>
            <a:r>
              <a:rPr lang="ru-RU" b="0" i="0" u="none" strike="noStrike" baseline="30000" dirty="0" smtClean="0">
                <a:solidFill>
                  <a:srgbClr val="0645AD"/>
                </a:solidFill>
                <a:effectLst/>
                <a:latin typeface="Arial"/>
                <a:hlinkClick r:id="rId6"/>
              </a:rPr>
              <a:t>[2]</a:t>
            </a:r>
            <a:endParaRPr lang="ru-RU" b="0" i="0" dirty="0" smtClean="0">
              <a:solidFill>
                <a:srgbClr val="202122"/>
              </a:solidFill>
              <a:effectLst/>
              <a:latin typeface="Arial"/>
            </a:endParaRPr>
          </a:p>
          <a:p>
            <a:pPr>
              <a:buFont typeface="Arial"/>
              <a:buChar char="•"/>
            </a:pP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в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березні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2015 року в Великих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Коровинцях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відкрили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меморіальну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дошку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честі</a:t>
            </a:r>
            <a:r>
              <a:rPr lang="ru-RU" b="0" i="0" dirty="0" smtClean="0">
                <a:solidFill>
                  <a:srgbClr val="202122"/>
                </a:solidFill>
                <a:effectLst/>
                <a:latin typeface="Arial"/>
              </a:rPr>
              <a:t> Василя </a:t>
            </a:r>
            <a:r>
              <a:rPr lang="ru-RU" b="0" i="0" dirty="0" err="1" smtClean="0">
                <a:solidFill>
                  <a:srgbClr val="202122"/>
                </a:solidFill>
                <a:effectLst/>
                <a:latin typeface="Arial"/>
              </a:rPr>
              <a:t>Законова</a:t>
            </a:r>
            <a:endParaRPr lang="ru-RU" b="0" i="0" dirty="0">
              <a:solidFill>
                <a:srgbClr val="202122"/>
              </a:solidFill>
              <a:effectLst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664125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345</Words>
  <Application>Microsoft Office PowerPoint</Application>
  <PresentationFormat>Экран (4:3)</PresentationFormat>
  <Paragraphs>36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Роман Абрамов</vt:lpstr>
      <vt:lpstr>Нагороди та вшанування</vt:lpstr>
      <vt:lpstr>Вадим Наумов</vt:lpstr>
      <vt:lpstr>Нагороди та вшанування</vt:lpstr>
      <vt:lpstr>Василь Законов</vt:lpstr>
      <vt:lpstr>Нагороди та вшанування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Роман Абрамов</dc:title>
  <dc:creator>User</dc:creator>
  <cp:lastModifiedBy>User</cp:lastModifiedBy>
  <cp:revision>5</cp:revision>
  <dcterms:created xsi:type="dcterms:W3CDTF">2021-09-28T19:57:48Z</dcterms:created>
  <dcterms:modified xsi:type="dcterms:W3CDTF">2021-09-28T20:55:19Z</dcterms:modified>
</cp:coreProperties>
</file>