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84" r:id="rId4"/>
    <p:sldId id="257" r:id="rId5"/>
    <p:sldId id="268" r:id="rId6"/>
    <p:sldId id="321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D5829E-4562-3322-E123-E52F3905F5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66C53D07-9B2C-F0A9-5E85-126B763220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8025996-37A1-78C2-2D0F-63709A328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1A765-AD61-4940-8E00-0F0D0E550D98}" type="datetimeFigureOut">
              <a:rPr lang="uk-UA" smtClean="0"/>
              <a:t>17.09.2022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12F4290A-DEB4-CF89-17FE-4B82A2C794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630AFB7E-C532-75F5-4AE4-AC3A60B1A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06622259"/>
      </p:ext>
    </p:extLst>
  </p:cSld>
  <p:clrMapOvr>
    <a:masterClrMapping/>
  </p:clrMapOvr>
  <p:transition spd="slow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17757D-E6E2-05A4-7F54-57BD3AD3C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D4683F1-199E-A840-C76F-B0A58E6491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8478D7E-0B72-7A36-7436-022C49C685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1A765-AD61-4940-8E00-0F0D0E550D98}" type="datetimeFigureOut">
              <a:rPr lang="uk-UA" smtClean="0"/>
              <a:t>17.09.2022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D9C66D86-4848-E6FC-4BDA-1BDEE211D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17969F8-62D2-01B8-D865-47187DADE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2218799"/>
      </p:ext>
    </p:extLst>
  </p:cSld>
  <p:clrMapOvr>
    <a:masterClrMapping/>
  </p:clrMapOvr>
  <p:transition spd="slow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592578-E748-E1B8-A69C-ACEFF6527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47801A55-B474-B0F2-024E-2EC0DE8C92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8581260-BF4D-FB71-B643-201A614267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1A765-AD61-4940-8E00-0F0D0E550D98}" type="datetimeFigureOut">
              <a:rPr lang="uk-UA" smtClean="0"/>
              <a:t>17.09.2022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5DD64F5-73D2-D0FF-42CE-10AA7FEEC2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36967AA-09EC-B61D-F205-6607F607C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53208289"/>
      </p:ext>
    </p:extLst>
  </p:cSld>
  <p:clrMapOvr>
    <a:masterClrMapping/>
  </p:clrMapOvr>
  <p:transition spd="slow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4EFE48-9613-2814-1962-613DDF74A6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432079F-81F1-D74C-7F9C-0E021A5DC3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DBE30733-A921-89ED-533B-212897662C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86E703FA-D36B-7230-0B6F-82F40762B8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1A765-AD61-4940-8E00-0F0D0E550D98}" type="datetimeFigureOut">
              <a:rPr lang="uk-UA" smtClean="0"/>
              <a:t>17.09.2022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95C7A8FB-7D11-5351-8345-9E57E3BFB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5C98892-6C85-95C0-6FF1-B23973007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30887206"/>
      </p:ext>
    </p:extLst>
  </p:cSld>
  <p:clrMapOvr>
    <a:masterClrMapping/>
  </p:clrMapOvr>
  <p:transition spd="slow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9082E4-A7A5-256E-2628-8BDB72344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AD43876E-5686-FA9F-DF41-D53D044139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61C3E4F3-3450-875D-837D-D19B972560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6BD619E5-8881-C17A-0B75-72CB02164C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8EA1BD76-295E-D183-BAE3-D74AC80C5F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29A15C0E-2D32-BCA0-C581-439260C294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1A765-AD61-4940-8E00-0F0D0E550D98}" type="datetimeFigureOut">
              <a:rPr lang="uk-UA" smtClean="0"/>
              <a:t>17.09.2022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B47B805C-372B-A52B-E3FB-4D281C4C0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8183589D-2EE5-75A9-E205-E704099E5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50439095"/>
      </p:ext>
    </p:extLst>
  </p:cSld>
  <p:clrMapOvr>
    <a:masterClrMapping/>
  </p:clrMapOvr>
  <p:transition spd="slow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EC5244-5E09-220C-2A93-F19013097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6763FA6-8D60-0297-AC18-4AFB0B7258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1A765-AD61-4940-8E00-0F0D0E550D98}" type="datetimeFigureOut">
              <a:rPr lang="uk-UA" smtClean="0"/>
              <a:t>17.09.2022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82DBCF92-7888-D58E-A3D2-3397063FE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31E4C269-1B8B-D1D8-EB05-7BA3AC820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2198488"/>
      </p:ext>
    </p:extLst>
  </p:cSld>
  <p:clrMapOvr>
    <a:masterClrMapping/>
  </p:clrMapOvr>
  <p:transition spd="slow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144CC667-AA3A-70FF-B1FA-15504CA1C4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1A765-AD61-4940-8E00-0F0D0E550D98}" type="datetimeFigureOut">
              <a:rPr lang="uk-UA" smtClean="0"/>
              <a:t>17.09.2022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CFE3C073-0F31-8FF2-D838-DA8B0AFAD2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68D18D2-0ABA-22D2-471F-25CFC2C96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49574193"/>
      </p:ext>
    </p:extLst>
  </p:cSld>
  <p:clrMapOvr>
    <a:masterClrMapping/>
  </p:clrMapOvr>
  <p:transition spd="slow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B9D086-7C85-DA7B-496C-53E045C206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C71B968-C887-893F-E031-C89A8E0994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08598D2F-B379-217D-8989-AEEF138588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9B1DA98E-FBF2-1FE3-2B55-89F04B570B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1A765-AD61-4940-8E00-0F0D0E550D98}" type="datetimeFigureOut">
              <a:rPr lang="uk-UA" smtClean="0"/>
              <a:t>17.09.2022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EFC21D12-B202-C17A-F0CE-4190127362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8F860E7A-2974-2540-9D9A-F5C4BD07D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81043959"/>
      </p:ext>
    </p:extLst>
  </p:cSld>
  <p:clrMapOvr>
    <a:masterClrMapping/>
  </p:clrMapOvr>
  <p:transition spd="slow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28F57E-A61C-D1AC-222D-F7EA09E1B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4F089F06-7A37-0F6F-CCD7-FB75E844B0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101E6AB7-B8CA-7B29-5E76-417D1DB924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B7159F-48BC-2991-50EA-9AC604031B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1A765-AD61-4940-8E00-0F0D0E550D98}" type="datetimeFigureOut">
              <a:rPr lang="uk-UA" smtClean="0"/>
              <a:t>17.09.2022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E642282-3FD6-7F57-346A-B3354D9608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B1912154-F0C0-D061-2B9B-BE2AEE787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71948031"/>
      </p:ext>
    </p:extLst>
  </p:cSld>
  <p:clrMapOvr>
    <a:masterClrMapping/>
  </p:clrMapOvr>
  <p:transition spd="slow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A34BE2-CDCE-C081-5F19-4DBA37D63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6362794B-ADE4-8272-51CD-9F02CEC7C3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6BB7A02-0D2A-37D8-E292-8C50D12D6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1A765-AD61-4940-8E00-0F0D0E550D98}" type="datetimeFigureOut">
              <a:rPr lang="uk-UA" smtClean="0"/>
              <a:t>17.09.2022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1F34AACE-4017-CFC1-44AD-6C49B56BF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40F6B83B-B95D-D09D-6427-62BA4E2DD8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24111592"/>
      </p:ext>
    </p:extLst>
  </p:cSld>
  <p:clrMapOvr>
    <a:masterClrMapping/>
  </p:clrMapOvr>
  <p:transition spd="slow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6B019BBD-C97A-BA1E-B596-7A8620BC42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04FBDE5C-9B6A-C65F-F69F-CA8849FBD4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C2E4974-43E9-0C8C-4BC1-A80B51FECC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1A765-AD61-4940-8E00-0F0D0E550D98}" type="datetimeFigureOut">
              <a:rPr lang="uk-UA" smtClean="0"/>
              <a:t>17.09.2022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584371E-B2D5-2390-71FE-553E00289A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B08ACED-FD65-BBD7-141D-028C3482A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3515979"/>
      </p:ext>
    </p:extLst>
  </p:cSld>
  <p:clrMapOvr>
    <a:masterClrMapping/>
  </p:clrMapOvr>
  <p:transition spd="slow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6000"/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868FB98A-B02C-2913-29BF-75746B3DAB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7AE91A9-ED07-BBF8-A46C-AFDB44C19A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30B7F9C-71B2-C498-2BFA-F0013DC482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61A765-AD61-4940-8E00-0F0D0E550D98}" type="datetimeFigureOut">
              <a:rPr lang="uk-UA" smtClean="0"/>
              <a:t>17.09.2022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F932D3F-479A-05EE-9FB9-B11AFAA8D0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B98BA47-079C-B042-1B3E-FB944D91E7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63981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mb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hyperlink" Target="&#1088;&#1072;&#1076;&#1110;&#1072;&#1094;&#1110;&#1081;&#1085;&#1072;%20&#1073;&#1077;&#1079;&#1087;&#1077;&#1082;&#1072;.mp4" TargetMode="Externa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hyperlink" Target="&#1088;&#1072;&#1076;&#1110;&#1072;&#1094;&#1110;&#1081;&#1085;&#1072;%20&#1073;&#1077;&#1079;&#1087;&#1077;&#1082;&#1072;.mp4" TargetMode="External"/><Relationship Id="rId5" Type="http://schemas.microsoft.com/office/2007/relationships/hdphoto" Target="../media/hdphoto3.wdp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7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hyperlink" Target="&#1088;&#1072;&#1076;&#1110;&#1072;&#1094;&#1110;&#1081;&#1085;&#1072;%20&#1073;&#1077;&#1079;&#1087;&#1077;&#1082;&#1072;.mp4" TargetMode="External"/><Relationship Id="rId5" Type="http://schemas.microsoft.com/office/2007/relationships/hdphoto" Target="../media/hdphoto5.wdp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7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hyperlink" Target="&#1088;&#1072;&#1076;&#1110;&#1072;&#1094;&#1110;&#1081;&#1085;&#1072;%20&#1073;&#1077;&#1079;&#1087;&#1077;&#1082;&#1072;.mp4" TargetMode="External"/><Relationship Id="rId5" Type="http://schemas.microsoft.com/office/2007/relationships/hdphoto" Target="../media/hdphoto7.wdp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hyperlink" Target="&#1088;&#1072;&#1076;&#1110;&#1072;&#1094;&#1110;&#1081;&#1085;&#1072;%20&#1073;&#1077;&#1079;&#1087;&#1077;&#1082;&#1072;.mp4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&#1088;&#1072;&#1076;&#1110;&#1072;&#1094;&#1110;&#1081;&#1085;&#1072;%20&#1073;&#1077;&#1079;&#1087;&#1077;&#1082;&#1072;.mp4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936-geroicheskaja-muzyka-bez-slov-dlja-fonovogo-video-na-youtube-">
            <a:hlinkClick r:id="" action="ppaction://media"/>
            <a:extLst>
              <a:ext uri="{FF2B5EF4-FFF2-40B4-BE49-F238E27FC236}">
                <a16:creationId xmlns:a16="http://schemas.microsoft.com/office/drawing/2014/main" id="{3DB53744-A8D2-93CF-3DFB-83692FD009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52264" y="3725091"/>
            <a:ext cx="609600" cy="609600"/>
          </a:xfrm>
          <a:prstGeom prst="rect">
            <a:avLst/>
          </a:prstGeom>
        </p:spPr>
      </p:pic>
      <p:pic>
        <p:nvPicPr>
          <p:cNvPr id="1026" name="Picture 2" descr="Атомні експерименти Москви – АрміяInform">
            <a:extLst>
              <a:ext uri="{FF2B5EF4-FFF2-40B4-BE49-F238E27FC236}">
                <a16:creationId xmlns:a16="http://schemas.microsoft.com/office/drawing/2014/main" id="{11353736-180A-C217-D03B-B0BD000B66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1985" y="1966631"/>
            <a:ext cx="9144000" cy="5143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7" action="ppaction://hlinkfile"/>
            <a:extLst>
              <a:ext uri="{FF2B5EF4-FFF2-40B4-BE49-F238E27FC236}">
                <a16:creationId xmlns:a16="http://schemas.microsoft.com/office/drawing/2014/main" id="{C717BAFB-4A4B-DFF9-25BB-C24111FE402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9608" y="5949617"/>
            <a:ext cx="2328874" cy="908383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F6657F-471F-85AF-B924-051C814006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2799" y="-1"/>
            <a:ext cx="11879791" cy="2536903"/>
          </a:xfrm>
        </p:spPr>
        <p:txBody>
          <a:bodyPr>
            <a:noAutofit/>
          </a:bodyPr>
          <a:lstStyle/>
          <a:p>
            <a:r>
              <a:rPr lang="uk-UA" sz="8800" b="1" dirty="0">
                <a:ln w="28575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_Assuan" panose="02040904030706050204" pitchFamily="18" charset="-52"/>
              </a:rPr>
              <a:t>Техніка безпеки при радіаційній аварії</a:t>
            </a:r>
          </a:p>
        </p:txBody>
      </p:sp>
    </p:spTree>
    <p:extLst>
      <p:ext uri="{BB962C8B-B14F-4D97-AF65-F5344CB8AC3E}">
        <p14:creationId xmlns:p14="http://schemas.microsoft.com/office/powerpoint/2010/main" val="813218970"/>
      </p:ext>
    </p:extLst>
  </p:cSld>
  <p:clrMapOvr>
    <a:masterClrMapping/>
  </p:clrMapOvr>
  <p:transition spd="slow">
    <p:comb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1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" presetID="2" presetClass="entr" presetSubtype="1" accel="26000" fill="hold" grpId="0" nodeType="afterEffect" p14:presetBounceEnd="6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8000">
                                          <p:cBhvr additive="base">
                                            <p:cTn id="10" dur="2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8000">
                                          <p:cBhvr additive="base">
                                            <p:cTn id="11" dur="2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 numSld="999" showWhenStopped="0">
                    <p:cTn id="12" repeatCount="indefinite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3"/>
                    </p:tgtEl>
                  </p:cMediaNode>
                </p:audio>
              </p:childTnLst>
            </p:cTn>
          </p:par>
        </p:tnLst>
        <p:bldLst>
          <p:bldP spid="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1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" presetID="2" presetClass="entr" presetSubtype="1" accel="2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2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 numSld="999" showWhenStopped="0">
                    <p:cTn id="12" repeatCount="indefinite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3"/>
                    </p:tgtEl>
                  </p:cMediaNode>
                </p:audio>
              </p:childTnLst>
            </p:cTn>
          </p:par>
        </p:tnLst>
        <p:bldLst>
          <p:bldP spid="2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65C397E-01F9-348A-47CA-C3B4E29B7135}"/>
              </a:ext>
            </a:extLst>
          </p:cNvPr>
          <p:cNvSpPr txBox="1"/>
          <p:nvPr/>
        </p:nvSpPr>
        <p:spPr>
          <a:xfrm>
            <a:off x="309154" y="361991"/>
            <a:ext cx="11573691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Насамперед, </a:t>
            </a:r>
            <a:r>
              <a:rPr lang="uk-UA" sz="36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необхідно слухати інструкції працівників ДСНС та інших установ, які координують дії населення на місцях</a:t>
            </a:r>
            <a:r>
              <a:rPr lang="uk-UA" sz="3600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3600" dirty="0"/>
          </a:p>
        </p:txBody>
      </p:sp>
      <p:grpSp>
        <p:nvGrpSpPr>
          <p:cNvPr id="2" name="Групувати 1">
            <a:extLst>
              <a:ext uri="{FF2B5EF4-FFF2-40B4-BE49-F238E27FC236}">
                <a16:creationId xmlns:a16="http://schemas.microsoft.com/office/drawing/2014/main" id="{B91131BF-BA2B-8F59-AFE5-00B4A2129D3C}"/>
              </a:ext>
            </a:extLst>
          </p:cNvPr>
          <p:cNvGrpSpPr/>
          <p:nvPr/>
        </p:nvGrpSpPr>
        <p:grpSpPr>
          <a:xfrm>
            <a:off x="441353" y="2941106"/>
            <a:ext cx="11164652" cy="3674153"/>
            <a:chOff x="1708838" y="2976327"/>
            <a:chExt cx="9933544" cy="3269010"/>
          </a:xfrm>
        </p:grpSpPr>
        <p:pic>
          <p:nvPicPr>
            <p:cNvPr id="1026" name="Picture 2" descr="В Україні посилять соцзахист працівників ДСНС | Політична партія «Слуга  Народу»">
              <a:extLst>
                <a:ext uri="{FF2B5EF4-FFF2-40B4-BE49-F238E27FC236}">
                  <a16:creationId xmlns:a16="http://schemas.microsoft.com/office/drawing/2014/main" id="{FFEB2463-4345-D20F-6075-E5ABC4707D6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073"/>
            <a:stretch/>
          </p:blipFill>
          <p:spPr bwMode="auto">
            <a:xfrm>
              <a:off x="7520411" y="2976327"/>
              <a:ext cx="4121971" cy="32690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Про руйнування аеропорту у Дніпрі. Подробиці розповіла прес-офіцерка ГУ  ДСНС Дніпропетровщини Євгенія Дудка. | Дніпропетровська обласна рада">
              <a:extLst>
                <a:ext uri="{FF2B5EF4-FFF2-40B4-BE49-F238E27FC236}">
                  <a16:creationId xmlns:a16="http://schemas.microsoft.com/office/drawing/2014/main" id="{DA53EC80-6927-2BE4-600C-600D8C2297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8838" y="2977840"/>
              <a:ext cx="5811574" cy="32674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6" name="Рисунок 5">
            <a:hlinkClick r:id="rId6" action="ppaction://hlinkfile"/>
            <a:extLst>
              <a:ext uri="{FF2B5EF4-FFF2-40B4-BE49-F238E27FC236}">
                <a16:creationId xmlns:a16="http://schemas.microsoft.com/office/drawing/2014/main" id="{D5BB8F3C-76D9-09E4-AC2F-EF0E245D86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9608" y="594961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702693"/>
      </p:ext>
    </p:extLst>
  </p:cSld>
  <p:clrMapOvr>
    <a:masterClrMapping/>
  </p:clrMapOvr>
  <p:transition spd="slow">
    <p:comb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65C397E-01F9-348A-47CA-C3B4E29B7135}"/>
              </a:ext>
            </a:extLst>
          </p:cNvPr>
          <p:cNvSpPr txBox="1"/>
          <p:nvPr/>
        </p:nvSpPr>
        <p:spPr>
          <a:xfrm>
            <a:off x="309154" y="0"/>
            <a:ext cx="11573691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b="1" i="0" dirty="0">
                <a:solidFill>
                  <a:srgbClr val="25252C"/>
                </a:solidFill>
                <a:effectLst/>
              </a:rPr>
              <a:t>Не дізнатися про те, що у вашому місті вибухнула ядерна бомба неможливо - про це сповістять по радіо або в інтернеті, також ви почуєте протяжний гул сирен. </a:t>
            </a:r>
          </a:p>
          <a:p>
            <a:pPr algn="just"/>
            <a:r>
              <a:rPr lang="uk-UA" sz="2800" b="1" i="0" dirty="0">
                <a:solidFill>
                  <a:srgbClr val="25252C"/>
                </a:solidFill>
                <a:effectLst/>
              </a:rPr>
              <a:t>Після цього важливо слухати рекомендації і суворо їх виконувати, не піддаючись паніці, але діючи швидко. </a:t>
            </a:r>
          </a:p>
          <a:p>
            <a:pPr algn="ctr"/>
            <a:endParaRPr lang="uk-UA" sz="2800" b="1" i="0" dirty="0">
              <a:solidFill>
                <a:srgbClr val="25252C"/>
              </a:solidFill>
              <a:effectLst/>
            </a:endParaRPr>
          </a:p>
          <a:p>
            <a:pPr algn="ctr"/>
            <a:r>
              <a:rPr lang="uk-UA" sz="2800" b="1" i="1" dirty="0">
                <a:solidFill>
                  <a:srgbClr val="25252C"/>
                </a:solidFill>
                <a:effectLst/>
                <a:highlight>
                  <a:srgbClr val="FFFF00"/>
                </a:highlight>
              </a:rPr>
              <a:t>Пам'ятайте</a:t>
            </a:r>
            <a:r>
              <a:rPr lang="uk-UA" sz="2800" b="1" i="0" dirty="0">
                <a:solidFill>
                  <a:srgbClr val="25252C"/>
                </a:solidFill>
                <a:effectLst/>
                <a:highlight>
                  <a:srgbClr val="FFFF00"/>
                </a:highlight>
              </a:rPr>
              <a:t>:</a:t>
            </a:r>
            <a:r>
              <a:rPr lang="uk-UA" sz="2800" b="1" i="0" dirty="0">
                <a:solidFill>
                  <a:srgbClr val="25252C"/>
                </a:solidFill>
                <a:effectLst/>
              </a:rPr>
              <a:t> у вас є </a:t>
            </a:r>
            <a:r>
              <a:rPr lang="uk-UA" sz="2800" b="1" i="0" dirty="0">
                <a:solidFill>
                  <a:srgbClr val="25252C"/>
                </a:solidFill>
                <a:effectLst/>
                <a:highlight>
                  <a:srgbClr val="FFFF00"/>
                </a:highlight>
              </a:rPr>
              <a:t>10 хвилин</a:t>
            </a:r>
            <a:r>
              <a:rPr lang="uk-UA" sz="2800" b="1" i="0" dirty="0">
                <a:solidFill>
                  <a:srgbClr val="25252C"/>
                </a:solidFill>
                <a:effectLst/>
              </a:rPr>
              <a:t>, щоб знайти бомбосховище і врятуватися, а станції метро закриються через 5 хвилин після оголошення тривоги.</a:t>
            </a:r>
          </a:p>
        </p:txBody>
      </p:sp>
      <p:pic>
        <p:nvPicPr>
          <p:cNvPr id="1030" name="Picture 6" descr="секундомер, стоковая фотография, часы">
            <a:extLst>
              <a:ext uri="{FF2B5EF4-FFF2-40B4-BE49-F238E27FC236}">
                <a16:creationId xmlns:a16="http://schemas.microsoft.com/office/drawing/2014/main" id="{9C6B4659-487C-9002-1AA5-E1E175DD3C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4286" l="3462" r="95385">
                        <a14:foregroundMark x1="11923" y1="31429" x2="11154" y2="39524"/>
                        <a14:foregroundMark x1="10000" y1="43333" x2="9615" y2="42857"/>
                        <a14:foregroundMark x1="3462" y1="44524" x2="3846" y2="41667"/>
                        <a14:foregroundMark x1="90385" y1="36667" x2="91538" y2="37381"/>
                        <a14:foregroundMark x1="70000" y1="87381" x2="89615" y2="84286"/>
                        <a14:foregroundMark x1="89615" y1="84286" x2="61154" y2="91429"/>
                        <a14:foregroundMark x1="61154" y1="91429" x2="89615" y2="93333"/>
                        <a14:foregroundMark x1="89615" y1="93333" x2="91154" y2="80952"/>
                        <a14:foregroundMark x1="91154" y1="80952" x2="92692" y2="84048"/>
                        <a14:foregroundMark x1="55000" y1="94524" x2="88462" y2="94286"/>
                        <a14:foregroundMark x1="88462" y1="94286" x2="95385" y2="926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4397" y="3429000"/>
            <a:ext cx="2287604" cy="3578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etki.co.il - Все о детях в Израиле - Детские страхи - проблемы и  последствия">
            <a:extLst>
              <a:ext uri="{FF2B5EF4-FFF2-40B4-BE49-F238E27FC236}">
                <a16:creationId xmlns:a16="http://schemas.microsoft.com/office/drawing/2014/main" id="{ABED8982-FB26-1BBD-9343-DFF986876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875" b="97741" l="10000" r="90000">
                        <a14:foregroundMark x1="32154" y1="9035" x2="58923" y2="5544"/>
                        <a14:foregroundMark x1="58923" y1="5544" x2="39846" y2="3901"/>
                        <a14:foregroundMark x1="39846" y1="3901" x2="62615" y2="9240"/>
                        <a14:foregroundMark x1="62615" y1="9240" x2="56308" y2="1848"/>
                        <a14:foregroundMark x1="56308" y1="1848" x2="36462" y2="3080"/>
                        <a14:foregroundMark x1="36462" y1="3080" x2="47692" y2="10883"/>
                        <a14:foregroundMark x1="47692" y1="10883" x2="53692" y2="11704"/>
                        <a14:foregroundMark x1="7538" y1="99589" x2="40000" y2="91170"/>
                        <a14:foregroundMark x1="40000" y1="91170" x2="80615" y2="97741"/>
                        <a14:foregroundMark x1="80615" y1="97741" x2="10923" y2="975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2590" y="3596355"/>
            <a:ext cx="4353327" cy="326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6" action="ppaction://hlinkfile"/>
            <a:extLst>
              <a:ext uri="{FF2B5EF4-FFF2-40B4-BE49-F238E27FC236}">
                <a16:creationId xmlns:a16="http://schemas.microsoft.com/office/drawing/2014/main" id="{95AD743A-10A4-D9DD-EE23-5574C036BAD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9608" y="594961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415102"/>
      </p:ext>
    </p:extLst>
  </p:cSld>
  <p:clrMapOvr>
    <a:masterClrMapping/>
  </p:clrMapOvr>
  <p:transition spd="slow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BD59D0-4A6D-A728-755C-7F55792114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58240"/>
          </a:xfrm>
        </p:spPr>
        <p:txBody>
          <a:bodyPr>
            <a:noAutofit/>
          </a:bodyPr>
          <a:lstStyle/>
          <a:p>
            <a:pPr algn="ctr"/>
            <a:r>
              <a:rPr lang="uk-UA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Якщо аварія трапилася неподалік вашого місця проживання:</a:t>
            </a:r>
            <a:endParaRPr lang="uk-UA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712FE7C-D489-A1B4-2068-3A547F8D2ABB}"/>
              </a:ext>
            </a:extLst>
          </p:cNvPr>
          <p:cNvSpPr txBox="1"/>
          <p:nvPr/>
        </p:nvSpPr>
        <p:spPr>
          <a:xfrm>
            <a:off x="201762" y="1248623"/>
            <a:ext cx="11486263" cy="5318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1050"/>
              </a:spcAft>
              <a:buSzPts val="1000"/>
              <a:tabLst>
                <a:tab pos="457200" algn="l"/>
              </a:tabLst>
            </a:pPr>
            <a:r>
              <a:rPr lang="uk-UA" sz="2800" b="1" dirty="0">
                <a:effectLst/>
                <a:highlight>
                  <a:srgbClr val="FFFF00"/>
                </a:highlight>
                <a:ea typeface="Times New Roman" panose="02020603050405020304" pitchFamily="18" charset="0"/>
                <a:cs typeface="Times New Roman" panose="02020603050405020304" pitchFamily="18" charset="0"/>
              </a:rPr>
              <a:t>залишайтеся в приміщенні</a:t>
            </a:r>
            <a:r>
              <a:rPr lang="uk-UA" sz="28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sz="2800" b="1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або негайно зайдіть в нього.</a:t>
            </a:r>
            <a:endParaRPr lang="uk-UA" sz="2800" b="1" dirty="0">
              <a:solidFill>
                <a:srgbClr val="000000"/>
              </a:solidFill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FF091F6-8826-500F-3166-26C18CFCCC35}"/>
              </a:ext>
            </a:extLst>
          </p:cNvPr>
          <p:cNvSpPr txBox="1"/>
          <p:nvPr/>
        </p:nvSpPr>
        <p:spPr>
          <a:xfrm>
            <a:off x="201762" y="1969325"/>
            <a:ext cx="11788476" cy="20559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1050"/>
              </a:spcAft>
              <a:buSzPts val="1000"/>
              <a:tabLst>
                <a:tab pos="457200" algn="l"/>
              </a:tabLst>
            </a:pPr>
            <a:r>
              <a:rPr lang="uk-UA" sz="2800" b="1" dirty="0">
                <a:effectLst/>
                <a:highlight>
                  <a:srgbClr val="FFFF00"/>
                </a:highlight>
                <a:ea typeface="Times New Roman" panose="02020603050405020304" pitchFamily="18" charset="0"/>
                <a:cs typeface="Times New Roman" panose="02020603050405020304" pitchFamily="18" charset="0"/>
              </a:rPr>
              <a:t>при перебуванні на вулиці</a:t>
            </a:r>
            <a:endParaRPr lang="uk-UA" sz="2800" b="1" dirty="0">
              <a:effectLst/>
              <a:highlight>
                <a:srgbClr val="FFFF00"/>
              </a:highlight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lvl="0" indent="-457200">
              <a:lnSpc>
                <a:spcPct val="107000"/>
              </a:lnSpc>
              <a:spcAft>
                <a:spcPts val="105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uk-UA" sz="2800" b="1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знайдіть укриття (підвал або хоча б середина будинку), тримайтеся якнайдалі від стін та даху, адже радіоактивний пил осідає на всіх зовнішніх поверхнях;</a:t>
            </a:r>
            <a:endParaRPr lang="uk-UA" sz="2800" b="1" dirty="0">
              <a:solidFill>
                <a:srgbClr val="000000"/>
              </a:solidFill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Самостоятельная защита от радиации | US EPA">
            <a:extLst>
              <a:ext uri="{FF2B5EF4-FFF2-40B4-BE49-F238E27FC236}">
                <a16:creationId xmlns:a16="http://schemas.microsoft.com/office/drawing/2014/main" id="{070C33C8-29B9-48E6-38BB-46BBD73409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819" t="4620" r="6788" b="22996"/>
          <a:stretch/>
        </p:blipFill>
        <p:spPr bwMode="auto">
          <a:xfrm>
            <a:off x="2100405" y="4124860"/>
            <a:ext cx="3168712" cy="2624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Самостоятельная защита от радиации | US EPA">
            <a:extLst>
              <a:ext uri="{FF2B5EF4-FFF2-40B4-BE49-F238E27FC236}">
                <a16:creationId xmlns:a16="http://schemas.microsoft.com/office/drawing/2014/main" id="{ECD7DB65-BA3A-07F9-24F2-F123E88AAD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296" t="3036" r="6744" b="21452"/>
          <a:stretch/>
        </p:blipFill>
        <p:spPr bwMode="auto">
          <a:xfrm>
            <a:off x="6476645" y="4025272"/>
            <a:ext cx="3168713" cy="2624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6" action="ppaction://hlinkfile"/>
            <a:extLst>
              <a:ext uri="{FF2B5EF4-FFF2-40B4-BE49-F238E27FC236}">
                <a16:creationId xmlns:a16="http://schemas.microsoft.com/office/drawing/2014/main" id="{507485BC-EC7F-B62E-5FF6-FAFFF7B39F4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9608" y="594961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248048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BD59D0-4A6D-A728-755C-7F55792114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58240"/>
          </a:xfrm>
        </p:spPr>
        <p:txBody>
          <a:bodyPr>
            <a:noAutofit/>
          </a:bodyPr>
          <a:lstStyle/>
          <a:p>
            <a:pPr algn="ctr"/>
            <a:r>
              <a:rPr lang="uk-UA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Якщо аварія трапилася неподалік вашого місця проживання:</a:t>
            </a:r>
            <a:endParaRPr lang="uk-UA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1F635AE-469D-D447-CD65-39B317B4308D}"/>
              </a:ext>
            </a:extLst>
          </p:cNvPr>
          <p:cNvSpPr txBox="1"/>
          <p:nvPr/>
        </p:nvSpPr>
        <p:spPr>
          <a:xfrm>
            <a:off x="300446" y="1410826"/>
            <a:ext cx="11591108" cy="15949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10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800" b="1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за можливості заберіть всіх домашніх тварин з собою в укриття;</a:t>
            </a:r>
            <a:endParaRPr lang="uk-UA" sz="2800" b="1" dirty="0">
              <a:solidFill>
                <a:srgbClr val="000000"/>
              </a:solidFill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10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800" b="1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закрийте та спробуйте заблокувати двері, вікна в приміщенні, не підходьте до них;</a:t>
            </a:r>
            <a:endParaRPr lang="uk-UA" sz="2800" b="1" dirty="0">
              <a:solidFill>
                <a:srgbClr val="000000"/>
              </a:solidFill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FEA86A9-C8B2-A64A-AFC1-88895225948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7030" t="26535" r="42005" b="33201"/>
          <a:stretch/>
        </p:blipFill>
        <p:spPr>
          <a:xfrm>
            <a:off x="3829617" y="3005750"/>
            <a:ext cx="5124260" cy="3747960"/>
          </a:xfrm>
          <a:prstGeom prst="rect">
            <a:avLst/>
          </a:prstGeom>
        </p:spPr>
      </p:pic>
      <p:pic>
        <p:nvPicPr>
          <p:cNvPr id="7" name="Рисунок 6">
            <a:hlinkClick r:id="rId4" action="ppaction://hlinkfile"/>
            <a:extLst>
              <a:ext uri="{FF2B5EF4-FFF2-40B4-BE49-F238E27FC236}">
                <a16:creationId xmlns:a16="http://schemas.microsoft.com/office/drawing/2014/main" id="{26A67670-353D-21A0-E8B5-9D09BABEC6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9608" y="594961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617392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2423027" y="1999715"/>
            <a:ext cx="7345945" cy="13620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Повна презентація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4" name="Рисунок 3">
            <a:hlinkClick r:id="rId2" action="ppaction://hlinkfile"/>
            <a:extLst>
              <a:ext uri="{FF2B5EF4-FFF2-40B4-BE49-F238E27FC236}">
                <a16:creationId xmlns:a16="http://schemas.microsoft.com/office/drawing/2014/main" id="{A2C20692-DD4C-6086-892E-E481B1FD3A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4863" y="3496210"/>
            <a:ext cx="4365585" cy="1702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364</TotalTime>
  <Words>182</Words>
  <Application>Microsoft Office PowerPoint</Application>
  <PresentationFormat>Широкий екран</PresentationFormat>
  <Paragraphs>14</Paragraphs>
  <Slides>6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3" baseType="lpstr">
      <vt:lpstr>a_Assuan</vt:lpstr>
      <vt:lpstr>Arial</vt:lpstr>
      <vt:lpstr>Calibri</vt:lpstr>
      <vt:lpstr>Calibri Light</vt:lpstr>
      <vt:lpstr>Roboto</vt:lpstr>
      <vt:lpstr>Symbol</vt:lpstr>
      <vt:lpstr>Тема Office</vt:lpstr>
      <vt:lpstr>Техніка безпеки при радіаційній аварії</vt:lpstr>
      <vt:lpstr>Презентація PowerPoint</vt:lpstr>
      <vt:lpstr>Презентація PowerPoint</vt:lpstr>
      <vt:lpstr>Якщо аварія трапилася неподалік вашого місця проживання:</vt:lpstr>
      <vt:lpstr>Якщо аварія трапилася неподалік вашого місця проживання: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Техніка безпеки під час воєнного стану</dc:title>
  <dc:creator>User</dc:creator>
  <cp:lastModifiedBy>User</cp:lastModifiedBy>
  <cp:revision>60</cp:revision>
  <dcterms:created xsi:type="dcterms:W3CDTF">2022-08-31T20:01:45Z</dcterms:created>
  <dcterms:modified xsi:type="dcterms:W3CDTF">2022-09-17T17:28:27Z</dcterms:modified>
</cp:coreProperties>
</file>