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2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Robo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regular.fntdata"/><Relationship Id="rId14" Type="http://schemas.openxmlformats.org/officeDocument/2006/relationships/slide" Target="slides/slide9.xml"/><Relationship Id="rId17" Type="http://schemas.openxmlformats.org/officeDocument/2006/relationships/font" Target="fonts/Roboto-italic.fntdata"/><Relationship Id="rId16" Type="http://schemas.openxmlformats.org/officeDocument/2006/relationships/font" Target="fonts/Robo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Robo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" name="Google Shape;4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379e55bc046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379e55bc046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379e55bc046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" name="Google Shape;55;g379e55bc046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79e55bc046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79e55bc046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79e55bc046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79e55bc046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79e55bc046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79e55bc046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79e55bc046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79e55bc046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79e55bc046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79e55bc046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79e55bc046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79e55bc046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429676" y="486821"/>
            <a:ext cx="7899300" cy="7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Roboto"/>
              <a:buNone/>
              <a:defRPr sz="2500" cap="none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429676" y="1593850"/>
            <a:ext cx="7901400" cy="287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3600">
            <a:normAutofit/>
          </a:bodyPr>
          <a:lstStyle>
            <a:lvl1pPr indent="-342900" lvl="0" marL="457200" algn="l">
              <a:spcBef>
                <a:spcPts val="1200"/>
              </a:spcBef>
              <a:spcAft>
                <a:spcPts val="0"/>
              </a:spcAft>
              <a:buClr>
                <a:srgbClr val="FEFEF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60375" y="4771231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4771231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65900" y="4771231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4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429676" y="486821"/>
            <a:ext cx="7899300" cy="7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Roboto"/>
              <a:buNone/>
              <a:defRPr sz="2500" cap="none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429676" y="1593850"/>
            <a:ext cx="3702000" cy="287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3600">
            <a:normAutofit/>
          </a:bodyPr>
          <a:lstStyle>
            <a:lvl1pPr indent="-342900" lvl="0" marL="457200" algn="l">
              <a:spcBef>
                <a:spcPts val="1200"/>
              </a:spcBef>
              <a:spcAft>
                <a:spcPts val="0"/>
              </a:spcAft>
              <a:buClr>
                <a:srgbClr val="FEFEF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2" type="body"/>
          </p:nvPr>
        </p:nvSpPr>
        <p:spPr>
          <a:xfrm>
            <a:off x="4627026" y="1593850"/>
            <a:ext cx="3702000" cy="2870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3600">
            <a:normAutofit/>
          </a:bodyPr>
          <a:lstStyle>
            <a:lvl1pPr indent="-342900" lvl="0" marL="457200" algn="l">
              <a:spcBef>
                <a:spcPts val="1200"/>
              </a:spcBef>
              <a:spcAft>
                <a:spcPts val="0"/>
              </a:spcAft>
              <a:buClr>
                <a:srgbClr val="FEFEF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rgbClr val="FEFEFE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0" type="dt"/>
          </p:nvPr>
        </p:nvSpPr>
        <p:spPr>
          <a:xfrm>
            <a:off x="460375" y="4771231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1" type="ftr"/>
          </p:nvPr>
        </p:nvSpPr>
        <p:spPr>
          <a:xfrm>
            <a:off x="3124200" y="4771231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6565900" y="4771231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4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showMasterSp="0" type="secHead">
  <p:cSld name="SECTION_HEADER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516A1D"/>
              </a:gs>
              <a:gs pos="50000">
                <a:srgbClr val="7A9F2C"/>
              </a:gs>
              <a:gs pos="100000">
                <a:srgbClr val="516A1D"/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descr="lines3.png" id="30" name="Google Shape;30;p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31" name="Google Shape;31;p4"/>
          <p:cNvSpPr/>
          <p:nvPr/>
        </p:nvSpPr>
        <p:spPr>
          <a:xfrm>
            <a:off x="0" y="4462781"/>
            <a:ext cx="9144000" cy="45600"/>
          </a:xfrm>
          <a:prstGeom prst="rect">
            <a:avLst/>
          </a:prstGeom>
          <a:gradFill>
            <a:gsLst>
              <a:gs pos="0">
                <a:schemeClr val="dk1"/>
              </a:gs>
              <a:gs pos="32000">
                <a:srgbClr val="3F3F3F"/>
              </a:gs>
              <a:gs pos="100000">
                <a:schemeClr val="dk1"/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4"/>
          <p:cNvSpPr txBox="1"/>
          <p:nvPr>
            <p:ph type="title"/>
          </p:nvPr>
        </p:nvSpPr>
        <p:spPr>
          <a:xfrm>
            <a:off x="420151" y="509061"/>
            <a:ext cx="7905900" cy="1565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0"/>
              <a:buFont typeface="Roboto"/>
              <a:buNone/>
              <a:defRPr i="0" sz="5000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" type="body"/>
          </p:nvPr>
        </p:nvSpPr>
        <p:spPr>
          <a:xfrm>
            <a:off x="440263" y="2101879"/>
            <a:ext cx="6874800" cy="165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36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36" name="Google Shape;36;p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rmAutofit/>
          </a:bodyPr>
          <a:lstStyle>
            <a:lvl1pPr lvl="0" algn="ctr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7" name="Google Shape;37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6.jpg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urved_highlight2.png" id="6" name="Google Shape;6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nes2.png" id="7" name="Google Shape;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8;p1"/>
          <p:cNvSpPr/>
          <p:nvPr/>
        </p:nvSpPr>
        <p:spPr>
          <a:xfrm>
            <a:off x="-1" y="355600"/>
            <a:ext cx="9144000" cy="893100"/>
          </a:xfrm>
          <a:prstGeom prst="rect">
            <a:avLst/>
          </a:prstGeom>
          <a:gradFill>
            <a:gsLst>
              <a:gs pos="0">
                <a:srgbClr val="516A1D"/>
              </a:gs>
              <a:gs pos="50000">
                <a:schemeClr val="accent1"/>
              </a:gs>
              <a:gs pos="100000">
                <a:srgbClr val="516A1D"/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9;p1"/>
          <p:cNvSpPr txBox="1"/>
          <p:nvPr>
            <p:ph idx="10" type="dt"/>
          </p:nvPr>
        </p:nvSpPr>
        <p:spPr>
          <a:xfrm>
            <a:off x="460375" y="4771231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1" type="ftr"/>
          </p:nvPr>
        </p:nvSpPr>
        <p:spPr>
          <a:xfrm>
            <a:off x="3124200" y="4771231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2" type="sldNum"/>
          </p:nvPr>
        </p:nvSpPr>
        <p:spPr>
          <a:xfrm>
            <a:off x="6565900" y="4771231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None/>
              <a:defRPr b="0" i="0" sz="600" u="none" cap="none" strike="noStrike">
                <a:solidFill>
                  <a:srgbClr val="80808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4</a:t>
            </a:r>
            <a:endParaRPr/>
          </a:p>
        </p:txBody>
      </p:sp>
      <p:sp>
        <p:nvSpPr>
          <p:cNvPr id="12" name="Google Shape;12;p1"/>
          <p:cNvSpPr txBox="1"/>
          <p:nvPr>
            <p:ph type="title"/>
          </p:nvPr>
        </p:nvSpPr>
        <p:spPr>
          <a:xfrm>
            <a:off x="457200" y="37570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Roboto"/>
              <a:buNone/>
              <a:defRPr b="0" i="0" sz="2500" u="none" cap="none" strike="noStrik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1"/>
          <p:cNvSpPr txBox="1"/>
          <p:nvPr>
            <p:ph idx="1" type="body"/>
          </p:nvPr>
        </p:nvSpPr>
        <p:spPr>
          <a:xfrm>
            <a:off x="457200" y="1608667"/>
            <a:ext cx="8229600" cy="298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3600">
            <a:normAutofit/>
          </a:bodyPr>
          <a:lstStyle>
            <a:lvl1pPr indent="-342900" lvl="0" marL="457200" marR="0" rtl="0" algn="l">
              <a:spcBef>
                <a:spcPts val="1200"/>
              </a:spcBef>
              <a:spcAft>
                <a:spcPts val="0"/>
              </a:spcAft>
              <a:buClr>
                <a:srgbClr val="FEFEFE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30200" lvl="1" marL="914400" marR="0" rtl="0" algn="l">
              <a:spcBef>
                <a:spcPts val="320"/>
              </a:spcBef>
              <a:spcAft>
                <a:spcPts val="0"/>
              </a:spcAft>
              <a:buClr>
                <a:srgbClr val="FEFEFE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marR="0" rtl="0" algn="l">
              <a:spcBef>
                <a:spcPts val="280"/>
              </a:spcBef>
              <a:spcAft>
                <a:spcPts val="0"/>
              </a:spcAft>
              <a:buClr>
                <a:srgbClr val="FEFEFE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04800" lvl="3" marL="1828800" marR="0" rtl="0" algn="l">
              <a:spcBef>
                <a:spcPts val="240"/>
              </a:spcBef>
              <a:spcAft>
                <a:spcPts val="0"/>
              </a:spcAft>
              <a:buClr>
                <a:srgbClr val="FEFEFE"/>
              </a:buClr>
              <a:buSzPts val="1200"/>
              <a:buFont typeface="Arial"/>
              <a:buChar char="–"/>
              <a:defRPr b="0" i="0" sz="12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292100" lvl="4" marL="2286000" marR="0" rtl="0" algn="l">
              <a:spcBef>
                <a:spcPts val="200"/>
              </a:spcBef>
              <a:spcAft>
                <a:spcPts val="0"/>
              </a:spcAft>
              <a:buClr>
                <a:srgbClr val="FEFEFE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292100" lvl="5" marL="2743200" marR="0" rtl="0" algn="l">
              <a:spcBef>
                <a:spcPts val="200"/>
              </a:spcBef>
              <a:spcAft>
                <a:spcPts val="0"/>
              </a:spcAft>
              <a:buClr>
                <a:srgbClr val="FEFEFE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292100" lvl="6" marL="3200400" marR="0" rtl="0" algn="l">
              <a:spcBef>
                <a:spcPts val="200"/>
              </a:spcBef>
              <a:spcAft>
                <a:spcPts val="0"/>
              </a:spcAft>
              <a:buClr>
                <a:srgbClr val="FEFEFE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292100" lvl="7" marL="3657600" marR="0" rtl="0" algn="l">
              <a:spcBef>
                <a:spcPts val="200"/>
              </a:spcBef>
              <a:spcAft>
                <a:spcPts val="0"/>
              </a:spcAft>
              <a:buClr>
                <a:srgbClr val="FEFEFE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292100" lvl="8" marL="4114800" marR="0" rtl="0" algn="l">
              <a:spcBef>
                <a:spcPts val="200"/>
              </a:spcBef>
              <a:spcAft>
                <a:spcPts val="0"/>
              </a:spcAft>
              <a:buClr>
                <a:srgbClr val="FEFEFE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rgbClr val="FEFEFE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14" name="Google Shape;14;p1"/>
          <p:cNvSpPr/>
          <p:nvPr/>
        </p:nvSpPr>
        <p:spPr>
          <a:xfrm>
            <a:off x="8936566" y="0"/>
            <a:ext cx="211800" cy="5160300"/>
          </a:xfrm>
          <a:prstGeom prst="rect">
            <a:avLst/>
          </a:prstGeom>
          <a:gradFill>
            <a:gsLst>
              <a:gs pos="0">
                <a:srgbClr val="FEFEFE"/>
              </a:gs>
              <a:gs pos="100000">
                <a:schemeClr val="lt1"/>
              </a:gs>
            </a:gsLst>
            <a:lin ang="16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4"/>
    <p:sldLayoutId id="2147483649" r:id="rId5"/>
    <p:sldLayoutId id="2147483650" r:id="rId6"/>
    <p:sldLayoutId id="2147483651" r:id="rId7"/>
  </p:sldLayoutIdLst>
  <mc:AlternateContent>
    <mc:Choice Requires="p14">
      <p:transition spd="slow" p14:dur="1500">
        <p:fade thruBlk="1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7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0.png"/><Relationship Id="rId5" Type="http://schemas.openxmlformats.org/officeDocument/2006/relationships/image" Target="../media/image5.png"/><Relationship Id="rId6" Type="http://schemas.openxmlformats.org/officeDocument/2006/relationships/hyperlink" Target="https://www.president.gov.ua/news/volodimir-zelenskij-vruchiv-11-richnomu-danskomu-volonteru-y-98821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5" Type="http://schemas.openxmlformats.org/officeDocument/2006/relationships/hyperlink" Target="https://www.bbc.com/ukrainian/news-57836822" TargetMode="External"/><Relationship Id="rId6" Type="http://schemas.openxmlformats.org/officeDocument/2006/relationships/hyperlink" Target="https://pmg.ua/life/100664-prezydent-zelenskyy-vruchyv-medal-yuniy-zakarpatci-yaka-vryatuvala-chotyrokh-ditey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hyperlink" Target="https://www.google.com/search?num=10&amp;newwindow=1&amp;sca_esv=a5ace5942393c46e&amp;cs=0&amp;sxsrf=AE3TifOI5UpD9myAsEwgR_WKX11hWsAI3Q%3A1756553374906&amp;q=%D0%A2%D0%B8%D0%B3%D1%80%D0%B0%D0%BD%D0%B0+%D0%9E%D0%B3%D0%B0%D0%BD%D0%BD%D1%96%D1%81%D1%8F%D0%BD%D0%B0&amp;sa=X&amp;ved=2ahUKEwjx3J2ft7KPAxXUVPEDHTNpIJQQxccNegQIAhAB&amp;mstk=AUtExfCjdhOF01IqlL6b7QKAW5wst4Zok-lBPmZkdaNZruavtX5QLi8cKkNyp42Uo9msHkt5OFDtJZngiOgY3e6fN0yJu8GTTg9a0ImQDoSKUCK-N5XAsApBreXYnr1DObQ-aXf-xgJHQb3bR81ZfVxFGX2OUARYxK4IfhtWNSeJYV7iG-blRJSfU6hLjtiv35PJobAGMMOpBcaejejolV4nocDvIIeB76FUsTy1zEReYA5DoqaNrwGM_emXShsJCXlLFGU55cBkJeH_ZIz5cgko40_p_P_MmAawIHkyTvjihSP5dA&amp;csui=3" TargetMode="External"/><Relationship Id="rId9" Type="http://schemas.openxmlformats.org/officeDocument/2006/relationships/hyperlink" Target="https://www.radiosvoboda.org/a/news-zelensky-nahorodzhennua-ohannisyan-hanganov/33478578.html" TargetMode="External"/><Relationship Id="rId5" Type="http://schemas.openxmlformats.org/officeDocument/2006/relationships/hyperlink" Target="https://www.google.com/search?num=10&amp;newwindow=1&amp;sca_esv=a5ace5942393c46e&amp;cs=0&amp;sxsrf=AE3TifOI5UpD9myAsEwgR_WKX11hWsAI3Q%3A1756553374906&amp;q=%D0%9C%D0%B8%D0%BA%D0%B8%D1%82%D1%83+%D0%A5%D0%B0%D0%BD%D0%B3%D0%B0%D0%BD%D0%BE%D0%B2%D0%B0&amp;sa=X&amp;ved=2ahUKEwjx3J2ft7KPAxXUVPEDHTNpIJQQxccNegQIAhAC&amp;mstk=AUtExfCjdhOF01IqlL6b7QKAW5wst4Zok-lBPmZkdaNZruavtX5QLi8cKkNyp42Uo9msHkt5OFDtJZngiOgY3e6fN0yJu8GTTg9a0ImQDoSKUCK-N5XAsApBreXYnr1DObQ-aXf-xgJHQb3bR81ZfVxFGX2OUARYxK4IfhtWNSeJYV7iG-blRJSfU6hLjtiv35PJobAGMMOpBcaejejolV4nocDvIIeB76FUsTy1zEReYA5DoqaNrwGM_emXShsJCXlLFGU55cBkJeH_ZIz5cgko40_p_P_MmAawIHkyTvjihSP5dA&amp;csui=3" TargetMode="External"/><Relationship Id="rId6" Type="http://schemas.openxmlformats.org/officeDocument/2006/relationships/hyperlink" Target="https://www.radiosvoboda.org/a/news-berdyansk-ubyvstvo-pidlitkiv/32474933.html" TargetMode="External"/><Relationship Id="rId7" Type="http://schemas.openxmlformats.org/officeDocument/2006/relationships/hyperlink" Target="https://www.radiosvoboda.org/a/news-berdyansk-ubyvstvo-pidlitkiv/32474933.html" TargetMode="External"/><Relationship Id="rId8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866" y="2826745"/>
            <a:ext cx="2519524" cy="1872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6"/>
          <p:cNvPicPr preferRelativeResize="0"/>
          <p:nvPr/>
        </p:nvPicPr>
        <p:blipFill rotWithShape="1">
          <a:blip r:embed="rId4">
            <a:alphaModFix/>
          </a:blip>
          <a:srcRect b="0" l="13910" r="14533" t="0"/>
          <a:stretch/>
        </p:blipFill>
        <p:spPr>
          <a:xfrm>
            <a:off x="2702286" y="1540115"/>
            <a:ext cx="3002551" cy="21913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6"/>
          <p:cNvSpPr txBox="1"/>
          <p:nvPr>
            <p:ph type="ctrTitle"/>
          </p:nvPr>
        </p:nvSpPr>
        <p:spPr>
          <a:xfrm>
            <a:off x="311700" y="456912"/>
            <a:ext cx="8520600" cy="7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uk" sz="4580">
                <a:solidFill>
                  <a:srgbClr val="20124D"/>
                </a:solidFill>
                <a:latin typeface="Comic Sans MS"/>
                <a:ea typeface="Comic Sans MS"/>
                <a:cs typeface="Comic Sans MS"/>
                <a:sym typeface="Comic Sans MS"/>
              </a:rPr>
              <a:t>Україна-країна юних героїв</a:t>
            </a:r>
            <a:endParaRPr b="1" sz="4580">
              <a:solidFill>
                <a:srgbClr val="20124D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" name="Google Shape;45;p6"/>
          <p:cNvSpPr txBox="1"/>
          <p:nvPr>
            <p:ph idx="1" type="subTitle"/>
          </p:nvPr>
        </p:nvSpPr>
        <p:spPr>
          <a:xfrm>
            <a:off x="3942475" y="3900775"/>
            <a:ext cx="4824600" cy="10314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rmAutofit fontScale="85000"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Виховна година 1.09.25, 6А клас</a:t>
            </a:r>
            <a:endParaRPr b="1"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Класний керівник: Дудник Тетяна</a:t>
            </a:r>
            <a:endParaRPr b="1"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6" name="Google Shape;46;p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00405" y="2109527"/>
            <a:ext cx="2689225" cy="1788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/>
          <p:nvPr>
            <p:ph type="title"/>
          </p:nvPr>
        </p:nvSpPr>
        <p:spPr>
          <a:xfrm>
            <a:off x="429676" y="486821"/>
            <a:ext cx="7899300" cy="705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3700">
                <a:solidFill>
                  <a:srgbClr val="20124D"/>
                </a:solidFill>
                <a:latin typeface="Comic Sans MS"/>
                <a:ea typeface="Comic Sans MS"/>
                <a:cs typeface="Comic Sans MS"/>
                <a:sym typeface="Comic Sans MS"/>
              </a:rPr>
              <a:t>Хто вони, герої?</a:t>
            </a:r>
            <a:endParaRPr sz="3700">
              <a:solidFill>
                <a:srgbClr val="20124D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" name="Google Shape;52;p7"/>
          <p:cNvSpPr txBox="1"/>
          <p:nvPr>
            <p:ph idx="1" type="body"/>
          </p:nvPr>
        </p:nvSpPr>
        <p:spPr>
          <a:xfrm>
            <a:off x="194700" y="1398025"/>
            <a:ext cx="8565000" cy="35367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Autofit/>
          </a:bodyPr>
          <a:lstStyle/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4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Сьогодні ми поговоримо про героїзм. Але не про тих, хто зображений у книжках чи фільмах, а про наших ровесників.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4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Чи задумувалися ви, що героєм може стати кожен? Навіть ви, сидячи у цьому класі.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4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Сьогодні ми дізнаємося про підлітків, яким президент України вручив державні нагороди. Вони не шукали слави, а просто робили те, що підказувало їм серце.</a:t>
            </a:r>
            <a:endParaRPr sz="24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8"/>
          <p:cNvSpPr txBox="1"/>
          <p:nvPr>
            <p:ph type="title"/>
          </p:nvPr>
        </p:nvSpPr>
        <p:spPr>
          <a:xfrm>
            <a:off x="429676" y="486821"/>
            <a:ext cx="7899300" cy="705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700">
                <a:latin typeface="Comic Sans MS"/>
                <a:ea typeface="Comic Sans MS"/>
                <a:cs typeface="Comic Sans MS"/>
                <a:sym typeface="Comic Sans MS"/>
              </a:rPr>
              <a:t>Хто вони, герої?</a:t>
            </a:r>
            <a:endParaRPr sz="37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8" name="Google Shape;58;p8"/>
          <p:cNvSpPr txBox="1"/>
          <p:nvPr>
            <p:ph idx="1" type="body"/>
          </p:nvPr>
        </p:nvSpPr>
        <p:spPr>
          <a:xfrm>
            <a:off x="77207" y="1619957"/>
            <a:ext cx="7115700" cy="35367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Президент В. Зеленський вручив відзнаку «Майбутнє України» 11-річному данському волонтеру Єнсу Фогу Томсену. Єнс став першим іноземцем, який отримав цю нагороду, що була заснована Зеленським 29 травня 2025 року для дітей, які проявили мужність та стійкість в умовах війни. </a:t>
            </a:r>
            <a:endParaRPr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Хто такий Єнс Фог Томсен? 11-річний хлопчик із Данії, який став волонтером для України. Своєю роботою він допомагає українським дітям, які постраждали від російської агресії. Єнс виготовляв великодні прикраси, продавав їх і зібрав понад </a:t>
            </a:r>
            <a:endParaRPr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34 тисячі данських крон. На зібрані кошти він купив шкільні рюкзаки та приладдя для українських дітей.</a:t>
            </a:r>
            <a:endParaRPr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9" name="Google Shape;59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8302" y="82075"/>
            <a:ext cx="3075723" cy="153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05091" y="1998050"/>
            <a:ext cx="1722825" cy="114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05100" y="3594025"/>
            <a:ext cx="1722825" cy="1145688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8"/>
          <p:cNvSpPr txBox="1"/>
          <p:nvPr/>
        </p:nvSpPr>
        <p:spPr>
          <a:xfrm>
            <a:off x="5643940" y="4650900"/>
            <a:ext cx="3213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000" u="sng">
                <a:solidFill>
                  <a:schemeClr val="hlink"/>
                </a:solidFill>
                <a:hlinkClick r:id="rId6"/>
              </a:rPr>
              <a:t>https://www.president.gov.ua/news/volodimir-zelenskij-vruchiv-11-richnomu-danskomu-volonteru-y-98821</a:t>
            </a:r>
            <a:endParaRPr sz="1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9"/>
          <p:cNvSpPr txBox="1"/>
          <p:nvPr>
            <p:ph type="title"/>
          </p:nvPr>
        </p:nvSpPr>
        <p:spPr>
          <a:xfrm>
            <a:off x="429676" y="486821"/>
            <a:ext cx="7899300" cy="705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700">
                <a:latin typeface="Comic Sans MS"/>
                <a:ea typeface="Comic Sans MS"/>
                <a:cs typeface="Comic Sans MS"/>
                <a:sym typeface="Comic Sans MS"/>
              </a:rPr>
              <a:t>Хто вони, герої?</a:t>
            </a:r>
            <a:endParaRPr sz="37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8" name="Google Shape;68;p9"/>
          <p:cNvSpPr txBox="1"/>
          <p:nvPr>
            <p:ph idx="1" type="body"/>
          </p:nvPr>
        </p:nvSpPr>
        <p:spPr>
          <a:xfrm>
            <a:off x="64150" y="1345791"/>
            <a:ext cx="6358800" cy="35367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750">
                <a:solidFill>
                  <a:schemeClr val="dk1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Юна закарпатка Тетяна Тулайдан у 2021 році ризикуючи своїм життям врятувала 4 дітей. За що отримала з рук Глави держави медаль «За врятоване життя</a:t>
            </a:r>
            <a:r>
              <a:rPr lang="uk" sz="1750">
                <a:solidFill>
                  <a:schemeClr val="dk1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» </a:t>
            </a:r>
            <a:endParaRPr sz="1750">
              <a:solidFill>
                <a:schemeClr val="dk1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50">
              <a:solidFill>
                <a:schemeClr val="dk1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50">
                <a:solidFill>
                  <a:schemeClr val="dk1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Гляньте у ці очі – в них немає страху. Це очі справжнього героя – Тетяни зі Стебного, що на Рахівщині. Юна дівчина, не злякавшись грози і страшної стихії, врятувала свого братика та трьох сусідських дітей. </a:t>
            </a:r>
            <a:endParaRPr sz="1650">
              <a:solidFill>
                <a:schemeClr val="dk1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50">
                <a:solidFill>
                  <a:schemeClr val="dk1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Коли їхні батьки працювали в полі, а вода різко почала прибувати до будинку, Тетяна не розгубилася. Вона вимкнула електрику вдома, взяла семирічного Юрчика за руку і побігла до будинку своєї тітки</a:t>
            </a:r>
            <a:r>
              <a:rPr lang="uk" sz="1650">
                <a:solidFill>
                  <a:schemeClr val="dk1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. Там перебували ще троє наляканих дітлахів, а води в хаті вже було по коліна</a:t>
            </a:r>
            <a:r>
              <a:rPr lang="uk" sz="1650">
                <a:solidFill>
                  <a:schemeClr val="dk1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1650">
              <a:solidFill>
                <a:schemeClr val="dk1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50">
              <a:solidFill>
                <a:schemeClr val="dk1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pic>
        <p:nvPicPr>
          <p:cNvPr id="69" name="Google Shape;69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57670" y="1018371"/>
            <a:ext cx="2519525" cy="168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31566" y="3140070"/>
            <a:ext cx="2519524" cy="1872086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9"/>
          <p:cNvSpPr txBox="1"/>
          <p:nvPr/>
        </p:nvSpPr>
        <p:spPr>
          <a:xfrm>
            <a:off x="5691500" y="356268"/>
            <a:ext cx="31857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900" u="sng">
                <a:solidFill>
                  <a:schemeClr val="hlink"/>
                </a:solidFill>
                <a:hlinkClick r:id="rId5"/>
              </a:rPr>
              <a:t>https://www.bbc.com/ukrainian/news-57836822</a:t>
            </a:r>
            <a:endParaRPr sz="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900" u="sng">
                <a:solidFill>
                  <a:schemeClr val="hlink"/>
                </a:solidFill>
                <a:hlinkClick r:id="rId6"/>
              </a:rPr>
              <a:t>https://pmg.ua/life/100664-prezydent-zelenskyy-vruchyv-medal-yuniy-zakarpatci-yaka-vryatuvala-chotyrokh-ditey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0"/>
          <p:cNvPicPr preferRelativeResize="0"/>
          <p:nvPr/>
        </p:nvPicPr>
        <p:blipFill rotWithShape="1">
          <a:blip r:embed="rId3">
            <a:alphaModFix/>
          </a:blip>
          <a:srcRect b="4399" l="18857" r="19559" t="11960"/>
          <a:stretch/>
        </p:blipFill>
        <p:spPr>
          <a:xfrm>
            <a:off x="4856300" y="91375"/>
            <a:ext cx="4203575" cy="3209626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0"/>
          <p:cNvSpPr txBox="1"/>
          <p:nvPr/>
        </p:nvSpPr>
        <p:spPr>
          <a:xfrm>
            <a:off x="0" y="0"/>
            <a:ext cx="4856400" cy="130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450">
                <a:solidFill>
                  <a:srgbClr val="001D35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2025 року </a:t>
            </a:r>
            <a:r>
              <a:rPr lang="uk" sz="1450">
                <a:solidFill>
                  <a:srgbClr val="001D35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Президент України Володимир Зеленський посмертно нагородив орденом Свободи двох 16-річних підлітків — </a:t>
            </a:r>
            <a:r>
              <a:rPr lang="uk" sz="1450" u="sng">
                <a:solidFill>
                  <a:schemeClr val="hlink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  <a:hlinkClick r:id="rId4"/>
              </a:rPr>
              <a:t>Тиграна Оганнісяна</a:t>
            </a:r>
            <a:r>
              <a:rPr lang="uk" sz="1450">
                <a:solidFill>
                  <a:srgbClr val="001D35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 та </a:t>
            </a:r>
            <a:r>
              <a:rPr lang="uk" sz="1450" u="sng">
                <a:solidFill>
                  <a:schemeClr val="hlink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  <a:hlinkClick r:id="rId5"/>
              </a:rPr>
              <a:t>Микиту Ханганова</a:t>
            </a:r>
            <a:r>
              <a:rPr lang="uk" sz="1450">
                <a:solidFill>
                  <a:srgbClr val="001D35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, яких російські окупаційні війська вбили у Бердянську в червні 2023 року. </a:t>
            </a:r>
            <a:endParaRPr sz="1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8" name="Google Shape;78;p10"/>
          <p:cNvSpPr txBox="1"/>
          <p:nvPr/>
        </p:nvSpPr>
        <p:spPr>
          <a:xfrm>
            <a:off x="42114" y="3784012"/>
            <a:ext cx="88509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rgbClr val="1A3948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У червні 2023 року </a:t>
            </a:r>
            <a:r>
              <a:rPr lang="uk" sz="1800">
                <a:solidFill>
                  <a:srgbClr val="FA5420"/>
                </a:solidFill>
                <a:highlight>
                  <a:srgbClr val="FFFFFF"/>
                </a:highlight>
                <a:uFill>
                  <a:noFill/>
                </a:uFill>
                <a:latin typeface="Comic Sans MS"/>
                <a:ea typeface="Comic Sans MS"/>
                <a:cs typeface="Comic Sans MS"/>
                <a:sym typeface="Comic Sans MS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двоє підлітків, що чинили спротив у окупованому Бердянську</a:t>
            </a:r>
            <a:r>
              <a:rPr lang="uk" sz="1800">
                <a:solidFill>
                  <a:srgbClr val="1A3948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 – Тігран Оганнісян і Микита Ханганов – були вбиті. </a:t>
            </a:r>
            <a:endParaRPr sz="1800">
              <a:solidFill>
                <a:srgbClr val="1A3948"/>
              </a:solidFill>
              <a:highlight>
                <a:srgbClr val="FFFFFF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800">
                <a:solidFill>
                  <a:srgbClr val="1A3948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Згодом окупаційна влада міста Бердянська Запорізької області </a:t>
            </a:r>
            <a:r>
              <a:rPr lang="uk" sz="1800">
                <a:solidFill>
                  <a:srgbClr val="FA5420"/>
                </a:solidFill>
                <a:highlight>
                  <a:srgbClr val="FFFFFF"/>
                </a:highlight>
                <a:uFill>
                  <a:noFill/>
                </a:uFill>
                <a:latin typeface="Comic Sans MS"/>
                <a:ea typeface="Comic Sans MS"/>
                <a:cs typeface="Comic Sans MS"/>
                <a:sym typeface="Comic Sans MS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підтвердила вбивство підлітків</a:t>
            </a:r>
            <a:r>
              <a:rPr lang="uk" sz="1800">
                <a:solidFill>
                  <a:srgbClr val="1A3948"/>
                </a:solidFill>
                <a:highlight>
                  <a:srgbClr val="FFFFFF"/>
                </a:highlight>
                <a:latin typeface="Comic Sans MS"/>
                <a:ea typeface="Comic Sans MS"/>
                <a:cs typeface="Comic Sans MS"/>
                <a:sym typeface="Comic Sans MS"/>
              </a:rPr>
              <a:t>, яких назвала «проукраїнськими терористами».</a:t>
            </a:r>
            <a:endParaRPr sz="1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5042" y="1422655"/>
            <a:ext cx="3950276" cy="2062925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0"/>
          <p:cNvSpPr txBox="1"/>
          <p:nvPr/>
        </p:nvSpPr>
        <p:spPr>
          <a:xfrm>
            <a:off x="5574261" y="3237539"/>
            <a:ext cx="3279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1000" u="sng">
                <a:solidFill>
                  <a:schemeClr val="hlink"/>
                </a:solidFill>
                <a:hlinkClick r:id="rId9"/>
              </a:rPr>
              <a:t>https://www.radiosvoboda.org/a/news-zelensky-nahorodzhennua-ohannisyan-hanganov/33478578.html</a:t>
            </a:r>
            <a:endParaRPr sz="1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1"/>
          <p:cNvPicPr preferRelativeResize="0"/>
          <p:nvPr/>
        </p:nvPicPr>
        <p:blipFill rotWithShape="1">
          <a:blip r:embed="rId3">
            <a:alphaModFix/>
          </a:blip>
          <a:srcRect b="18174" l="17466" r="19860" t="9960"/>
          <a:stretch/>
        </p:blipFill>
        <p:spPr>
          <a:xfrm>
            <a:off x="5609526" y="2963376"/>
            <a:ext cx="3280627" cy="2114849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1"/>
          <p:cNvSpPr txBox="1"/>
          <p:nvPr>
            <p:ph type="title"/>
          </p:nvPr>
        </p:nvSpPr>
        <p:spPr>
          <a:xfrm>
            <a:off x="181650" y="486825"/>
            <a:ext cx="6267300" cy="705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2600">
                <a:latin typeface="Comic Sans MS"/>
                <a:ea typeface="Comic Sans MS"/>
                <a:cs typeface="Comic Sans MS"/>
                <a:sym typeface="Comic Sans MS"/>
              </a:rPr>
              <a:t>За що отримують такі нагороди</a:t>
            </a:r>
            <a:r>
              <a:rPr lang="uk" sz="2600">
                <a:latin typeface="Comic Sans MS"/>
                <a:ea typeface="Comic Sans MS"/>
                <a:cs typeface="Comic Sans MS"/>
                <a:sym typeface="Comic Sans MS"/>
              </a:rPr>
              <a:t>?</a:t>
            </a:r>
            <a:endParaRPr sz="2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7" name="Google Shape;87;p11"/>
          <p:cNvSpPr txBox="1"/>
          <p:nvPr>
            <p:ph idx="1" type="body"/>
          </p:nvPr>
        </p:nvSpPr>
        <p:spPr>
          <a:xfrm>
            <a:off x="96650" y="1191825"/>
            <a:ext cx="7194300" cy="35367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Президент України вручив їм </a:t>
            </a:r>
            <a:r>
              <a:rPr lang="uk" sz="20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медалі "За врятоване життя", орден "Свободи" та інші державні нагороди. Але що саме він відзначив?</a:t>
            </a:r>
            <a:endParaRPr sz="20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990000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Небайдужість</a:t>
            </a: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: Ці підлітки не пройшли повз чужу біду. Вони не сховалися і не чекали, поки прийдуть дорослі.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990000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Сміливість</a:t>
            </a: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: Це не лише фізична сила, а й сила духу. Подолання страху, щоб допомогти іншому, — це і є справжня мужність.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990000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Рішучість</a:t>
            </a: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: Вони діяли миттєво, не вагаючись. А в критичні моменти кожна секунда на вагу золота.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8" name="Google Shape;88;p11"/>
          <p:cNvPicPr preferRelativeResize="0"/>
          <p:nvPr/>
        </p:nvPicPr>
        <p:blipFill rotWithShape="1">
          <a:blip r:embed="rId4">
            <a:alphaModFix/>
          </a:blip>
          <a:srcRect b="18653" l="55524" r="20327" t="10610"/>
          <a:stretch/>
        </p:blipFill>
        <p:spPr>
          <a:xfrm>
            <a:off x="7290950" y="199675"/>
            <a:ext cx="1638374" cy="2698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2"/>
          <p:cNvSpPr txBox="1"/>
          <p:nvPr>
            <p:ph type="title"/>
          </p:nvPr>
        </p:nvSpPr>
        <p:spPr>
          <a:xfrm>
            <a:off x="429676" y="486821"/>
            <a:ext cx="7899300" cy="705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100">
                <a:latin typeface="Comic Sans MS"/>
                <a:ea typeface="Comic Sans MS"/>
                <a:cs typeface="Comic Sans MS"/>
                <a:sym typeface="Comic Sans MS"/>
              </a:rPr>
              <a:t>“</a:t>
            </a:r>
            <a:r>
              <a:rPr lang="uk" sz="3100">
                <a:latin typeface="Comic Sans MS"/>
                <a:ea typeface="Comic Sans MS"/>
                <a:cs typeface="Comic Sans MS"/>
                <a:sym typeface="Comic Sans MS"/>
              </a:rPr>
              <a:t>Пам'ятаймо та цінуймо!”</a:t>
            </a:r>
            <a:endParaRPr sz="3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4" name="Google Shape;94;p12"/>
          <p:cNvSpPr txBox="1"/>
          <p:nvPr>
            <p:ph idx="1" type="body"/>
          </p:nvPr>
        </p:nvSpPr>
        <p:spPr>
          <a:xfrm>
            <a:off x="312175" y="1345809"/>
            <a:ext cx="7901400" cy="25968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Історії цих дітей показують нам, що справжні герої — це не далекі постаті, а люди поруч. Можливо, ваш сусід, ваш однокласник, ваша сестра чи брат.</a:t>
            </a:r>
            <a:endParaRPr sz="2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uk" sz="2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Що ми можемо зробити?</a:t>
            </a:r>
            <a:endParaRPr b="1" sz="2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Comic Sans MS"/>
              <a:buChar char="●"/>
            </a:pPr>
            <a:r>
              <a:rPr lang="uk" sz="2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Пам'ятати їхні історії та розказувати про них іншим.</a:t>
            </a:r>
            <a:endParaRPr sz="2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Comic Sans MS"/>
              <a:buChar char="●"/>
            </a:pPr>
            <a:r>
              <a:rPr lang="uk" sz="2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Бути добрими та уважними один до одного.</a:t>
            </a:r>
            <a:endParaRPr sz="21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Comic Sans MS"/>
              <a:buChar char="●"/>
            </a:pPr>
            <a:r>
              <a:rPr lang="uk" sz="21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Розвивати в собі сміливість та небайдужість.</a:t>
            </a:r>
            <a:endParaRPr sz="28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5" name="Google Shape;95;p12"/>
          <p:cNvSpPr txBox="1"/>
          <p:nvPr/>
        </p:nvSpPr>
        <p:spPr>
          <a:xfrm>
            <a:off x="344925" y="4344675"/>
            <a:ext cx="8068800" cy="70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00">
                <a:solidFill>
                  <a:srgbClr val="20124D"/>
                </a:solidFill>
                <a:latin typeface="Comic Sans MS"/>
                <a:ea typeface="Comic Sans MS"/>
                <a:cs typeface="Comic Sans MS"/>
                <a:sym typeface="Comic Sans MS"/>
              </a:rPr>
              <a:t>Найголовніше - будьте гідними їхніх вчинків.</a:t>
            </a:r>
            <a:endParaRPr b="1" sz="2600">
              <a:solidFill>
                <a:srgbClr val="20124D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3"/>
          <p:cNvSpPr txBox="1"/>
          <p:nvPr>
            <p:ph type="title"/>
          </p:nvPr>
        </p:nvSpPr>
        <p:spPr>
          <a:xfrm>
            <a:off x="1357675" y="486825"/>
            <a:ext cx="6971400" cy="705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 sz="3700">
                <a:latin typeface="Comic Sans MS"/>
                <a:ea typeface="Comic Sans MS"/>
                <a:cs typeface="Comic Sans MS"/>
                <a:sym typeface="Comic Sans MS"/>
              </a:rPr>
              <a:t>Героєм може бути кожний!</a:t>
            </a:r>
            <a:endParaRPr sz="37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1" name="Google Shape;101;p13"/>
          <p:cNvSpPr txBox="1"/>
          <p:nvPr>
            <p:ph idx="1" type="body"/>
          </p:nvPr>
        </p:nvSpPr>
        <p:spPr>
          <a:xfrm>
            <a:off x="194700" y="1398025"/>
            <a:ext cx="8525700" cy="35367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Autofit/>
          </a:bodyPr>
          <a:lstStyle/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Ці діти не були "особливими". Вони не мали суперздібностей. Вони просто були собою...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Героїзм — це вибір між "пройти повз" і "зупинитися, щоб допомогти".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Кожен з нас може стати г</a:t>
            </a: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е</a:t>
            </a: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роєм у повсякденному житті.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Наприклад, коли ти допомагаєш сумному однокласнику добрим словом. Коли ти захищаєш того, над ким сміються. Коли ти чесно зізнаєшся у своєму вчинку, навіть якщо це страшно. 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000">
                <a:solidFill>
                  <a:schemeClr val="dk1"/>
                </a:solidFill>
                <a:highlight>
                  <a:schemeClr val="lt1"/>
                </a:highlight>
                <a:latin typeface="Comic Sans MS"/>
                <a:ea typeface="Comic Sans MS"/>
                <a:cs typeface="Comic Sans MS"/>
                <a:sym typeface="Comic Sans MS"/>
              </a:rPr>
              <a:t>Коли ти НЕ БАЙДУЖИЙ!</a:t>
            </a:r>
            <a:endParaRPr sz="2000">
              <a:solidFill>
                <a:schemeClr val="dk1"/>
              </a:solidFill>
              <a:highlight>
                <a:schemeClr val="lt1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55CC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4"/>
          <p:cNvSpPr txBox="1"/>
          <p:nvPr>
            <p:ph type="title"/>
          </p:nvPr>
        </p:nvSpPr>
        <p:spPr>
          <a:xfrm>
            <a:off x="429676" y="486821"/>
            <a:ext cx="7899300" cy="705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uk" sz="3700">
                <a:latin typeface="Comic Sans MS"/>
                <a:ea typeface="Comic Sans MS"/>
                <a:cs typeface="Comic Sans MS"/>
                <a:sym typeface="Comic Sans MS"/>
              </a:rPr>
              <a:t>Україна — країна юних героїв!</a:t>
            </a:r>
            <a:endParaRPr sz="37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7" name="Google Shape;107;p14"/>
          <p:cNvSpPr txBox="1"/>
          <p:nvPr>
            <p:ph idx="1" type="body"/>
          </p:nvPr>
        </p:nvSpPr>
        <p:spPr>
          <a:xfrm>
            <a:off x="194700" y="1398025"/>
            <a:ext cx="8134200" cy="3536700"/>
          </a:xfrm>
          <a:prstGeom prst="rect">
            <a:avLst/>
          </a:prstGeom>
        </p:spPr>
        <p:txBody>
          <a:bodyPr anchorCtr="0" anchor="t" bIns="45700" lIns="91425" spcFirstLastPara="1" rIns="91425" wrap="square" tIns="93600">
            <a:no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5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Сьогодні ми дізналися, що Україна — це країна сміливих та рішучих людей, а героїзм не має віку.</a:t>
            </a:r>
            <a:endParaRPr sz="25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uk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Запитання для обговорення: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87350" lvl="0" marL="45720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omic Sans MS"/>
              <a:buChar char="-"/>
            </a:pPr>
            <a:r>
              <a:rPr lang="uk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Яка історія вразила вас найбільше? Чому?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omic Sans MS"/>
              <a:buChar char="-"/>
            </a:pPr>
            <a:r>
              <a:rPr lang="uk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Чи знаєте ви когось, хто вчинив героїчний вчинок? Розкажіть.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omic Sans MS"/>
              <a:buChar char="-"/>
            </a:pPr>
            <a:r>
              <a:rPr lang="uk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Який вчинок ви могли б зробити, щоб допомогти комусь сьогодні?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instripes">
  <a:themeElements>
    <a:clrScheme name="Default">
      <a:dk1>
        <a:srgbClr val="000000"/>
      </a:dk1>
      <a:lt1>
        <a:srgbClr val="FFFFFF"/>
      </a:lt1>
      <a:dk2>
        <a:srgbClr val="2F0F1C"/>
      </a:dk2>
      <a:lt2>
        <a:srgbClr val="F1FAFB"/>
      </a:lt2>
      <a:accent1>
        <a:srgbClr val="A0CB46"/>
      </a:accent1>
      <a:accent2>
        <a:srgbClr val="4FBFC9"/>
      </a:accent2>
      <a:accent3>
        <a:srgbClr val="F7990F"/>
      </a:accent3>
      <a:accent4>
        <a:srgbClr val="ED4F39"/>
      </a:accent4>
      <a:accent5>
        <a:srgbClr val="BD3B70"/>
      </a:accent5>
      <a:accent6>
        <a:srgbClr val="FFCC52"/>
      </a:accent6>
      <a:hlink>
        <a:srgbClr val="4FBFC9"/>
      </a:hlink>
      <a:folHlink>
        <a:srgbClr val="BD3B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