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0" r:id="rId6"/>
    <p:sldId id="279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5143AD7-E749-5E1E-371D-A585C0C727CD}" name="User" initials="U" userId="User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8/10/relationships/authors" Target="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4FE42F-9C15-0294-AD3F-B529D5FC1C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49773DEC-CEDF-FB57-F2C6-5F710EC53AA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BA4F085-2BD0-0249-EB6D-BF59F36643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C3DF9EE-1809-3439-B53E-17A088972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1AA9CB5-8FF0-077F-8FFE-B0D61325A0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9678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67D47A4-49A9-8B42-A1CD-DAE2331C7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20025CDA-237E-8C58-094B-57E7DACB4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A15BA5C-DA22-B73B-8AC0-164E6DA491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889A84C1-D708-9927-AEB7-B0937266A8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620E753-1BEA-BD64-C292-2DF7F59CD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1599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BADCCC-7CC3-9522-F549-8D87E2E49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2E2A295-1866-0F47-435B-23932B585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8013EAC-5674-F21F-D9CB-E04CA4AB61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1FFD55E-C4C7-2EF6-D5CC-3E7885253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B53F344-F366-F3A7-9DA9-D32B6B032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97598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19AD27F-8C73-427E-1429-B66046B40E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BF0B2D9E-ECFA-BC92-12F5-56A6D63DD65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BBFC17A6-A279-54E2-797B-7BAFF29623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004ACA9-5FBA-BF9B-7A2E-E083F5ED6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BF4BEA8D-A6BC-FB70-F729-07251D8AD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AB26301-927A-FCD1-8D65-FB3120686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9170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C5C424-49F7-210A-CDD7-500C995DA9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4F31A50C-E103-16C9-D702-E295E9C4C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3BD74E86-CC35-E9C1-7FA4-E1026C865E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3D307D6F-8A69-2F34-1DC2-76CD5FED418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4424DC38-17E0-9E10-A90A-E78B35BF25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41B5EC66-AB0B-4B6E-F624-18951690AD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6FA0002C-0F8A-B4DC-B98F-BB70EC034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DBB44A72-6889-483F-6266-F94E77DCE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06078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D355FC0-71F3-BB5D-3A02-B24698096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ED020ED8-8B10-099B-8490-6AC3A97D4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58AA9D7-9484-A487-4E4C-99099D266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06E5EB54-D0DD-4F7D-8F93-0EC592C44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0178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CF389DEA-849D-877A-3696-971767ABA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A594E3D9-6122-D0AD-E908-9182AD9FD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6398026C-6738-3F1F-4C31-F78E94B277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90504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0E8264-0701-90EA-E077-B6F276A42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F97FE42-2AD0-56E5-C102-E1999D5CAC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2693848-26E0-66FD-D5DF-99DF0097E01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7DACB93C-5E0A-8BC9-18E3-689BAE7876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FF83DCF-D8F7-34B8-1B89-366B61F6A3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8225A09-34C2-F0E2-3717-DBBF35AA3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239922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11E25A-FE95-C370-0CE7-CAFDD2D23E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1EC41354-9CA1-80DE-26A1-0310670568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26C529AA-0F6E-071B-F178-9A27D316D1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4D82799-FBB9-6060-894B-87BB1B2B34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1792E40-D24B-EF15-D789-1C41AE2EF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DA2D4CB-5225-1B5D-5319-65A92D6A02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120703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04A54D-27C6-912D-D6D9-45B3348990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304FB9C-7813-26F0-F599-9C89CDE140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A4F721D-B519-38E9-D43C-190C81528F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15E826ED-2D44-43F3-FE38-35273CEAC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2915659-AEC2-1CDB-F3D0-38743F650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125417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2FD29B83-FCC6-6433-5D9E-8830E435CC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B6C513FA-3526-160E-C375-DAFF81B34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2E75934-5C70-DC0E-7928-72F86B056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8C6E4B9-57F2-9929-14B0-87C0DEE2A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6EDB6338-AA40-3793-56F7-590348D5F1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36372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86E645CF-80C4-7A04-30D0-9EB94B74AF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89F4FE9-9172-4BDD-FEB4-B1A5AD71D7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5A47DB4-05EB-19D2-8841-CEF98B3CAA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BDDB6-A1EB-4489-A480-368C93A972F7}" type="datetimeFigureOut">
              <a:rPr lang="uk-UA" smtClean="0"/>
              <a:t>07.05.2023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7FC08E-0437-D1AE-7719-FB57ADE67B7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FDC00281-B0F4-C1F0-8F1A-E8084F2FB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D64CE3-90AB-418F-8AEE-BABF125550C2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37601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.png"/><Relationship Id="rId7" Type="http://schemas.openxmlformats.org/officeDocument/2006/relationships/hyperlink" Target="https://youtu.be/4WaWpD0_H-w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4WaWpD0_H-w" TargetMode="External"/><Relationship Id="rId3" Type="http://schemas.openxmlformats.org/officeDocument/2006/relationships/image" Target="../media/image4.png"/><Relationship Id="rId7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5.png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4WaWpD0_H-w" TargetMode="External"/><Relationship Id="rId3" Type="http://schemas.openxmlformats.org/officeDocument/2006/relationships/image" Target="../media/image5.png"/><Relationship Id="rId7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microsoft.com/office/2007/relationships/hdphoto" Target="../media/hdphoto1.wdp"/><Relationship Id="rId9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microsoft.com/office/2007/relationships/hdphoto" Target="../media/hdphoto4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hyperlink" Target="https://youtu.be/4WaWpD0_H-w" TargetMode="External"/><Relationship Id="rId4" Type="http://schemas.microsoft.com/office/2007/relationships/hdphoto" Target="../media/hdphoto1.wdp"/><Relationship Id="rId9" Type="http://schemas.microsoft.com/office/2007/relationships/hdphoto" Target="../media/hdphoto5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hyperlink" Target="https://youtu.be/4WaWpD0_H-w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encrypted-tbn0.gstatic.com/images?q=tbn:ANd9GcSNKQqH_BcjQZNbYb9zeKTCY2Rrzn08gcrTNEOPg27dAofj8HayCBrW2n6L0rVd0wFpKYo&amp;usqp=CAU" TargetMode="External"/><Relationship Id="rId13" Type="http://schemas.openxmlformats.org/officeDocument/2006/relationships/hyperlink" Target="https://img.tsn.ua/cached/667/tsn-71c6e1c5a35efa308f11e0ccf1aae45e/thumbs/428x268/51/56/08b26433ce7bda2d0d366643e1445651.jpeg" TargetMode="External"/><Relationship Id="rId18" Type="http://schemas.openxmlformats.org/officeDocument/2006/relationships/hyperlink" Target="https://yavoriv-info.com.ua/wp-content/uploads/1472730935_47.jpg" TargetMode="External"/><Relationship Id="rId26" Type="http://schemas.openxmlformats.org/officeDocument/2006/relationships/hyperlink" Target="https://www.volyn24.com/img/modules/news/b/c5/e2a5806cd9dfd0557e7b8015b72c7c5b/original-photo.jpg" TargetMode="External"/><Relationship Id="rId3" Type="http://schemas.openxmlformats.org/officeDocument/2006/relationships/image" Target="../media/image5.png"/><Relationship Id="rId21" Type="http://schemas.openxmlformats.org/officeDocument/2006/relationships/hyperlink" Target="https://ukr.radio/images/news/big/news_1672400403_63aece13beb3b.jpg" TargetMode="External"/><Relationship Id="rId34" Type="http://schemas.openxmlformats.org/officeDocument/2006/relationships/hyperlink" Target="https://media.acc.cv.ua/news/article/2017/08/23/7118/12.w575.jpeg" TargetMode="External"/><Relationship Id="rId7" Type="http://schemas.openxmlformats.org/officeDocument/2006/relationships/hyperlink" Target="https://media.dyvys.info/2021/09/630_360_1535372492-3115.jpg" TargetMode="External"/><Relationship Id="rId12" Type="http://schemas.openxmlformats.org/officeDocument/2006/relationships/hyperlink" Target="https://ichef.bbci.co.uk/news/640/cpsprodpb/0EC8/production/_124248730_hi075467605.jpg" TargetMode="External"/><Relationship Id="rId17" Type="http://schemas.openxmlformats.org/officeDocument/2006/relationships/hyperlink" Target="https://www.jnsm.com.ua/ures/img/Poland_Border_1939.jpg" TargetMode="External"/><Relationship Id="rId25" Type="http://schemas.openxmlformats.org/officeDocument/2006/relationships/hyperlink" Target="https://www.volynnews.com/files/news/2013/05-31/42798-1u.jpg" TargetMode="External"/><Relationship Id="rId33" Type="http://schemas.openxmlformats.org/officeDocument/2006/relationships/hyperlink" Target="https://img.genial.ly/5fb79039e40c6c0f3727800f/96b93d6d-6f89-4e19-aa54-e5904e3391b5.jpeg" TargetMode="External"/><Relationship Id="rId2" Type="http://schemas.openxmlformats.org/officeDocument/2006/relationships/image" Target="../media/image4.png"/><Relationship Id="rId16" Type="http://schemas.openxmlformats.org/officeDocument/2006/relationships/hyperlink" Target="https://visitukraine.today/media/blog/previews/O6fM2wGsG2uUwvPIp4PXKCUzD30djUrPxgEP3z4y.jpg" TargetMode="External"/><Relationship Id="rId20" Type="http://schemas.openxmlformats.org/officeDocument/2006/relationships/hyperlink" Target="https://focus.ua/static/storage/thumbs/1290x585/d/bf/5d54414f-18bb180414d43d879120b030a6fb0bfd.jpeg?v=0730_1" TargetMode="External"/><Relationship Id="rId29" Type="http://schemas.openxmlformats.org/officeDocument/2006/relationships/hyperlink" Target="https://www.jnsm.com.ua/ures/img/Reims_Sign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borova-gromada.gov.ua/storage/app/uploads/public/609/a6f/d45/609a6fd456a61192770029.jpg" TargetMode="External"/><Relationship Id="rId11" Type="http://schemas.openxmlformats.org/officeDocument/2006/relationships/hyperlink" Target="https://armyinform.com.ua/wp-content/uploads/2021/05/golovna-1-3.jpg" TargetMode="External"/><Relationship Id="rId24" Type="http://schemas.openxmlformats.org/officeDocument/2006/relationships/hyperlink" Target="http://gkorpus.org/images/%D1%81%D0%B2%D0%B5%D1%87%D0%B0.jpg" TargetMode="External"/><Relationship Id="rId32" Type="http://schemas.openxmlformats.org/officeDocument/2006/relationships/hyperlink" Target="https://eugov.chmnu.edu.ua/wp-content/uploads/2020/09/3.jpg" TargetMode="External"/><Relationship Id="rId5" Type="http://schemas.openxmlformats.org/officeDocument/2006/relationships/hyperlink" Target="https://saksagansil.otg.dp.gov.ua/storage/app/uploads/public/5eb/544/9f9/5eb5449f93a52481371558.jpg" TargetMode="External"/><Relationship Id="rId15" Type="http://schemas.openxmlformats.org/officeDocument/2006/relationships/hyperlink" Target="https://icds.ee/wp-content/uploads/2018/05/pobedobesie1.jpg" TargetMode="External"/><Relationship Id="rId23" Type="http://schemas.openxmlformats.org/officeDocument/2006/relationships/hyperlink" Target="https://img.tsn.ua/cached/878/tsn-45ddb1c1da8bc78232f746637fde253d/thumbs/x/00/6e/f7937905d3d37eaa8adfc9e4911a6e00.jpeg" TargetMode="External"/><Relationship Id="rId28" Type="http://schemas.openxmlformats.org/officeDocument/2006/relationships/hyperlink" Target="https://rivnepost.rv.ua/img/650/holovnokomanduvach-zsu-nazvav-kilkist-zahiblikh-uk_20220822_8023.jpeg" TargetMode="External"/><Relationship Id="rId10" Type="http://schemas.openxmlformats.org/officeDocument/2006/relationships/hyperlink" Target="https://armyinform.com.ua/wp-content/uploads/2021/05/2-2.jpeg" TargetMode="External"/><Relationship Id="rId19" Type="http://schemas.openxmlformats.org/officeDocument/2006/relationships/hyperlink" Target="https://img.pravda.com/images/doc/c/a/ca2a49f-gettyimages-1239366739.jpg" TargetMode="External"/><Relationship Id="rId31" Type="http://schemas.openxmlformats.org/officeDocument/2006/relationships/hyperlink" Target="https://www.jnsm.com.ua/ures/img/Capitulation_Berlin.jpg" TargetMode="External"/><Relationship Id="rId4" Type="http://schemas.microsoft.com/office/2007/relationships/hdphoto" Target="../media/hdphoto1.wdp"/><Relationship Id="rId9" Type="http://schemas.openxmlformats.org/officeDocument/2006/relationships/hyperlink" Target="https://gdb.rferl.org/f0ed6f93-c637-4fe1-a86c-1516431af2e4_w650_r0_s.jpeg" TargetMode="External"/><Relationship Id="rId14" Type="http://schemas.openxmlformats.org/officeDocument/2006/relationships/hyperlink" Target="https://razumkov.org.ua/media/k2/items/cache/e2a0429968f60193ed6193b91fd5e0b5_XL.jpg" TargetMode="External"/><Relationship Id="rId22" Type="http://schemas.openxmlformats.org/officeDocument/2006/relationships/hyperlink" Target="https://static.ukrinform.com/photos/2021_06/thumb_files/630_360_1624356699-465.jpg" TargetMode="External"/><Relationship Id="rId27" Type="http://schemas.openxmlformats.org/officeDocument/2006/relationships/hyperlink" Target="https://media.slovoidilo.ua/media/scimage/151/150489-uk.png" TargetMode="External"/><Relationship Id="rId30" Type="http://schemas.openxmlformats.org/officeDocument/2006/relationships/hyperlink" Target="https://static.nv.ua/shared/system/MediaPhoto/images/000/043/950/original/8961755426cfc0d9a1c89f4d28df566e.png" TargetMode="External"/><Relationship Id="rId35" Type="http://schemas.openxmlformats.org/officeDocument/2006/relationships/hyperlink" Target="https://explainer.ua/wp-content/uploads/2021/05/00-920x537.jpg.web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6EA881B9-FD19-BD5B-4EA1-53D9DB81D1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8149" y="178265"/>
            <a:ext cx="4130584" cy="6663396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D2E92D-A246-63DB-5993-0D722608B3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12721" y="597081"/>
            <a:ext cx="9144000" cy="3061640"/>
          </a:xfrm>
        </p:spPr>
        <p:txBody>
          <a:bodyPr>
            <a:normAutofit/>
          </a:bodyPr>
          <a:lstStyle/>
          <a:p>
            <a:r>
              <a:rPr lang="uk-UA" sz="6600" b="1" i="0" dirty="0">
                <a:ln w="28575">
                  <a:solidFill>
                    <a:schemeClr val="bg1"/>
                  </a:solidFill>
                </a:ln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GCrownStyle" pitchFamily="2" charset="0"/>
              </a:rPr>
              <a:t>8 травня</a:t>
            </a:r>
            <a:br>
              <a:rPr lang="uk-UA" sz="6600" b="1" i="0" dirty="0">
                <a:ln w="28575">
                  <a:solidFill>
                    <a:schemeClr val="bg1"/>
                  </a:solidFill>
                </a:ln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GCrownStyle" pitchFamily="2" charset="0"/>
              </a:rPr>
            </a:br>
            <a:r>
              <a:rPr lang="uk-UA" sz="6600" b="1" i="0" dirty="0">
                <a:ln w="28575">
                  <a:solidFill>
                    <a:schemeClr val="bg1"/>
                  </a:solidFill>
                </a:ln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</a:effectLst>
                <a:latin typeface="AGCrownStyle" pitchFamily="2" charset="0"/>
              </a:rPr>
              <a:t>День пам’яті та примирення</a:t>
            </a:r>
            <a:endParaRPr lang="uk-UA" sz="6600" dirty="0">
              <a:ln w="28575">
                <a:solidFill>
                  <a:schemeClr val="bg1"/>
                </a:solidFill>
              </a:ln>
              <a:effectLst>
                <a:glow rad="101600">
                  <a:schemeClr val="accent2">
                    <a:satMod val="175000"/>
                    <a:alpha val="40000"/>
                  </a:schemeClr>
                </a:glow>
              </a:effectLst>
              <a:latin typeface="AGCrownStyle" pitchFamily="2" charset="0"/>
            </a:endParaRPr>
          </a:p>
        </p:txBody>
      </p:sp>
      <p:grpSp>
        <p:nvGrpSpPr>
          <p:cNvPr id="17" name="Групувати 16">
            <a:extLst>
              <a:ext uri="{FF2B5EF4-FFF2-40B4-BE49-F238E27FC236}">
                <a16:creationId xmlns:a16="http://schemas.microsoft.com/office/drawing/2014/main" id="{502B1336-7B48-228B-ADD9-8047753327A0}"/>
              </a:ext>
            </a:extLst>
          </p:cNvPr>
          <p:cNvGrpSpPr/>
          <p:nvPr/>
        </p:nvGrpSpPr>
        <p:grpSpPr>
          <a:xfrm>
            <a:off x="0" y="3796360"/>
            <a:ext cx="12192000" cy="3061640"/>
            <a:chOff x="0" y="3796360"/>
            <a:chExt cx="12192000" cy="3061640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BEBDF377-66B6-24BA-C600-5E54AB69D0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C1B406E2-7A5E-19B1-C712-5AFA497469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B584B760-BEF7-053D-063B-D628BBBCB2F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1" cy="2482787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45E5543E-9B39-999B-2AB4-77020A16A79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</p:grpSp>
      <p:grpSp>
        <p:nvGrpSpPr>
          <p:cNvPr id="12" name="Групувати 11">
            <a:extLst>
              <a:ext uri="{FF2B5EF4-FFF2-40B4-BE49-F238E27FC236}">
                <a16:creationId xmlns:a16="http://schemas.microsoft.com/office/drawing/2014/main" id="{C8ECA150-2563-0892-8C66-5D4F09CFF298}"/>
              </a:ext>
            </a:extLst>
          </p:cNvPr>
          <p:cNvGrpSpPr/>
          <p:nvPr/>
        </p:nvGrpSpPr>
        <p:grpSpPr>
          <a:xfrm>
            <a:off x="9919496" y="9842"/>
            <a:ext cx="2272504" cy="1112521"/>
            <a:chOff x="9773627" y="0"/>
            <a:chExt cx="2272504" cy="1112521"/>
          </a:xfrm>
        </p:grpSpPr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41F2D604-0E12-EFF1-D04C-015CAC5918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523"/>
            <a:stretch/>
          </p:blipFill>
          <p:spPr>
            <a:xfrm>
              <a:off x="9773627" y="0"/>
              <a:ext cx="2272504" cy="1112521"/>
            </a:xfrm>
            <a:prstGeom prst="rect">
              <a:avLst/>
            </a:prstGeom>
          </p:spPr>
        </p:pic>
        <p:pic>
          <p:nvPicPr>
            <p:cNvPr id="1026" name="Picture 2" descr="День пам'яті та примирення — Вікіпедія">
              <a:extLst>
                <a:ext uri="{FF2B5EF4-FFF2-40B4-BE49-F238E27FC236}">
                  <a16:creationId xmlns:a16="http://schemas.microsoft.com/office/drawing/2014/main" id="{9D66A0B5-1EB1-00E3-EE05-28F6907159C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6561" y="144190"/>
              <a:ext cx="2126635" cy="886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Рисунок 12">
            <a:hlinkClick r:id="rId7"/>
            <a:extLst>
              <a:ext uri="{FF2B5EF4-FFF2-40B4-BE49-F238E27FC236}">
                <a16:creationId xmlns:a16="http://schemas.microsoft.com/office/drawing/2014/main" id="{031CA438-230D-62CA-D0E3-2A34FDC7E69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17" y="5355536"/>
            <a:ext cx="3851949" cy="150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798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5787A51-90DE-37EA-B1BF-98A55989CECC}"/>
              </a:ext>
            </a:extLst>
          </p:cNvPr>
          <p:cNvSpPr txBox="1"/>
          <p:nvPr/>
        </p:nvSpPr>
        <p:spPr>
          <a:xfrm>
            <a:off x="81159" y="-6532"/>
            <a:ext cx="1043879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Законом України «Про увічнення перемоги над нацизмом у Другій світовій війні 1939–1945 років» встановлено День пам’яті та примирення, який відзначається щороку 8 травня з метою вшанування пам’яті всіх жертв Другої світової війни 1939–1945 років.</a:t>
            </a:r>
          </a:p>
        </p:txBody>
      </p:sp>
      <p:grpSp>
        <p:nvGrpSpPr>
          <p:cNvPr id="4" name="Групувати 3">
            <a:extLst>
              <a:ext uri="{FF2B5EF4-FFF2-40B4-BE49-F238E27FC236}">
                <a16:creationId xmlns:a16="http://schemas.microsoft.com/office/drawing/2014/main" id="{AB05292C-4096-A959-0D6E-74DD33732E62}"/>
              </a:ext>
            </a:extLst>
          </p:cNvPr>
          <p:cNvGrpSpPr/>
          <p:nvPr/>
        </p:nvGrpSpPr>
        <p:grpSpPr>
          <a:xfrm>
            <a:off x="0" y="5530785"/>
            <a:ext cx="5853497" cy="1469923"/>
            <a:chOff x="0" y="3796360"/>
            <a:chExt cx="12192000" cy="3061640"/>
          </a:xfrm>
        </p:grpSpPr>
        <p:pic>
          <p:nvPicPr>
            <p:cNvPr id="5" name="Рисунок 4">
              <a:extLst>
                <a:ext uri="{FF2B5EF4-FFF2-40B4-BE49-F238E27FC236}">
                  <a16:creationId xmlns:a16="http://schemas.microsoft.com/office/drawing/2014/main" id="{F2FFE502-D6EB-F0D7-52BE-4E2304B1C84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3712F44C-887F-F7C9-0322-0ECC4CC585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D558C8D3-967F-FD0C-B023-75DEF5676A0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0" cy="2482787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23ED1D44-B46F-53B8-4E6C-C89A8DE05A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</p:grpSp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C56A4A5C-B1D3-724B-8A0E-19C2418688BC}"/>
              </a:ext>
            </a:extLst>
          </p:cNvPr>
          <p:cNvGrpSpPr/>
          <p:nvPr/>
        </p:nvGrpSpPr>
        <p:grpSpPr>
          <a:xfrm>
            <a:off x="5634445" y="5530784"/>
            <a:ext cx="7475299" cy="1469924"/>
            <a:chOff x="0" y="3796358"/>
            <a:chExt cx="15569982" cy="3061642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585DB0CF-BB2C-CC4E-2098-C3C726AB6F6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27016C2D-F3E1-546D-B359-4ED8885BADF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A761D882-9E4B-9842-B7D7-1712416CBBE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0" cy="2482787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6DBE3E4E-56A9-22DA-F3CD-7F2F679BF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DE09CF38-F5E4-43AC-D303-5E2456147FC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46920" y="3796358"/>
              <a:ext cx="3823062" cy="3061640"/>
            </a:xfrm>
            <a:prstGeom prst="rect">
              <a:avLst/>
            </a:prstGeom>
          </p:spPr>
        </p:pic>
      </p:grpSp>
      <p:grpSp>
        <p:nvGrpSpPr>
          <p:cNvPr id="15" name="Групувати 14">
            <a:extLst>
              <a:ext uri="{FF2B5EF4-FFF2-40B4-BE49-F238E27FC236}">
                <a16:creationId xmlns:a16="http://schemas.microsoft.com/office/drawing/2014/main" id="{38AC95C5-CDDF-6B10-46FB-8D614BA19F27}"/>
              </a:ext>
            </a:extLst>
          </p:cNvPr>
          <p:cNvGrpSpPr/>
          <p:nvPr/>
        </p:nvGrpSpPr>
        <p:grpSpPr>
          <a:xfrm>
            <a:off x="10633166" y="9842"/>
            <a:ext cx="1558834" cy="763139"/>
            <a:chOff x="9773627" y="0"/>
            <a:chExt cx="2272504" cy="1112521"/>
          </a:xfrm>
        </p:grpSpPr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AE1E640F-094D-D7B2-49DD-C580203D00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523"/>
            <a:stretch/>
          </p:blipFill>
          <p:spPr>
            <a:xfrm>
              <a:off x="9773627" y="0"/>
              <a:ext cx="2272504" cy="1112521"/>
            </a:xfrm>
            <a:prstGeom prst="rect">
              <a:avLst/>
            </a:prstGeom>
          </p:spPr>
        </p:pic>
        <p:pic>
          <p:nvPicPr>
            <p:cNvPr id="17" name="Picture 2" descr="День пам'яті та примирення — Вікіпедія">
              <a:extLst>
                <a:ext uri="{FF2B5EF4-FFF2-40B4-BE49-F238E27FC236}">
                  <a16:creationId xmlns:a16="http://schemas.microsoft.com/office/drawing/2014/main" id="{A6287DA5-F15E-A9FC-3DCC-EF7E7B4E0C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6561" y="144190"/>
              <a:ext cx="2126635" cy="886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4580" name="Picture 4" descr="Привітання з Днем пам'яті та примирення, Днем перемоги над нацизмом у  Другій світовій війні! | Саксаганська сільська рада">
            <a:extLst>
              <a:ext uri="{FF2B5EF4-FFF2-40B4-BE49-F238E27FC236}">
                <a16:creationId xmlns:a16="http://schemas.microsoft.com/office/drawing/2014/main" id="{F86CCE11-1B32-DB69-E220-D1FF662B1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25" y="1241305"/>
            <a:ext cx="10443328" cy="408925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hlinkClick r:id="rId8"/>
            <a:extLst>
              <a:ext uri="{FF2B5EF4-FFF2-40B4-BE49-F238E27FC236}">
                <a16:creationId xmlns:a16="http://schemas.microsoft.com/office/drawing/2014/main" id="{1972EF8B-18CF-4ABF-49D1-48FB3477E87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17" y="5355536"/>
            <a:ext cx="3851949" cy="150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4656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5EFB11D-29F1-C544-7BC7-67E52E62E4FB}"/>
              </a:ext>
            </a:extLst>
          </p:cNvPr>
          <p:cNvSpPr txBox="1"/>
          <p:nvPr/>
        </p:nvSpPr>
        <p:spPr>
          <a:xfrm>
            <a:off x="73156" y="108750"/>
            <a:ext cx="10438090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i="0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У листопаді 2004 року, рішенням 59-ї сесії Генеральної Асамблеї ООН, 8 та 9 травня було проголошено Днями пам’яті та примирення. В резолюції ООН пропонується державам-членам ООН, неурядовим організаціям і приватним особам відзначати один чи обидва ці дні - 8 і 9 травня, як День пам’яті усіх жертв Другої світової війни. </a:t>
            </a:r>
            <a:r>
              <a:rPr lang="uk-U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8 травня, в День пам’яті та примирення, Україна вшановуватиме пам’ять кожного, хто боровся з нацизмом, та всіх жертв Другої світової війни.</a:t>
            </a:r>
          </a:p>
        </p:txBody>
      </p:sp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667AE609-DCBA-65A7-3FDE-5AE15349A3B7}"/>
              </a:ext>
            </a:extLst>
          </p:cNvPr>
          <p:cNvGrpSpPr/>
          <p:nvPr/>
        </p:nvGrpSpPr>
        <p:grpSpPr>
          <a:xfrm>
            <a:off x="10633166" y="9842"/>
            <a:ext cx="1558834" cy="763139"/>
            <a:chOff x="9773627" y="0"/>
            <a:chExt cx="2272504" cy="1112521"/>
          </a:xfrm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D0A6317E-4683-C5EA-9CDD-67F37EEDF61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523"/>
            <a:stretch/>
          </p:blipFill>
          <p:spPr>
            <a:xfrm>
              <a:off x="9773627" y="0"/>
              <a:ext cx="2272504" cy="1112521"/>
            </a:xfrm>
            <a:prstGeom prst="rect">
              <a:avLst/>
            </a:prstGeom>
          </p:spPr>
        </p:pic>
        <p:pic>
          <p:nvPicPr>
            <p:cNvPr id="7" name="Picture 2" descr="День пам'яті та примирення — Вікіпедія">
              <a:extLst>
                <a:ext uri="{FF2B5EF4-FFF2-40B4-BE49-F238E27FC236}">
                  <a16:creationId xmlns:a16="http://schemas.microsoft.com/office/drawing/2014/main" id="{3BA49BF2-AE35-AA8E-D2E3-2B01CF2FCAA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6561" y="144190"/>
              <a:ext cx="2126635" cy="886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8" name="Групувати 7">
            <a:extLst>
              <a:ext uri="{FF2B5EF4-FFF2-40B4-BE49-F238E27FC236}">
                <a16:creationId xmlns:a16="http://schemas.microsoft.com/office/drawing/2014/main" id="{73E7950A-3EF5-51D6-A4BD-61398F0D6FCA}"/>
              </a:ext>
            </a:extLst>
          </p:cNvPr>
          <p:cNvGrpSpPr/>
          <p:nvPr/>
        </p:nvGrpSpPr>
        <p:grpSpPr>
          <a:xfrm>
            <a:off x="0" y="5530785"/>
            <a:ext cx="5853497" cy="1469923"/>
            <a:chOff x="0" y="3796360"/>
            <a:chExt cx="12192000" cy="3061640"/>
          </a:xfrm>
        </p:grpSpPr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EE2CF5DF-52CA-8920-DF27-87E551DA9FD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E819432F-5375-926D-9DAB-7BB69AE19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332C45E9-7910-2E2F-1579-864ADA98B0AF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0" cy="2482787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F75809D9-301A-6604-7E18-D0F4AFBAC15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</p:grpSp>
      <p:grpSp>
        <p:nvGrpSpPr>
          <p:cNvPr id="13" name="Групувати 12">
            <a:extLst>
              <a:ext uri="{FF2B5EF4-FFF2-40B4-BE49-F238E27FC236}">
                <a16:creationId xmlns:a16="http://schemas.microsoft.com/office/drawing/2014/main" id="{D3923E5C-D2ED-B97E-7620-293DA02AC33F}"/>
              </a:ext>
            </a:extLst>
          </p:cNvPr>
          <p:cNvGrpSpPr/>
          <p:nvPr/>
        </p:nvGrpSpPr>
        <p:grpSpPr>
          <a:xfrm>
            <a:off x="5634445" y="5530784"/>
            <a:ext cx="7475299" cy="1469924"/>
            <a:chOff x="0" y="3796358"/>
            <a:chExt cx="15569982" cy="3061642"/>
          </a:xfrm>
        </p:grpSpPr>
        <p:pic>
          <p:nvPicPr>
            <p:cNvPr id="14" name="Рисунок 13">
              <a:extLst>
                <a:ext uri="{FF2B5EF4-FFF2-40B4-BE49-F238E27FC236}">
                  <a16:creationId xmlns:a16="http://schemas.microsoft.com/office/drawing/2014/main" id="{3E2F9969-73F9-CDAB-F606-219AFA458BF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D4FA6050-9D15-57D9-59B3-1897EA4450C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2C7EB961-78AA-C48E-1793-D580B07B9AD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0" cy="2482787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46B378D3-CC0F-68D8-A1B5-EA46EE8427D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A4BF5D0B-DE2D-B2DC-0812-22F1CDF6FD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46920" y="3796358"/>
              <a:ext cx="3823062" cy="3061640"/>
            </a:xfrm>
            <a:prstGeom prst="rect">
              <a:avLst/>
            </a:prstGeom>
          </p:spPr>
        </p:pic>
      </p:grpSp>
      <p:pic>
        <p:nvPicPr>
          <p:cNvPr id="19" name="Picture 2" descr="ЗВЕРНЕННЯ СЕЛИЩНОГО ГОЛОВИ ОЛЕКСАНДРА ТЕРТИШНОГО З НАГОДИ ДНЯ ПАМ'ЯТІ ТА  ПРИМИРЕННЯ ТА 76-Ї РІЧНИЦІ ПЕРЕМОГИ НАД НАЦИЗМОМ У ДРУГІЙ СВІТОВІЙ ВІЙНІ">
            <a:extLst>
              <a:ext uri="{FF2B5EF4-FFF2-40B4-BE49-F238E27FC236}">
                <a16:creationId xmlns:a16="http://schemas.microsoft.com/office/drawing/2014/main" id="{A2B43EDD-EBD3-3C7F-8E96-A5384A4F62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251" y="1586078"/>
            <a:ext cx="6552844" cy="4667534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hlinkClick r:id="rId8"/>
            <a:extLst>
              <a:ext uri="{FF2B5EF4-FFF2-40B4-BE49-F238E27FC236}">
                <a16:creationId xmlns:a16="http://schemas.microsoft.com/office/drawing/2014/main" id="{638D18A7-F3AC-6C3D-79C8-E6F4CFF31A0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17" y="5355536"/>
            <a:ext cx="3851949" cy="150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49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321A57CC-89F6-8237-F222-2FCE0BEBA6E3}"/>
              </a:ext>
            </a:extLst>
          </p:cNvPr>
          <p:cNvSpPr txBox="1"/>
          <p:nvPr/>
        </p:nvSpPr>
        <p:spPr>
          <a:xfrm>
            <a:off x="125407" y="14292"/>
            <a:ext cx="1035971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Надзвичайно важливо згадувати та вшановувати подвиг тих, хто боровся з нацизмом і переміг його. Не менше заслуговують на увагу та пам’ять і жертви війни: остарбайтери, діти війни, цивільні, які постраждали від бойових дій та окупації їхніх міст і сіл. Війна – це не лише танки, гармати й масштабні бої. Це – долі, мільйони маленьких і великих людських бід, які тривали роками.</a:t>
            </a: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DF39CDFC-3042-5F4E-0673-2CCBE318EECF}"/>
              </a:ext>
            </a:extLst>
          </p:cNvPr>
          <p:cNvGrpSpPr/>
          <p:nvPr/>
        </p:nvGrpSpPr>
        <p:grpSpPr>
          <a:xfrm>
            <a:off x="10633166" y="9842"/>
            <a:ext cx="1558834" cy="763139"/>
            <a:chOff x="9773627" y="0"/>
            <a:chExt cx="2272504" cy="1112521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97B407D8-D1B0-3C98-1C3A-B1805629B9F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523"/>
            <a:stretch/>
          </p:blipFill>
          <p:spPr>
            <a:xfrm>
              <a:off x="9773627" y="0"/>
              <a:ext cx="2272504" cy="1112521"/>
            </a:xfrm>
            <a:prstGeom prst="rect">
              <a:avLst/>
            </a:prstGeom>
          </p:spPr>
        </p:pic>
        <p:pic>
          <p:nvPicPr>
            <p:cNvPr id="8" name="Picture 2" descr="День пам'яті та примирення — Вікіпедія">
              <a:extLst>
                <a:ext uri="{FF2B5EF4-FFF2-40B4-BE49-F238E27FC236}">
                  <a16:creationId xmlns:a16="http://schemas.microsoft.com/office/drawing/2014/main" id="{3DD45648-540E-A110-ABF7-AA83C897B98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6561" y="144190"/>
              <a:ext cx="2126635" cy="886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" name="Групувати 8">
            <a:extLst>
              <a:ext uri="{FF2B5EF4-FFF2-40B4-BE49-F238E27FC236}">
                <a16:creationId xmlns:a16="http://schemas.microsoft.com/office/drawing/2014/main" id="{7F1421CE-A1EB-0B9C-D90D-1BE0FE34AE61}"/>
              </a:ext>
            </a:extLst>
          </p:cNvPr>
          <p:cNvGrpSpPr/>
          <p:nvPr/>
        </p:nvGrpSpPr>
        <p:grpSpPr>
          <a:xfrm>
            <a:off x="0" y="5530785"/>
            <a:ext cx="5853497" cy="1469923"/>
            <a:chOff x="0" y="3796360"/>
            <a:chExt cx="12192000" cy="3061640"/>
          </a:xfrm>
        </p:grpSpPr>
        <p:pic>
          <p:nvPicPr>
            <p:cNvPr id="10" name="Рисунок 9">
              <a:extLst>
                <a:ext uri="{FF2B5EF4-FFF2-40B4-BE49-F238E27FC236}">
                  <a16:creationId xmlns:a16="http://schemas.microsoft.com/office/drawing/2014/main" id="{CFF21DE6-4323-79C5-44DE-3DF8C2EF08D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11" name="Рисунок 10">
              <a:extLst>
                <a:ext uri="{FF2B5EF4-FFF2-40B4-BE49-F238E27FC236}">
                  <a16:creationId xmlns:a16="http://schemas.microsoft.com/office/drawing/2014/main" id="{7C8AD449-B5F5-0072-49FA-5890C8E29061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12" name="Рисунок 11">
              <a:extLst>
                <a:ext uri="{FF2B5EF4-FFF2-40B4-BE49-F238E27FC236}">
                  <a16:creationId xmlns:a16="http://schemas.microsoft.com/office/drawing/2014/main" id="{9660001A-BA89-A78F-8508-657AEF0838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0" cy="2482787"/>
            </a:xfrm>
            <a:prstGeom prst="rect">
              <a:avLst/>
            </a:prstGeom>
          </p:spPr>
        </p:pic>
        <p:pic>
          <p:nvPicPr>
            <p:cNvPr id="13" name="Рисунок 12">
              <a:extLst>
                <a:ext uri="{FF2B5EF4-FFF2-40B4-BE49-F238E27FC236}">
                  <a16:creationId xmlns:a16="http://schemas.microsoft.com/office/drawing/2014/main" id="{52C868C6-2A39-87D5-C21B-3396CFCE840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</p:grpSp>
      <p:grpSp>
        <p:nvGrpSpPr>
          <p:cNvPr id="14" name="Групувати 13">
            <a:extLst>
              <a:ext uri="{FF2B5EF4-FFF2-40B4-BE49-F238E27FC236}">
                <a16:creationId xmlns:a16="http://schemas.microsoft.com/office/drawing/2014/main" id="{22285A26-7FBC-952B-E431-C22F8403A798}"/>
              </a:ext>
            </a:extLst>
          </p:cNvPr>
          <p:cNvGrpSpPr/>
          <p:nvPr/>
        </p:nvGrpSpPr>
        <p:grpSpPr>
          <a:xfrm>
            <a:off x="5634445" y="5530784"/>
            <a:ext cx="7475299" cy="1469924"/>
            <a:chOff x="0" y="3796358"/>
            <a:chExt cx="15569982" cy="3061642"/>
          </a:xfrm>
        </p:grpSpPr>
        <p:pic>
          <p:nvPicPr>
            <p:cNvPr id="15" name="Рисунок 14">
              <a:extLst>
                <a:ext uri="{FF2B5EF4-FFF2-40B4-BE49-F238E27FC236}">
                  <a16:creationId xmlns:a16="http://schemas.microsoft.com/office/drawing/2014/main" id="{7395293F-2E9A-1F9C-BBCE-DCF9EB162DE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3796360"/>
              <a:ext cx="3823063" cy="3061640"/>
            </a:xfrm>
            <a:prstGeom prst="rect">
              <a:avLst/>
            </a:prstGeom>
          </p:spPr>
        </p:pic>
        <p:pic>
          <p:nvPicPr>
            <p:cNvPr id="16" name="Рисунок 15">
              <a:extLst>
                <a:ext uri="{FF2B5EF4-FFF2-40B4-BE49-F238E27FC236}">
                  <a16:creationId xmlns:a16="http://schemas.microsoft.com/office/drawing/2014/main" id="{E94E2B9F-5EAE-D914-A9CE-4FC11C66162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79224" y="4375213"/>
              <a:ext cx="3100251" cy="2482787"/>
            </a:xfrm>
            <a:prstGeom prst="rect">
              <a:avLst/>
            </a:prstGeom>
          </p:spPr>
        </p:pic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2F0C667A-D685-7BD7-7F7A-15DBF787489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092" y="4375213"/>
              <a:ext cx="3100250" cy="2482787"/>
            </a:xfrm>
            <a:prstGeom prst="rect">
              <a:avLst/>
            </a:prstGeom>
          </p:spPr>
        </p:pic>
        <p:pic>
          <p:nvPicPr>
            <p:cNvPr id="18" name="Рисунок 17">
              <a:extLst>
                <a:ext uri="{FF2B5EF4-FFF2-40B4-BE49-F238E27FC236}">
                  <a16:creationId xmlns:a16="http://schemas.microsoft.com/office/drawing/2014/main" id="{7ABF270B-86B8-4915-5172-B3EA8AC61C5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68937" y="3796360"/>
              <a:ext cx="3823063" cy="3061640"/>
            </a:xfrm>
            <a:prstGeom prst="rect">
              <a:avLst/>
            </a:prstGeom>
          </p:spPr>
        </p:pic>
        <p:pic>
          <p:nvPicPr>
            <p:cNvPr id="19" name="Рисунок 18">
              <a:extLst>
                <a:ext uri="{FF2B5EF4-FFF2-40B4-BE49-F238E27FC236}">
                  <a16:creationId xmlns:a16="http://schemas.microsoft.com/office/drawing/2014/main" id="{A3382AD5-0512-B816-D0FA-80A3FDE988E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746920" y="3796358"/>
              <a:ext cx="3823062" cy="3061640"/>
            </a:xfrm>
            <a:prstGeom prst="rect">
              <a:avLst/>
            </a:prstGeom>
          </p:spPr>
        </p:pic>
      </p:grpSp>
      <p:pic>
        <p:nvPicPr>
          <p:cNvPr id="22530" name="Picture 2" descr="1 вересня 1939 року: 20 фактів про Другу світову війну - Дивись.info">
            <a:extLst>
              <a:ext uri="{FF2B5EF4-FFF2-40B4-BE49-F238E27FC236}">
                <a16:creationId xmlns:a16="http://schemas.microsoft.com/office/drawing/2014/main" id="{4336FC3F-606D-1144-C144-75DD547CCC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928" y="1606238"/>
            <a:ext cx="6379665" cy="3645523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Друга світова війна: цікаві факти — Умань інфо - інформаційний сайт міста  Умань">
            <a:extLst>
              <a:ext uri="{FF2B5EF4-FFF2-40B4-BE49-F238E27FC236}">
                <a16:creationId xmlns:a16="http://schemas.microsoft.com/office/drawing/2014/main" id="{0CACAA17-0B2E-D94F-9CB1-54A77BE48F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1131" y="1432874"/>
            <a:ext cx="5735445" cy="3773167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>
            <a:hlinkClick r:id="rId10"/>
            <a:extLst>
              <a:ext uri="{FF2B5EF4-FFF2-40B4-BE49-F238E27FC236}">
                <a16:creationId xmlns:a16="http://schemas.microsoft.com/office/drawing/2014/main" id="{83A09036-8CBB-4407-1F0E-50D417E7C3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717" y="5355536"/>
            <a:ext cx="3851949" cy="150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971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4131A947-8C37-7CF9-0591-FFF6E7115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8747" y="3182255"/>
            <a:ext cx="2008564" cy="367574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D9D5359-EE92-0A30-31F2-059263B1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sp>
        <p:nvSpPr>
          <p:cNvPr id="5" name="Прямоугольник: скругленные углы 2">
            <a:extLst>
              <a:ext uri="{FF2B5EF4-FFF2-40B4-BE49-F238E27FC236}">
                <a16:creationId xmlns:a16="http://schemas.microsoft.com/office/drawing/2014/main" id="{E700E5AD-D448-C7C2-B64E-ECFFAA89E09B}"/>
              </a:ext>
            </a:extLst>
          </p:cNvPr>
          <p:cNvSpPr/>
          <p:nvPr/>
        </p:nvSpPr>
        <p:spPr>
          <a:xfrm>
            <a:off x="1848262" y="998230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4"/>
            <a:extLst>
              <a:ext uri="{FF2B5EF4-FFF2-40B4-BE49-F238E27FC236}">
                <a16:creationId xmlns:a16="http://schemas.microsoft.com/office/drawing/2014/main" id="{7484F88F-DC79-6901-AA39-21D3FAECB5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4591" y="2357846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080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увати 1">
            <a:extLst>
              <a:ext uri="{FF2B5EF4-FFF2-40B4-BE49-F238E27FC236}">
                <a16:creationId xmlns:a16="http://schemas.microsoft.com/office/drawing/2014/main" id="{3A2C39B4-192B-9E17-977C-DAF20A4AE036}"/>
              </a:ext>
            </a:extLst>
          </p:cNvPr>
          <p:cNvGrpSpPr/>
          <p:nvPr/>
        </p:nvGrpSpPr>
        <p:grpSpPr>
          <a:xfrm>
            <a:off x="10633166" y="9842"/>
            <a:ext cx="1558834" cy="763139"/>
            <a:chOff x="9773627" y="0"/>
            <a:chExt cx="2272504" cy="1112521"/>
          </a:xfrm>
        </p:grpSpPr>
        <p:pic>
          <p:nvPicPr>
            <p:cNvPr id="3" name="Рисунок 2">
              <a:extLst>
                <a:ext uri="{FF2B5EF4-FFF2-40B4-BE49-F238E27FC236}">
                  <a16:creationId xmlns:a16="http://schemas.microsoft.com/office/drawing/2014/main" id="{E7318989-2926-C5C9-1204-A38F8221F2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2523"/>
            <a:stretch/>
          </p:blipFill>
          <p:spPr>
            <a:xfrm>
              <a:off x="9773627" y="0"/>
              <a:ext cx="2272504" cy="1112521"/>
            </a:xfrm>
            <a:prstGeom prst="rect">
              <a:avLst/>
            </a:prstGeom>
          </p:spPr>
        </p:pic>
        <p:pic>
          <p:nvPicPr>
            <p:cNvPr id="4" name="Picture 2" descr="День пам'яті та примирення — Вікіпедія">
              <a:extLst>
                <a:ext uri="{FF2B5EF4-FFF2-40B4-BE49-F238E27FC236}">
                  <a16:creationId xmlns:a16="http://schemas.microsoft.com/office/drawing/2014/main" id="{1BB3B3EC-9A14-CDE2-7341-DF6F03D0B49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846561" y="144190"/>
              <a:ext cx="2126635" cy="88609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7F132CC-E4D7-E494-F06F-02921A5D4B23}"/>
              </a:ext>
            </a:extLst>
          </p:cNvPr>
          <p:cNvSpPr txBox="1"/>
          <p:nvPr/>
        </p:nvSpPr>
        <p:spPr>
          <a:xfrm>
            <a:off x="132804" y="520511"/>
            <a:ext cx="12059196" cy="6294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https://saksagansil.otg.dp.gov.ua/storage/app/uploads/public/5eb/544/9f9/5eb5449f93a52481371558.jpg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https://borova-gromada.gov.ua/storage/app/uploads/public/609/a6f/d45/609a6fd456a61192770029.jpg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https://media.dyvys.info/2021/09/630_360_1535372492-3115.jpg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https://encrypted-tbn0.gstatic.com/images?q=tbn:ANd9GcSNKQqH_BcjQZNbYb9zeKTCY2Rrzn08gcrTNEOPg27dAofj8HayCBrW2n6L0rVd0wFpKYo&amp;usqp=CAU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https://gdb.rferl.org/f0ed6f93-c637-4fe1-a86c-1516431af2e4_w650_r0_s.jpeg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https://armyinform.com.ua/wp-content/uploads/2021/05/2-2.jpeg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https://armyinform.com.ua/wp-content/uploads/2021/05/golovna-1-3.jpg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https://ichef.bbci.co.uk/news/640/cpsprodpb/0EC8/production/_124248730_hi075467605.jpg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https://img.tsn.ua/cached/667/tsn-71c6e1c5a35efa308f11e0ccf1aae45e/thumbs/428x268/51/56/08b26433ce7bda2d0d366643e1445651.jpeg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https://razumkov.org.ua/media/k2/items/cache/e2a0429968f60193ed6193b91fd5e0b5_XL.jpg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https://icds.ee/wp-content/uploads/2018/05/pobedobesie1.jpg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https://visitukraine.today/media/blog/previews/O6fM2wGsG2uUwvPIp4PXKCUzD30djUrPxgEP3z4y.jpg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https://www.jnsm.com.ua/ures/img/Poland_Border_1939.jpg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https://yavoriv-info.com.ua/wp-content/uploads/1472730935_47.jpg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1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https://img.pravda.com/images/doc/c/a/ca2a49f-gettyimages-1239366739.jpg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https://focus.ua/static/storage/thumbs/1290x585/d/bf/5d54414f-18bb180414d43d879120b030a6fb0bfd.jpeg?v=0730_1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https://ukr.radio/images/news/big/news_1672400403_63aece13beb3b.jpg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https://static.ukrinform.com/photos/2021_06/thumb_files/630_360_1624356699-465.jpg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https://img.tsn.ua/cached/878/tsn-45ddb1c1da8bc78232f746637fde253d/thumbs/x/00/6e/f7937905d3d37eaa8adfc9e4911a6e00.jpeg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http://gkorpus.org/images/%D1%81%D0%B2%D0%B5%D1%87%D0%B0.jpg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https://www.volynnews.com/files/news/2013/05-31/42798-1u.jpg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https://www.volyn24.com/img/modules/news/b/c5/e2a5806cd9dfd0557e7b8015b72c7c5b/original-photo.jpg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https://media.slovoidilo.ua/media/scimage/151/150489-uk.png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https://rivnepost.rv.ua/img/650/holovnokomanduvach-zsu-nazvav-kilkist-zahiblikh-uk_20220822_8023.jpeg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2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https://www.jnsm.com.ua/ures/img/Reims_Sign.jpg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0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https://static.nv.ua/shared/system/MediaPhoto/images/000/043/950/original/8961755426cfc0d9a1c89f4d28df566e.png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https://www.jnsm.com.ua/ures/img/Capitulation_Berlin.jpg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https://eugov.chmnu.edu.ua/wp-content/uploads/2020/09/3.jpg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https://img.genial.ly/5fb79039e40c6c0f3727800f/96b93d6d-6f89-4e19-aa54-e5904e3391b5.jpeg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https://media.acc.cv.ua/news/article/2017/08/23/7118/12.w575.jpeg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  <a:p>
            <a:r>
              <a:rPr lang="en-US" sz="1300" b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hlinkClick r:id="rId3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https://explainer.ua/wp-content/uploads/2021/05/00-920x537.jpg.webp</a:t>
            </a:r>
            <a:endParaRPr lang="uk-UA" sz="1300" b="1" dirty="0"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4DBACC7-438A-44B0-E3A5-F98344077B32}"/>
              </a:ext>
            </a:extLst>
          </p:cNvPr>
          <p:cNvSpPr txBox="1"/>
          <p:nvPr/>
        </p:nvSpPr>
        <p:spPr>
          <a:xfrm>
            <a:off x="132804" y="51563"/>
            <a:ext cx="1205919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000" b="1" u="sng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  <a:cs typeface="Times New Roman" panose="02020603050405020304" pitchFamily="18" charset="0"/>
              </a:rPr>
              <a:t>Використані матеріали:</a:t>
            </a:r>
          </a:p>
        </p:txBody>
      </p:sp>
    </p:spTree>
    <p:extLst>
      <p:ext uri="{BB962C8B-B14F-4D97-AF65-F5344CB8AC3E}">
        <p14:creationId xmlns:p14="http://schemas.microsoft.com/office/powerpoint/2010/main" val="321130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6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6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6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6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6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6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6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6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6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6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6">
                                            <p:txEl>
                                              <p:pRg st="25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6">
                                            <p:txEl>
                                              <p:pRg st="26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1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6">
                                            <p:txEl>
                                              <p:pRg st="27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1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1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16">
                                            <p:txEl>
                                              <p:pRg st="28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1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6">
                                            <p:txEl>
                                              <p:pRg st="29" end="2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6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6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6">
                                            <p:txEl>
                                              <p:pRg st="30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792</Words>
  <Application>Microsoft Office PowerPoint</Application>
  <PresentationFormat>Широкий екран</PresentationFormat>
  <Paragraphs>37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1" baseType="lpstr">
      <vt:lpstr>AGCrownStyle</vt:lpstr>
      <vt:lpstr>Arial</vt:lpstr>
      <vt:lpstr>Calibri</vt:lpstr>
      <vt:lpstr>Calibri Light</vt:lpstr>
      <vt:lpstr>Тема Office</vt:lpstr>
      <vt:lpstr>8 травня День пам’яті та примирення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День пам’яті та примирення</dc:title>
  <dc:creator>User</dc:creator>
  <cp:lastModifiedBy>User</cp:lastModifiedBy>
  <cp:revision>23</cp:revision>
  <dcterms:created xsi:type="dcterms:W3CDTF">2023-05-06T20:09:46Z</dcterms:created>
  <dcterms:modified xsi:type="dcterms:W3CDTF">2023-05-07T11:56:01Z</dcterms:modified>
</cp:coreProperties>
</file>