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712" autoAdjust="0"/>
  </p:normalViewPr>
  <p:slideViewPr>
    <p:cSldViewPr snapToGrid="0">
      <p:cViewPr varScale="1">
        <p:scale>
          <a:sx n="104" d="100"/>
          <a:sy n="104" d="100"/>
        </p:scale>
        <p:origin x="7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293FA17-CFAD-A376-CA88-7F023D58A63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2B00A732-CE55-D87F-C0B9-9A3379F7F3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06A0CF1-D63F-C426-7218-E422119845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DB8AD4C-4816-3A93-3944-949CB68C70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029DB5A1-C614-237C-8E79-47ACBBAD1B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21968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51E709-E834-D261-6FF1-2D86E91F2E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A63C30A-3EAF-DA8D-963D-326F6605C58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53088205-1E87-DEF6-B2C2-0F3E44F914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17F68D6-C709-51AD-AE0F-AD882BF5CE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520308A9-059F-9161-411A-75FD46DF0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79811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175F659-D906-3DA0-70CD-2646FEEAA7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6E0FBA05-82E2-D7F5-72D7-143E76C6AD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1A5DF0CB-7D69-226B-49D5-CE04CEBE0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3D5FE966-9871-0ED1-40A9-BE8BC46D6A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BEFBA0C1-BCD6-9D08-69C8-3160CFE9B3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13079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9C25F8-ED68-ABC3-3DB3-D058F8C5D1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A15DA96C-2D41-378A-9DFD-4DB9A245D8F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7075F5B8-94E4-A17F-DA8E-52C7DF6F76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EE37DB75-DC90-7506-6FF6-E42546E99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91932CC3-3157-0EDF-7119-11CEF52C9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CB856FDF-7FE5-8AFF-DAFC-35FFA280F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399288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13A26C-6DAA-AE09-3A43-8A55340B6D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34909802-9673-F122-7EDC-6068AD4C40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1087A444-CCB7-65E0-C1BD-E4EA545CDC6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01BBD8AD-9381-5D1E-8D97-7DF599F2AA0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A1AC89EA-E6B1-A431-8714-E8BA38C1BC1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63511CEF-8ED3-EEC7-C588-AA6D90B18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255E053B-0517-992C-66C3-51D9DC2480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7B6BBFD7-4AB1-1D02-9388-DDE08BECE7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18488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A75756-A9A4-0D62-7147-3C1286D3A2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FDF0DEFB-DCB3-5C78-BDD0-76E798D95A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331F79E1-C2D7-26EA-9CBF-0AC16AD24B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B1B662AB-7B93-E933-044E-AEBDFE2321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3816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DA26BAB-1D0D-F242-7DAA-F8098D3B89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67726C98-AF72-4C7F-18B4-9A6E3D621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66D30041-70EF-230B-649E-C7AAF9C560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23960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7C53F67-7F57-3508-4FD4-E6678EFCC2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97FF6C7E-C59B-86A1-65A5-D9DC9C257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930610CD-B155-8399-157A-23D7CF8C24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9A5BA6EE-66F7-F4F1-21E3-A3EE72B4FD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F29ED40-8213-9B32-FE24-22C265E055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E3DDE9E2-F85D-291A-0703-F2D00C3DCF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716333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700BE3-548D-A2CD-E0F2-19ACCC263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DD1FB2B2-F152-A29F-ED3F-F528D2A14A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DB3675F-3D0B-76FB-0772-5E6A0BDE70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8884DF8-AFDA-0606-B017-E56C6829F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81591D1D-F4B7-18EB-0636-3F560BCF97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73257C8E-858A-4D24-9C60-9A3FFCC34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88392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BE3C56-E1DD-A4A6-48B3-5C34FA092D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8F5EFADB-EEFA-638B-B9AE-B24FC4164B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43F65E0E-867C-898C-058B-BD7D98075A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B04EA877-ED00-3837-2103-3F6C18B0AE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46F8DF2-E2A6-E450-4236-0564616EE6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278671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9758FAA5-8E27-1466-3184-DCBF924A425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A2D2FA7C-1460-ED39-565B-1A7D65FD34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25CF2621-D2BB-42CD-1B27-98F267DA3C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021EAA8-751B-EE4C-393F-8EF2D72B7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B3D9F4B-F947-3C5A-7511-7E15642BA6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5719899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8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ADCDA07C-AD49-2AA4-5DC5-190EAB3FDA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B06B94B1-510E-695C-83B5-12A4842B2B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B8E9601A-3015-36B4-B961-B55795BC204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989A97-FDFE-4849-AC87-AE6B2E4BD87E}" type="datetimeFigureOut">
              <a:rPr lang="uk-UA" smtClean="0"/>
              <a:t>20.02.2023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D640DA90-A33C-0182-8860-33D13847D0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AC04DB1D-6DA2-8B55-0A9E-BB3238C699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BDBB0-9C50-443E-AC50-719C2236A4EF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3393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pjnPOm7pUDI" TargetMode="Externa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youtu.be/pjnPOm7pUDI" TargetMode="Externa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youtu.be/pjnPOm7pUDI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youtu.be/pjnPOm7pUDI" TargetMode="Externa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hyperlink" Target="https://youtu.be/pjnPOm7pUDI" TargetMode="Externa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pjnPOm7pUDI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D36FFF-7338-CC55-4269-B3B211CEDE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93648"/>
            <a:ext cx="9884229" cy="3405460"/>
          </a:xfrm>
        </p:spPr>
        <p:txBody>
          <a:bodyPr>
            <a:normAutofit fontScale="90000"/>
          </a:bodyPr>
          <a:lstStyle/>
          <a:p>
            <a:r>
              <a:rPr lang="ru-RU" sz="11100" b="1" dirty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_Assuan" panose="0204090403070605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1100" b="1" dirty="0" err="1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_Assuan" panose="0204090403070605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Вистояли</a:t>
            </a:r>
            <a:r>
              <a:rPr lang="ru-RU" sz="11100" b="1" dirty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_Assuan" panose="0204090403070605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1100" b="1" dirty="0" err="1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_Assuan" panose="0204090403070605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переможемо</a:t>
            </a:r>
            <a:r>
              <a:rPr lang="ru-RU" sz="11100" b="1" dirty="0">
                <a:ln w="28575">
                  <a:solidFill>
                    <a:schemeClr val="bg1"/>
                  </a:solidFill>
                </a:ln>
                <a:solidFill>
                  <a:srgbClr val="FF00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_Assuan" panose="02040904030706050204" pitchFamily="18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!»</a:t>
            </a:r>
            <a:br>
              <a:rPr lang="uk-UA" sz="1800" b="1" dirty="0">
                <a:ln w="19050">
                  <a:solidFill>
                    <a:schemeClr val="bg1"/>
                  </a:solidFill>
                </a:ln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_Assuan" panose="02040904030706050204" pitchFamily="18" charset="-52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b="1" dirty="0">
              <a:ln w="19050">
                <a:solidFill>
                  <a:schemeClr val="bg1"/>
                </a:solidFill>
              </a:ln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_Assuan" panose="02040904030706050204" pitchFamily="18" charset="-52"/>
            </a:endParaRP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F99AFB7-B6A6-4C0A-7ABD-A93BD4DB2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16787" y="4885510"/>
            <a:ext cx="12721998" cy="1951944"/>
          </a:xfrm>
          <a:prstGeom prst="rect">
            <a:avLst/>
          </a:prstGeom>
        </p:spPr>
      </p:pic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1DCD5D0A-CAA1-4B83-A9B8-D8C9A3B1C8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9219" y="5245512"/>
            <a:ext cx="9144000" cy="1103812"/>
          </a:xfrm>
        </p:spPr>
        <p:txBody>
          <a:bodyPr/>
          <a:lstStyle/>
          <a:p>
            <a:r>
              <a:rPr lang="ru-RU" sz="3600" b="1" dirty="0">
                <a:ln w="6350">
                  <a:solidFill>
                    <a:schemeClr val="bg1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3600" b="1" dirty="0" err="1">
                <a:ln w="6350">
                  <a:solidFill>
                    <a:schemeClr val="bg1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річниці</a:t>
            </a:r>
            <a:r>
              <a:rPr lang="ru-RU" sz="3600" b="1" dirty="0">
                <a:ln w="6350">
                  <a:solidFill>
                    <a:schemeClr val="bg1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 широкомасштабного </a:t>
            </a:r>
            <a:r>
              <a:rPr lang="ru-RU" sz="3600" b="1" dirty="0" err="1">
                <a:ln w="6350">
                  <a:solidFill>
                    <a:schemeClr val="bg1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вторгнення</a:t>
            </a:r>
            <a:r>
              <a:rPr lang="ru-RU" sz="3600" b="1" dirty="0">
                <a:ln w="6350">
                  <a:solidFill>
                    <a:schemeClr val="bg1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n w="6350">
                  <a:solidFill>
                    <a:schemeClr val="bg1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ро</a:t>
            </a:r>
            <a:r>
              <a:rPr lang="uk-UA" sz="3600" b="1" dirty="0" err="1">
                <a:ln w="6350">
                  <a:solidFill>
                    <a:schemeClr val="bg1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сії</a:t>
            </a:r>
            <a:r>
              <a:rPr lang="uk-UA" sz="3600" b="1" dirty="0">
                <a:ln w="6350">
                  <a:solidFill>
                    <a:schemeClr val="bg1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>
                <a:ln w="6350">
                  <a:solidFill>
                    <a:schemeClr val="bg1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3600" b="1" dirty="0" err="1">
                <a:ln w="6350">
                  <a:solidFill>
                    <a:schemeClr val="bg1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ea typeface="Times New Roman" panose="02020603050405020304" pitchFamily="18" charset="0"/>
                <a:cs typeface="Times New Roman" panose="02020603050405020304" pitchFamily="18" charset="0"/>
              </a:rPr>
              <a:t>Україну</a:t>
            </a:r>
            <a:endParaRPr lang="uk-UA" sz="3600" b="1" dirty="0">
              <a:ln w="6350">
                <a:solidFill>
                  <a:schemeClr val="bg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4E0CA4E-665D-4FBB-E19F-01B18607AB3C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67"/>
          <a:stretch/>
        </p:blipFill>
        <p:spPr>
          <a:xfrm>
            <a:off x="6957549" y="4035171"/>
            <a:ext cx="5234451" cy="2844800"/>
          </a:xfrm>
          <a:prstGeom prst="rect">
            <a:avLst/>
          </a:prstGeom>
        </p:spPr>
      </p:pic>
      <p:pic>
        <p:nvPicPr>
          <p:cNvPr id="6" name="Рисунок 5">
            <a:hlinkClick r:id="rId5"/>
            <a:extLst>
              <a:ext uri="{FF2B5EF4-FFF2-40B4-BE49-F238E27FC236}">
                <a16:creationId xmlns:a16="http://schemas.microsoft.com/office/drawing/2014/main" id="{F2BE400D-68E5-925A-01F7-A647E91D7D2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7" y="5848913"/>
            <a:ext cx="2377265" cy="92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476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4" accel="43000" fill="hold" nodeType="clickEffect" p14:presetBounceEnd="49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9000">
                                          <p:cBhvr additive="base">
                                            <p:cTn id="18" dur="2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9000">
                                          <p:cBhvr additive="base">
                                            <p:cTn id="19" dur="2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0" presetClass="entr" presetSubtype="0" fill="hold" grpId="0" nodeType="click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10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8" fill="hold">
                          <p:stCondLst>
                            <p:cond delay="indefinite"/>
                          </p:stCondLst>
                          <p:childTnLst>
                            <p:par>
                              <p:cTn id="9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0" presetID="2" presetClass="entr" presetSubtype="8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" fill="hold">
                          <p:stCondLst>
                            <p:cond delay="indefinite"/>
                          </p:stCondLst>
                          <p:childTnLst>
                            <p:par>
                              <p:cTn id="15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6" presetID="2" presetClass="entr" presetSubtype="4" accel="43000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000" fill="hold"/>
                                            <p:tgtEl>
                                              <p:spTgt spid="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20" fill="hold">
                          <p:stCondLst>
                            <p:cond delay="indefinite"/>
                          </p:stCondLst>
                          <p:childTnLst>
                            <p:par>
                              <p:cTn id="21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22" presetID="2" presetClass="entr" presetSubtype="4" fill="hold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3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30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C39FD7DE-A0B9-BE6D-643C-25430787ACFF}"/>
              </a:ext>
            </a:extLst>
          </p:cNvPr>
          <p:cNvSpPr txBox="1"/>
          <p:nvPr/>
        </p:nvSpPr>
        <p:spPr>
          <a:xfrm>
            <a:off x="239485" y="82384"/>
            <a:ext cx="11713029" cy="966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Bef>
                <a:spcPts val="1200"/>
              </a:spcBef>
              <a:spcAft>
                <a:spcPts val="800"/>
              </a:spcAft>
            </a:pPr>
            <a:r>
              <a:rPr lang="uk-UA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24 лютого виповнюється 365 днів від початку злочинного повномасштабного вторгнення </a:t>
            </a:r>
            <a:r>
              <a:rPr lang="uk-UA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росії</a:t>
            </a:r>
            <a:r>
              <a:rPr lang="uk-UA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Україну. Цей напад став кульмінацією загарбницької війни, яку </a:t>
            </a:r>
            <a:r>
              <a:rPr lang="uk-UA" b="1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москва</a:t>
            </a:r>
            <a:r>
              <a:rPr lang="uk-UA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розпочала проти України 9 років тому з окупації Криму у 2014 році.</a:t>
            </a:r>
            <a:endParaRPr lang="uk-UA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Visit Ukraine - Коли закінчиться війна в Україні: Буданов дав оптимістичний  прогноз">
            <a:extLst>
              <a:ext uri="{FF2B5EF4-FFF2-40B4-BE49-F238E27FC236}">
                <a16:creationId xmlns:a16="http://schemas.microsoft.com/office/drawing/2014/main" id="{E68EE19A-F3AA-4AE9-4529-8B85DCBA8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5303" y="1049187"/>
            <a:ext cx="6718064" cy="4793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81F23D1-D743-1D49-4A01-6CC530B7B975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67"/>
          <a:stretch/>
        </p:blipFill>
        <p:spPr>
          <a:xfrm>
            <a:off x="6957549" y="4035171"/>
            <a:ext cx="5234451" cy="2844800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1542FBD6-1F4C-136F-311F-049A35B0A46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7" y="5848913"/>
            <a:ext cx="2377265" cy="92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690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BCF7332-3F34-B560-F3FD-73AEA4939AEB}"/>
              </a:ext>
            </a:extLst>
          </p:cNvPr>
          <p:cNvSpPr txBox="1"/>
          <p:nvPr/>
        </p:nvSpPr>
        <p:spPr>
          <a:xfrm>
            <a:off x="165463" y="0"/>
            <a:ext cx="11795759" cy="966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Спусковим гачком для початку збройної агресії </a:t>
            </a:r>
            <a:r>
              <a:rPr lang="uk-UA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росії</a:t>
            </a:r>
            <a:r>
              <a:rPr lang="uk-UA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проти України стала Революція гідності (21 листопада 2013 року – 20 лютого 2014 року), коли українці повстали проти узурпації влади корумпованим кланом президента Віктора Януковича та зміни зовнішньополітичного курсу з євроінтеграційного на проросійський.</a:t>
            </a:r>
            <a:endParaRPr lang="uk-UA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2" name="Picture 4">
            <a:extLst>
              <a:ext uri="{FF2B5EF4-FFF2-40B4-BE49-F238E27FC236}">
                <a16:creationId xmlns:a16="http://schemas.microsoft.com/office/drawing/2014/main" id="{D62963F5-001E-32F1-9EDF-5C5116461C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896"/>
          <a:stretch/>
        </p:blipFill>
        <p:spPr bwMode="auto">
          <a:xfrm>
            <a:off x="2393172" y="1157977"/>
            <a:ext cx="6443328" cy="4690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9F569C-9EF1-0995-37F0-A6B0B02CB19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67"/>
          <a:stretch/>
        </p:blipFill>
        <p:spPr>
          <a:xfrm>
            <a:off x="6957549" y="4035171"/>
            <a:ext cx="5234451" cy="2844800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15C25A63-9701-A4EA-255E-88727288D5F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7" y="5848913"/>
            <a:ext cx="2377265" cy="92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2975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A3AB5939-8F2F-6099-3830-767CAFC0B23F}"/>
              </a:ext>
            </a:extLst>
          </p:cNvPr>
          <p:cNvSpPr txBox="1"/>
          <p:nvPr/>
        </p:nvSpPr>
        <p:spPr>
          <a:xfrm>
            <a:off x="204651" y="0"/>
            <a:ext cx="11782697" cy="9668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Після масового розстрілу учасників Революції гідності та втечі багатьох високопосадовців, передусім Януковича, керівництво </a:t>
            </a:r>
            <a:r>
              <a:rPr lang="uk-UA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росії</a:t>
            </a:r>
            <a:r>
              <a:rPr lang="uk-UA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вирішило скористатися тимчасовим вакуумом влади в Україні, деморалізацією силовиків для захоплення територій України без суттєвого спротиву з боку жертви та міжнародної спільноти.</a:t>
            </a:r>
            <a:endParaRPr lang="uk-UA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C9D0F1FA-CD28-6936-8642-A1A81A5CAC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3322"/>
          <a:stretch/>
        </p:blipFill>
        <p:spPr bwMode="auto">
          <a:xfrm>
            <a:off x="1829127" y="1293091"/>
            <a:ext cx="7952182" cy="4336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DCCDA71-D5FB-A909-02EC-18D2658282D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67"/>
          <a:stretch/>
        </p:blipFill>
        <p:spPr>
          <a:xfrm>
            <a:off x="6957549" y="4035171"/>
            <a:ext cx="5234451" cy="2844800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FE8CA065-FC0B-8675-3178-8EAB4100E4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7" y="5848913"/>
            <a:ext cx="2377265" cy="92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78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1EFEFB3-3BE2-5706-53F0-412236C8A233}"/>
              </a:ext>
            </a:extLst>
          </p:cNvPr>
          <p:cNvSpPr txBox="1"/>
          <p:nvPr/>
        </p:nvSpPr>
        <p:spPr>
          <a:xfrm>
            <a:off x="209005" y="0"/>
            <a:ext cx="11773989" cy="12631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uk-UA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Російське керівництво віддавна розглядало південні та східні регіони України як слабке місце – через них зручно здійснювати втручання в українські справи. Хоч офіційно </a:t>
            </a:r>
            <a:r>
              <a:rPr lang="uk-UA" b="1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москва</a:t>
            </a:r>
            <a:r>
              <a:rPr lang="uk-UA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ніколи не заявляла про претензії на ці території, однак надавала неформальну підтримку сепаратистським угрупованням на зразок «Донецької республіки», «Донбасу за Євразійський союз», «Єдиного Донбасу» тощо. </a:t>
            </a:r>
            <a:endParaRPr lang="uk-UA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 descr="9 травня Путін може офіційно оголосити війну Україні, – CNN">
            <a:extLst>
              <a:ext uri="{FF2B5EF4-FFF2-40B4-BE49-F238E27FC236}">
                <a16:creationId xmlns:a16="http://schemas.microsoft.com/office/drawing/2014/main" id="{C9CC2AFB-A19D-892A-05E8-6DDA1547E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6989" y="1498256"/>
            <a:ext cx="6608764" cy="4510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A8008ED-9A7A-DD98-3AB0-B23B4B54D4B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67"/>
          <a:stretch/>
        </p:blipFill>
        <p:spPr>
          <a:xfrm>
            <a:off x="6957549" y="4035171"/>
            <a:ext cx="5234451" cy="2844800"/>
          </a:xfrm>
          <a:prstGeom prst="rect">
            <a:avLst/>
          </a:prstGeom>
        </p:spPr>
      </p:pic>
      <p:pic>
        <p:nvPicPr>
          <p:cNvPr id="7" name="Рисунок 6">
            <a:hlinkClick r:id="rId5"/>
            <a:extLst>
              <a:ext uri="{FF2B5EF4-FFF2-40B4-BE49-F238E27FC236}">
                <a16:creationId xmlns:a16="http://schemas.microsoft.com/office/drawing/2014/main" id="{287B4CDF-63E7-2412-C6BA-48ADFDE926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7" y="5848913"/>
            <a:ext cx="2377265" cy="927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6052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A8008ED-9A7A-DD98-3AB0-B23B4B54D4B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767"/>
          <a:stretch/>
        </p:blipFill>
        <p:spPr>
          <a:xfrm>
            <a:off x="6957549" y="4035171"/>
            <a:ext cx="5234451" cy="2844800"/>
          </a:xfrm>
          <a:prstGeom prst="rect">
            <a:avLst/>
          </a:prstGeom>
        </p:spPr>
      </p:pic>
      <p:sp>
        <p:nvSpPr>
          <p:cNvPr id="7" name="Прямоугольник: скругленные углы 2">
            <a:extLst>
              <a:ext uri="{FF2B5EF4-FFF2-40B4-BE49-F238E27FC236}">
                <a16:creationId xmlns:a16="http://schemas.microsoft.com/office/drawing/2014/main" id="{D89F1F0F-68AF-751D-E6BC-DE95CBF6DC8F}"/>
              </a:ext>
            </a:extLst>
          </p:cNvPr>
          <p:cNvSpPr/>
          <p:nvPr/>
        </p:nvSpPr>
        <p:spPr>
          <a:xfrm>
            <a:off x="1917930" y="2069384"/>
            <a:ext cx="8845864" cy="900239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" name="Рисунок 7">
            <a:hlinkClick r:id="rId3"/>
            <a:extLst>
              <a:ext uri="{FF2B5EF4-FFF2-40B4-BE49-F238E27FC236}">
                <a16:creationId xmlns:a16="http://schemas.microsoft.com/office/drawing/2014/main" id="{1C619301-6B91-044B-9A71-D6D159505F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3429000"/>
            <a:ext cx="4783482" cy="186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08583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253</TotalTime>
  <Words>197</Words>
  <Application>Microsoft Office PowerPoint</Application>
  <PresentationFormat>Широкий екран</PresentationFormat>
  <Paragraphs>7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2" baseType="lpstr">
      <vt:lpstr>a_Assuan</vt:lpstr>
      <vt:lpstr>Arial</vt:lpstr>
      <vt:lpstr>Calibri</vt:lpstr>
      <vt:lpstr>Calibri Light</vt:lpstr>
      <vt:lpstr>Times New Roman</vt:lpstr>
      <vt:lpstr>Тема Office</vt:lpstr>
      <vt:lpstr>«Вистояли – переможемо!» 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«Вистояли – переможемо!» </dc:title>
  <dc:creator>User</dc:creator>
  <cp:lastModifiedBy>User</cp:lastModifiedBy>
  <cp:revision>44</cp:revision>
  <dcterms:created xsi:type="dcterms:W3CDTF">2023-02-20T12:06:43Z</dcterms:created>
  <dcterms:modified xsi:type="dcterms:W3CDTF">2023-02-20T20:02:25Z</dcterms:modified>
</cp:coreProperties>
</file>