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5D1D6D-5C6C-40F1-896E-A95C0CA70F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D531205-D820-4729-8A95-D834F1E35C3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ru-RU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3B4A725-8120-4F14-9B07-26E52E5F2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E970F-1935-4661-9E07-82105F434EC7}" type="datetimeFigureOut">
              <a:rPr lang="uk-UA" smtClean="0"/>
              <a:t>22.12.2022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80B1076-4046-4489-B9D0-C2F77CB8D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EAB66B-524F-496C-9F42-99E2E2AAD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0CEDB-1F66-4AE1-8F6A-6E7A7C3935FC}" type="slidenum">
              <a:rPr lang="uk-UA" smtClean="0"/>
              <a:t>‹№›</a:t>
            </a:fld>
            <a:endParaRPr lang="uk-UA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6490584-E9E9-41F9-9FFB-23C2FE283D1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684758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1F4DAE1-28DA-4C8F-9D9F-F9E31D9C9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8BC023E-4B18-4E8E-AB8A-CB3DA01FFF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ACA7D27-8967-45F2-8A90-8C7A1DC056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E970F-1935-4661-9E07-82105F434EC7}" type="datetimeFigureOut">
              <a:rPr lang="uk-UA" smtClean="0"/>
              <a:t>22.12.2022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0633F18-F2B2-425D-B7C8-C21A1DED9B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5D9ADDC-8559-4047-ABF8-57D6EA8EB9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0CEDB-1F66-4AE1-8F6A-6E7A7C3935F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82701279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7ECBF61-FCA5-489E-A2A0-68CB16E0E7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BEE77CD-31B2-4A6B-A5ED-67BFAFF5F4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FC53117-9AA4-4F40-BECD-70B6328292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E970F-1935-4661-9E07-82105F434EC7}" type="datetimeFigureOut">
              <a:rPr lang="uk-UA" smtClean="0"/>
              <a:t>22.12.2022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336BF92-3461-4893-AB1F-806C2E1996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B81E15D-41EB-475B-B3E6-0332FD197E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0CEDB-1F66-4AE1-8F6A-6E7A7C3935F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89483196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3DA1BC-1085-4594-96B6-5F64CCC536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25FF52D-1C1D-4F46-B9AD-3A8196A61E2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D3097F5-09B2-4B71-80D2-844735A444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DCD5DB3-4882-40D3-B567-5DF45FE8D5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E970F-1935-4661-9E07-82105F434EC7}" type="datetimeFigureOut">
              <a:rPr lang="uk-UA" smtClean="0"/>
              <a:t>22.12.2022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1AC6E9B-512C-447C-9A9F-7D01F6259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2F328F7-169A-419C-A57E-2493070787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0CEDB-1F66-4AE1-8F6A-6E7A7C3935F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1156140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F33594-B62D-4DA6-891E-998F3C1B2A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281D7DA-65DB-4DDE-8CCB-E1707B2FB8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7F425B4-B571-4B30-B7BB-0F1D7205A7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D8A734F1-3BBC-493D-B64C-D9B4301D36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4D733D15-4513-4AAD-8EC0-87A9BA4319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33E22B7D-CFCC-4FAE-B006-1A5745EE89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E970F-1935-4661-9E07-82105F434EC7}" type="datetimeFigureOut">
              <a:rPr lang="uk-UA" smtClean="0"/>
              <a:t>22.12.2022</a:t>
            </a:fld>
            <a:endParaRPr lang="uk-UA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81F1B058-A9FF-4A22-8FD5-BCD29BDACC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84A071E1-7214-4537-A8A5-DF4406FAA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0CEDB-1F66-4AE1-8F6A-6E7A7C3935F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55973073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071FF1-586D-4E44-A04B-DDA2A7A1A5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2EDFF30-6E0C-4CA8-99A8-0D8BF661B6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E970F-1935-4661-9E07-82105F434EC7}" type="datetimeFigureOut">
              <a:rPr lang="uk-UA" smtClean="0"/>
              <a:t>22.12.2022</a:t>
            </a:fld>
            <a:endParaRPr lang="uk-UA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5641ED7-873D-4A93-92D9-6A5E6164B9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00C3D5C-F19B-4377-AA57-5B5A2063FA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0CEDB-1F66-4AE1-8F6A-6E7A7C3935F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6263261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A6FB2A28-99A5-4BC5-807C-F9075AE7DF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E970F-1935-4661-9E07-82105F434EC7}" type="datetimeFigureOut">
              <a:rPr lang="uk-UA" smtClean="0"/>
              <a:t>22.12.2022</a:t>
            </a:fld>
            <a:endParaRPr lang="uk-UA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8D2C5E3F-6C28-4AD5-9DF0-17D75E4FE8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38AB473-157B-42CB-8D51-87B784180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0CEDB-1F66-4AE1-8F6A-6E7A7C3935F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82659993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20F69C-3AD9-42B4-843D-ADA7913DE1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0A5514B-735A-4200-B9D6-A5AB35DBF3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523C847-7A95-40F8-A0F5-20100AA9FF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BE793E1-86F7-44FD-BCC6-C270BD56A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E970F-1935-4661-9E07-82105F434EC7}" type="datetimeFigureOut">
              <a:rPr lang="uk-UA" smtClean="0"/>
              <a:t>22.12.2022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1583FDD-088D-4698-8B8F-37ED03D969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FB95E59-788C-4270-A6F2-2A1177716C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0CEDB-1F66-4AE1-8F6A-6E7A7C3935F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91948789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4E947D-940F-43CF-8427-8B5A71828D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3C56EC65-A27B-42BC-AD7C-ECBAD34073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8A2EB30-B25F-476E-BDAB-FB7E35E1E2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8EFE19F-9195-4D29-8A1A-844520A191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E970F-1935-4661-9E07-82105F434EC7}" type="datetimeFigureOut">
              <a:rPr lang="uk-UA" smtClean="0"/>
              <a:t>22.12.2022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01CB6B2-7133-4F31-AF52-E97BB19480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10253B9-C63E-4628-81A4-91258B65D3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0CEDB-1F66-4AE1-8F6A-6E7A7C3935F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35728382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FCB916-9CA0-4BA7-8741-F40A33E209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F4D8AF2-4DD7-4736-8562-45154A1B5C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C4D3776-57D9-489E-AA29-6D3125835F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E970F-1935-4661-9E07-82105F434EC7}" type="datetimeFigureOut">
              <a:rPr lang="uk-UA" smtClean="0"/>
              <a:t>22.12.2022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56D214D-02C5-41D2-9BDC-9DE478CEF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DCF7004-A9EA-4AEA-A989-3BC97AE11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0CEDB-1F66-4AE1-8F6A-6E7A7C3935F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08654254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9446420-336A-4A1A-AA77-F8304C4475D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11B50D7-DBC5-4037-A5D6-69AD38D7FF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DD59BC5-1865-4B04-8ABD-6436666DCB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E970F-1935-4661-9E07-82105F434EC7}" type="datetimeFigureOut">
              <a:rPr lang="uk-UA" smtClean="0"/>
              <a:t>22.12.2022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5BBA39C-CB41-4DE0-BB5A-34DFF6F48B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C9736E5-9DFE-4985-95CB-FA44ADBE9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0CEDB-1F66-4AE1-8F6A-6E7A7C3935F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33145582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A65BB6-F324-466F-B555-583F27FD68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E5CA411-CD4F-4868-AEEA-C2179219C1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638279A-E803-4D17-A0DB-DF774F4FE8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0E970F-1935-4661-9E07-82105F434EC7}" type="datetimeFigureOut">
              <a:rPr lang="uk-UA" smtClean="0"/>
              <a:t>22.12.2022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6CA6D4B-56C7-44B8-B040-888571EA5B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B3B3D0B-58C0-45DB-892C-453C674058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60CEDB-1F66-4AE1-8F6A-6E7A7C3935FC}" type="slidenum">
              <a:rPr lang="uk-UA" smtClean="0"/>
              <a:t>‹№›</a:t>
            </a:fld>
            <a:endParaRPr lang="uk-UA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B01964A-6717-43D6-8D67-0611274F1D9F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77" b="29931"/>
          <a:stretch/>
        </p:blipFill>
        <p:spPr>
          <a:xfrm>
            <a:off x="0" y="2350655"/>
            <a:ext cx="12192000" cy="45073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9E17E80-7A8C-4D5C-A6C5-69B23879885B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25" b="82674"/>
          <a:stretch/>
        </p:blipFill>
        <p:spPr>
          <a:xfrm>
            <a:off x="0" y="0"/>
            <a:ext cx="12192000" cy="2558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099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122170-17B2-41EB-B6E4-3654B67096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726912"/>
            <a:ext cx="9144000" cy="2387600"/>
          </a:xfrm>
        </p:spPr>
        <p:txBody>
          <a:bodyPr>
            <a:normAutofit/>
          </a:bodyPr>
          <a:lstStyle/>
          <a:p>
            <a:r>
              <a:rPr lang="uk-UA" sz="66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Правила безпеки під час зимових канікул</a:t>
            </a:r>
          </a:p>
        </p:txBody>
      </p:sp>
    </p:spTree>
    <p:extLst>
      <p:ext uri="{BB962C8B-B14F-4D97-AF65-F5344CB8AC3E}">
        <p14:creationId xmlns:p14="http://schemas.microsoft.com/office/powerpoint/2010/main" val="4153939381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69FA3698-5678-4FE1-A796-2972E5E997C9}"/>
              </a:ext>
            </a:extLst>
          </p:cNvPr>
          <p:cNvSpPr/>
          <p:nvPr/>
        </p:nvSpPr>
        <p:spPr>
          <a:xfrm>
            <a:off x="521616" y="1659911"/>
            <a:ext cx="1114876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 dirty="0">
                <a:solidFill>
                  <a:srgbClr val="111111"/>
                </a:solidFill>
                <a:effectLst/>
              </a:rPr>
              <a:t> </a:t>
            </a:r>
            <a:r>
              <a:rPr lang="ru-RU" sz="3600" b="1" i="1" dirty="0" err="1">
                <a:solidFill>
                  <a:srgbClr val="111111"/>
                </a:solidFill>
                <a:effectLst/>
              </a:rPr>
              <a:t>Незабаром</a:t>
            </a:r>
            <a:r>
              <a:rPr lang="ru-RU" sz="3600" b="1" i="1" dirty="0">
                <a:solidFill>
                  <a:srgbClr val="111111"/>
                </a:solidFill>
                <a:effectLst/>
              </a:rPr>
              <a:t>  </a:t>
            </a:r>
            <a:r>
              <a:rPr lang="ru-RU" sz="3600" b="1" i="1" dirty="0" err="1">
                <a:solidFill>
                  <a:srgbClr val="111111"/>
                </a:solidFill>
                <a:effectLst/>
              </a:rPr>
              <a:t>зимові</a:t>
            </a:r>
            <a:r>
              <a:rPr lang="ru-RU" sz="3600" b="1" i="1" dirty="0">
                <a:solidFill>
                  <a:srgbClr val="111111"/>
                </a:solidFill>
                <a:effectLst/>
              </a:rPr>
              <a:t> </a:t>
            </a:r>
            <a:r>
              <a:rPr lang="ru-RU" sz="3600" b="1" i="1" dirty="0" err="1">
                <a:solidFill>
                  <a:srgbClr val="111111"/>
                </a:solidFill>
                <a:effectLst/>
              </a:rPr>
              <a:t>канікули</a:t>
            </a:r>
            <a:r>
              <a:rPr lang="ru-RU" sz="3600" b="1" i="1" dirty="0">
                <a:solidFill>
                  <a:srgbClr val="111111"/>
                </a:solidFill>
                <a:effectLst/>
              </a:rPr>
              <a:t> — пора </a:t>
            </a:r>
            <a:r>
              <a:rPr lang="ru-RU" sz="3600" b="1" i="1" dirty="0" err="1">
                <a:solidFill>
                  <a:srgbClr val="111111"/>
                </a:solidFill>
                <a:effectLst/>
              </a:rPr>
              <a:t>відпочинку</a:t>
            </a:r>
            <a:r>
              <a:rPr lang="ru-RU" sz="3600" b="1" i="1" dirty="0">
                <a:solidFill>
                  <a:srgbClr val="111111"/>
                </a:solidFill>
                <a:effectLst/>
              </a:rPr>
              <a:t>, свят та </a:t>
            </a:r>
            <a:r>
              <a:rPr lang="ru-RU" sz="3600" b="1" i="1" dirty="0" err="1">
                <a:solidFill>
                  <a:srgbClr val="111111"/>
                </a:solidFill>
                <a:effectLst/>
              </a:rPr>
              <a:t>розваг</a:t>
            </a:r>
            <a:r>
              <a:rPr lang="ru-RU" sz="3600" b="1" i="1" dirty="0">
                <a:solidFill>
                  <a:srgbClr val="111111"/>
                </a:solidFill>
                <a:effectLst/>
              </a:rPr>
              <a:t>. </a:t>
            </a:r>
          </a:p>
          <a:p>
            <a:pPr algn="ctr"/>
            <a:r>
              <a:rPr lang="ru-RU" sz="3600" b="1" i="1" dirty="0">
                <a:solidFill>
                  <a:srgbClr val="111111"/>
                </a:solidFill>
                <a:effectLst/>
              </a:rPr>
              <a:t>Але для того, </a:t>
            </a:r>
            <a:r>
              <a:rPr lang="ru-RU" sz="3600" b="1" i="1" dirty="0" err="1">
                <a:solidFill>
                  <a:srgbClr val="111111"/>
                </a:solidFill>
                <a:effectLst/>
              </a:rPr>
              <a:t>щоб</a:t>
            </a:r>
            <a:r>
              <a:rPr lang="ru-RU" sz="3600" b="1" i="1" dirty="0">
                <a:solidFill>
                  <a:srgbClr val="111111"/>
                </a:solidFill>
                <a:effectLst/>
              </a:rPr>
              <a:t> </a:t>
            </a:r>
            <a:r>
              <a:rPr lang="ru-RU" sz="3600" b="1" i="1" dirty="0" err="1">
                <a:solidFill>
                  <a:srgbClr val="111111"/>
                </a:solidFill>
                <a:effectLst/>
              </a:rPr>
              <a:t>канікули</a:t>
            </a:r>
            <a:r>
              <a:rPr lang="ru-RU" sz="3600" b="1" i="1" dirty="0">
                <a:solidFill>
                  <a:srgbClr val="111111"/>
                </a:solidFill>
                <a:effectLst/>
              </a:rPr>
              <a:t> </a:t>
            </a:r>
            <a:r>
              <a:rPr lang="ru-RU" sz="3600" b="1" i="1" dirty="0" err="1">
                <a:solidFill>
                  <a:srgbClr val="111111"/>
                </a:solidFill>
                <a:effectLst/>
              </a:rPr>
              <a:t>були</a:t>
            </a:r>
            <a:r>
              <a:rPr lang="ru-RU" sz="3600" b="1" i="1" dirty="0">
                <a:solidFill>
                  <a:srgbClr val="111111"/>
                </a:solidFill>
                <a:effectLst/>
              </a:rPr>
              <a:t> </a:t>
            </a:r>
            <a:r>
              <a:rPr lang="ru-RU" sz="3600" b="1" i="1" dirty="0" err="1">
                <a:solidFill>
                  <a:srgbClr val="111111"/>
                </a:solidFill>
                <a:effectLst/>
              </a:rPr>
              <a:t>веселими</a:t>
            </a:r>
            <a:r>
              <a:rPr lang="ru-RU" sz="3600" b="1" i="1" dirty="0">
                <a:solidFill>
                  <a:srgbClr val="111111"/>
                </a:solidFill>
                <a:effectLst/>
              </a:rPr>
              <a:t> й </a:t>
            </a:r>
            <a:r>
              <a:rPr lang="ru-RU" sz="3600" b="1" i="1" dirty="0" err="1">
                <a:solidFill>
                  <a:srgbClr val="111111"/>
                </a:solidFill>
                <a:effectLst/>
              </a:rPr>
              <a:t>корисними</a:t>
            </a:r>
            <a:r>
              <a:rPr lang="ru-RU" sz="3600" b="1" i="1" dirty="0">
                <a:solidFill>
                  <a:srgbClr val="111111"/>
                </a:solidFill>
                <a:effectLst/>
              </a:rPr>
              <a:t>, </a:t>
            </a:r>
            <a:r>
              <a:rPr lang="ru-RU" sz="3600" b="1" i="1" dirty="0" err="1">
                <a:solidFill>
                  <a:srgbClr val="111111"/>
                </a:solidFill>
                <a:effectLst/>
              </a:rPr>
              <a:t>необхідно</a:t>
            </a:r>
            <a:r>
              <a:rPr lang="ru-RU" sz="3600" b="1" i="1" dirty="0">
                <a:solidFill>
                  <a:srgbClr val="111111"/>
                </a:solidFill>
                <a:effectLst/>
              </a:rPr>
              <a:t> </a:t>
            </a:r>
            <a:r>
              <a:rPr lang="ru-RU" sz="3600" b="1" i="1" dirty="0" err="1">
                <a:solidFill>
                  <a:srgbClr val="111111"/>
                </a:solidFill>
                <a:effectLst/>
              </a:rPr>
              <a:t>пам’ятати</a:t>
            </a:r>
            <a:r>
              <a:rPr lang="ru-RU" sz="3600" b="1" i="1" dirty="0">
                <a:solidFill>
                  <a:srgbClr val="111111"/>
                </a:solidFill>
                <a:effectLst/>
              </a:rPr>
              <a:t> про </a:t>
            </a:r>
            <a:r>
              <a:rPr lang="ru-RU" sz="3600" b="1" i="1" dirty="0" err="1">
                <a:solidFill>
                  <a:srgbClr val="111111"/>
                </a:solidFill>
                <a:effectLst/>
              </a:rPr>
              <a:t>безпечну</a:t>
            </a:r>
            <a:r>
              <a:rPr lang="ru-RU" sz="3600" b="1" i="1" dirty="0">
                <a:solidFill>
                  <a:srgbClr val="111111"/>
                </a:solidFill>
                <a:effectLst/>
              </a:rPr>
              <a:t> </a:t>
            </a:r>
            <a:r>
              <a:rPr lang="ru-RU" sz="3600" b="1" i="1" dirty="0" err="1">
                <a:solidFill>
                  <a:srgbClr val="111111"/>
                </a:solidFill>
                <a:effectLst/>
              </a:rPr>
              <a:t>поведінку</a:t>
            </a:r>
            <a:r>
              <a:rPr lang="ru-RU" sz="3600" b="1" i="1" dirty="0">
                <a:solidFill>
                  <a:srgbClr val="111111"/>
                </a:solidFill>
                <a:effectLst/>
              </a:rPr>
              <a:t>!</a:t>
            </a:r>
            <a:endParaRPr lang="ru-RU" sz="3600" b="0" i="0" dirty="0">
              <a:solidFill>
                <a:srgbClr val="11111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914747854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14822E49-07FF-4FA7-8309-012C9DF0677F}"/>
              </a:ext>
            </a:extLst>
          </p:cNvPr>
          <p:cNvSpPr/>
          <p:nvPr/>
        </p:nvSpPr>
        <p:spPr>
          <a:xfrm>
            <a:off x="619026" y="1922424"/>
            <a:ext cx="10953947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ru-RU" sz="2800" b="0" i="0" dirty="0">
                <a:solidFill>
                  <a:srgbClr val="111111"/>
                </a:solidFill>
                <a:effectLst/>
              </a:rPr>
              <a:t>Не </a:t>
            </a:r>
            <a:r>
              <a:rPr lang="ru-RU" sz="2800" b="0" i="0" dirty="0" err="1">
                <a:solidFill>
                  <a:srgbClr val="111111"/>
                </a:solidFill>
                <a:effectLst/>
              </a:rPr>
              <a:t>можна</a:t>
            </a:r>
            <a:r>
              <a:rPr lang="ru-RU" sz="2800" b="0" i="0" dirty="0">
                <a:solidFill>
                  <a:srgbClr val="111111"/>
                </a:solidFill>
                <a:effectLst/>
              </a:rPr>
              <a:t> </a:t>
            </a:r>
            <a:r>
              <a:rPr lang="ru-RU" sz="2800" b="0" i="0" dirty="0" err="1">
                <a:solidFill>
                  <a:srgbClr val="111111"/>
                </a:solidFill>
                <a:effectLst/>
              </a:rPr>
              <a:t>з’їжджати</a:t>
            </a:r>
            <a:r>
              <a:rPr lang="ru-RU" sz="2800" b="0" i="0" dirty="0">
                <a:solidFill>
                  <a:srgbClr val="111111"/>
                </a:solidFill>
                <a:effectLst/>
              </a:rPr>
              <a:t> на </a:t>
            </a:r>
            <a:r>
              <a:rPr lang="ru-RU" sz="2800" b="0" i="0" dirty="0" err="1">
                <a:solidFill>
                  <a:srgbClr val="111111"/>
                </a:solidFill>
                <a:effectLst/>
              </a:rPr>
              <a:t>лижах</a:t>
            </a:r>
            <a:r>
              <a:rPr lang="ru-RU" sz="2800" b="0" i="0" dirty="0">
                <a:solidFill>
                  <a:srgbClr val="111111"/>
                </a:solidFill>
                <a:effectLst/>
              </a:rPr>
              <a:t> </a:t>
            </a:r>
            <a:r>
              <a:rPr lang="ru-RU" sz="2800" b="0" i="0" dirty="0" err="1">
                <a:solidFill>
                  <a:srgbClr val="111111"/>
                </a:solidFill>
                <a:effectLst/>
              </a:rPr>
              <a:t>із</a:t>
            </a:r>
            <a:r>
              <a:rPr lang="ru-RU" sz="2800" b="0" i="0" dirty="0">
                <a:solidFill>
                  <a:srgbClr val="111111"/>
                </a:solidFill>
                <a:effectLst/>
              </a:rPr>
              <a:t> крутого берега на </a:t>
            </a:r>
            <a:r>
              <a:rPr lang="ru-RU" sz="2800" b="0" i="0" dirty="0" err="1">
                <a:solidFill>
                  <a:srgbClr val="111111"/>
                </a:solidFill>
                <a:effectLst/>
              </a:rPr>
              <a:t>кригу</a:t>
            </a:r>
            <a:r>
              <a:rPr lang="ru-RU" sz="2800" b="0" i="0" dirty="0">
                <a:solidFill>
                  <a:srgbClr val="111111"/>
                </a:solidFill>
                <a:effectLst/>
              </a:rPr>
              <a:t>: у </a:t>
            </a:r>
            <a:r>
              <a:rPr lang="ru-RU" sz="2800" b="0" i="0" dirty="0" err="1">
                <a:solidFill>
                  <a:srgbClr val="111111"/>
                </a:solidFill>
                <a:effectLst/>
              </a:rPr>
              <a:t>разі</a:t>
            </a:r>
            <a:r>
              <a:rPr lang="ru-RU" sz="2800" b="0" i="0" dirty="0">
                <a:solidFill>
                  <a:srgbClr val="111111"/>
                </a:solidFill>
                <a:effectLst/>
              </a:rPr>
              <a:t> </a:t>
            </a:r>
            <a:r>
              <a:rPr lang="ru-RU" sz="2800" b="0" i="0" dirty="0" err="1">
                <a:solidFill>
                  <a:srgbClr val="111111"/>
                </a:solidFill>
                <a:effectLst/>
              </a:rPr>
              <a:t>різкого</a:t>
            </a:r>
            <a:r>
              <a:rPr lang="ru-RU" sz="2800" b="0" i="0" dirty="0">
                <a:solidFill>
                  <a:srgbClr val="111111"/>
                </a:solidFill>
                <a:effectLst/>
              </a:rPr>
              <a:t> </a:t>
            </a:r>
            <a:r>
              <a:rPr lang="ru-RU" sz="2800" b="0" i="0" dirty="0" err="1">
                <a:solidFill>
                  <a:srgbClr val="111111"/>
                </a:solidFill>
                <a:effectLst/>
              </a:rPr>
              <a:t>навантаження</a:t>
            </a:r>
            <a:r>
              <a:rPr lang="ru-RU" sz="2800" b="0" i="0" dirty="0">
                <a:solidFill>
                  <a:srgbClr val="111111"/>
                </a:solidFill>
                <a:effectLst/>
              </a:rPr>
              <a:t> </a:t>
            </a:r>
            <a:r>
              <a:rPr lang="ru-RU" sz="2800" b="0" i="0" dirty="0" err="1">
                <a:solidFill>
                  <a:srgbClr val="111111"/>
                </a:solidFill>
                <a:effectLst/>
              </a:rPr>
              <a:t>він</a:t>
            </a:r>
            <a:r>
              <a:rPr lang="ru-RU" sz="2800" b="0" i="0" dirty="0">
                <a:solidFill>
                  <a:srgbClr val="111111"/>
                </a:solidFill>
                <a:effectLst/>
              </a:rPr>
              <a:t> </a:t>
            </a:r>
            <a:r>
              <a:rPr lang="ru-RU" sz="2800" b="0" i="0" dirty="0" err="1">
                <a:solidFill>
                  <a:srgbClr val="111111"/>
                </a:solidFill>
                <a:effectLst/>
              </a:rPr>
              <a:t>може</a:t>
            </a:r>
            <a:r>
              <a:rPr lang="ru-RU" sz="2800" b="0" i="0" dirty="0">
                <a:solidFill>
                  <a:srgbClr val="111111"/>
                </a:solidFill>
                <a:effectLst/>
              </a:rPr>
              <a:t> </a:t>
            </a:r>
            <a:r>
              <a:rPr lang="ru-RU" sz="2800" b="0" i="0" dirty="0" err="1">
                <a:solidFill>
                  <a:srgbClr val="111111"/>
                </a:solidFill>
                <a:effectLst/>
              </a:rPr>
              <a:t>провалитися</a:t>
            </a:r>
            <a:r>
              <a:rPr lang="ru-RU" sz="2800" b="0" i="0" dirty="0">
                <a:solidFill>
                  <a:srgbClr val="111111"/>
                </a:solidFill>
                <a:effectLst/>
              </a:rPr>
              <a:t>.</a:t>
            </a:r>
          </a:p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ru-RU" sz="2800" b="0" i="0" dirty="0">
                <a:solidFill>
                  <a:srgbClr val="111111"/>
                </a:solidFill>
                <a:effectLst/>
              </a:rPr>
              <a:t>Категорично </a:t>
            </a:r>
            <a:r>
              <a:rPr lang="ru-RU" sz="2800" b="0" i="0" dirty="0" err="1">
                <a:solidFill>
                  <a:srgbClr val="111111"/>
                </a:solidFill>
                <a:effectLst/>
              </a:rPr>
              <a:t>забороняється</a:t>
            </a:r>
            <a:r>
              <a:rPr lang="ru-RU" sz="2800" b="0" i="0" dirty="0">
                <a:solidFill>
                  <a:srgbClr val="111111"/>
                </a:solidFill>
                <a:effectLst/>
              </a:rPr>
              <a:t> </a:t>
            </a:r>
            <a:r>
              <a:rPr lang="ru-RU" sz="2800" b="0" i="0" dirty="0" err="1">
                <a:solidFill>
                  <a:srgbClr val="111111"/>
                </a:solidFill>
                <a:effectLst/>
              </a:rPr>
              <a:t>дітям</a:t>
            </a:r>
            <a:r>
              <a:rPr lang="ru-RU" sz="2800" b="0" i="0" dirty="0">
                <a:solidFill>
                  <a:srgbClr val="111111"/>
                </a:solidFill>
                <a:effectLst/>
              </a:rPr>
              <a:t> </a:t>
            </a:r>
            <a:r>
              <a:rPr lang="ru-RU" sz="2800" b="0" i="0" dirty="0" err="1">
                <a:solidFill>
                  <a:srgbClr val="111111"/>
                </a:solidFill>
                <a:effectLst/>
              </a:rPr>
              <a:t>грати</a:t>
            </a:r>
            <a:r>
              <a:rPr lang="ru-RU" sz="2800" b="0" i="0" dirty="0">
                <a:solidFill>
                  <a:srgbClr val="111111"/>
                </a:solidFill>
                <a:effectLst/>
              </a:rPr>
              <a:t> на </a:t>
            </a:r>
            <a:r>
              <a:rPr lang="ru-RU" sz="2800" b="0" i="0" dirty="0" err="1">
                <a:solidFill>
                  <a:srgbClr val="111111"/>
                </a:solidFill>
                <a:effectLst/>
              </a:rPr>
              <a:t>тонкій</a:t>
            </a:r>
            <a:r>
              <a:rPr lang="ru-RU" sz="2800" b="0" i="0" dirty="0">
                <a:solidFill>
                  <a:srgbClr val="111111"/>
                </a:solidFill>
                <a:effectLst/>
              </a:rPr>
              <a:t> </a:t>
            </a:r>
            <a:r>
              <a:rPr lang="ru-RU" sz="2800" b="0" i="0" dirty="0" err="1">
                <a:solidFill>
                  <a:srgbClr val="111111"/>
                </a:solidFill>
                <a:effectLst/>
              </a:rPr>
              <a:t>кризі</a:t>
            </a:r>
            <a:r>
              <a:rPr lang="ru-RU" sz="2800" b="0" i="0" dirty="0">
                <a:solidFill>
                  <a:srgbClr val="111111"/>
                </a:solidFill>
                <a:effectLst/>
              </a:rPr>
              <a:t>.</a:t>
            </a:r>
          </a:p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ru-RU" sz="2800" b="0" i="0" dirty="0" err="1">
                <a:solidFill>
                  <a:srgbClr val="111111"/>
                </a:solidFill>
                <a:effectLst/>
              </a:rPr>
              <a:t>Небезпечно</a:t>
            </a:r>
            <a:r>
              <a:rPr lang="ru-RU" sz="2800" b="0" i="0" dirty="0">
                <a:solidFill>
                  <a:srgbClr val="111111"/>
                </a:solidFill>
                <a:effectLst/>
              </a:rPr>
              <a:t> бути </a:t>
            </a:r>
            <a:r>
              <a:rPr lang="ru-RU" sz="2800" b="0" i="0" dirty="0" err="1">
                <a:solidFill>
                  <a:srgbClr val="111111"/>
                </a:solidFill>
                <a:effectLst/>
              </a:rPr>
              <a:t>біля</a:t>
            </a:r>
            <a:r>
              <a:rPr lang="ru-RU" sz="2800" b="0" i="0" dirty="0">
                <a:solidFill>
                  <a:srgbClr val="111111"/>
                </a:solidFill>
                <a:effectLst/>
              </a:rPr>
              <a:t> </a:t>
            </a:r>
            <a:r>
              <a:rPr lang="ru-RU" sz="2800" b="0" i="0" dirty="0" err="1">
                <a:solidFill>
                  <a:srgbClr val="111111"/>
                </a:solidFill>
                <a:effectLst/>
              </a:rPr>
              <a:t>берегів</a:t>
            </a:r>
            <a:r>
              <a:rPr lang="ru-RU" sz="2800" b="0" i="0" dirty="0">
                <a:solidFill>
                  <a:srgbClr val="111111"/>
                </a:solidFill>
                <a:effectLst/>
              </a:rPr>
              <a:t>, де </a:t>
            </a:r>
            <a:r>
              <a:rPr lang="ru-RU" sz="2800" b="0" i="0" dirty="0" err="1">
                <a:solidFill>
                  <a:srgbClr val="111111"/>
                </a:solidFill>
                <a:effectLst/>
              </a:rPr>
              <a:t>найчастіше</a:t>
            </a:r>
            <a:r>
              <a:rPr lang="ru-RU" sz="2800" b="0" i="0" dirty="0">
                <a:solidFill>
                  <a:srgbClr val="111111"/>
                </a:solidFill>
                <a:effectLst/>
              </a:rPr>
              <a:t> </a:t>
            </a:r>
            <a:r>
              <a:rPr lang="ru-RU" sz="2800" b="0" i="0" dirty="0" err="1">
                <a:solidFill>
                  <a:srgbClr val="111111"/>
                </a:solidFill>
                <a:effectLst/>
              </a:rPr>
              <a:t>виникають</a:t>
            </a:r>
            <a:r>
              <a:rPr lang="ru-RU" sz="2800" b="0" i="0" dirty="0">
                <a:solidFill>
                  <a:srgbClr val="111111"/>
                </a:solidFill>
                <a:effectLst/>
              </a:rPr>
              <a:t> </a:t>
            </a:r>
            <a:r>
              <a:rPr lang="ru-RU" sz="2800" b="0" i="0" dirty="0" err="1">
                <a:solidFill>
                  <a:srgbClr val="111111"/>
                </a:solidFill>
                <a:effectLst/>
              </a:rPr>
              <a:t>промоїни</a:t>
            </a:r>
            <a:r>
              <a:rPr lang="ru-RU" sz="2800" b="0" i="0" dirty="0">
                <a:solidFill>
                  <a:srgbClr val="111111"/>
                </a:solidFill>
                <a:effectLst/>
              </a:rPr>
              <a:t>, </a:t>
            </a:r>
            <a:r>
              <a:rPr lang="ru-RU" sz="2800" b="0" i="0" dirty="0" err="1">
                <a:solidFill>
                  <a:srgbClr val="111111"/>
                </a:solidFill>
                <a:effectLst/>
              </a:rPr>
              <a:t>тріщини</a:t>
            </a:r>
            <a:r>
              <a:rPr lang="ru-RU" sz="2800" b="0" i="0" dirty="0">
                <a:solidFill>
                  <a:srgbClr val="111111"/>
                </a:solidFill>
                <a:effectLst/>
              </a:rPr>
              <a:t> й </a:t>
            </a:r>
            <a:r>
              <a:rPr lang="ru-RU" sz="2800" b="0" i="0" dirty="0" err="1">
                <a:solidFill>
                  <a:srgbClr val="111111"/>
                </a:solidFill>
                <a:effectLst/>
              </a:rPr>
              <a:t>розриви</a:t>
            </a:r>
            <a:r>
              <a:rPr lang="ru-RU" sz="2800" b="0" i="0" dirty="0">
                <a:solidFill>
                  <a:srgbClr val="111111"/>
                </a:solidFill>
                <a:effectLst/>
              </a:rPr>
              <a:t> </a:t>
            </a:r>
            <a:r>
              <a:rPr lang="ru-RU" sz="2800" b="0" i="0" dirty="0" err="1">
                <a:solidFill>
                  <a:srgbClr val="111111"/>
                </a:solidFill>
                <a:effectLst/>
              </a:rPr>
              <a:t>льоду</a:t>
            </a:r>
            <a:r>
              <a:rPr lang="ru-RU" sz="2800" b="0" i="0" dirty="0">
                <a:solidFill>
                  <a:srgbClr val="111111"/>
                </a:solidFill>
                <a:effectLst/>
              </a:rPr>
              <a:t>.</a:t>
            </a:r>
          </a:p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ru-RU" sz="2800" b="0" i="0" dirty="0">
                <a:solidFill>
                  <a:srgbClr val="111111"/>
                </a:solidFill>
                <a:effectLst/>
              </a:rPr>
              <a:t>На </a:t>
            </a:r>
            <a:r>
              <a:rPr lang="ru-RU" sz="2800" b="0" i="0" dirty="0" err="1">
                <a:solidFill>
                  <a:srgbClr val="111111"/>
                </a:solidFill>
                <a:effectLst/>
              </a:rPr>
              <a:t>льоду</a:t>
            </a:r>
            <a:r>
              <a:rPr lang="ru-RU" sz="2800" b="0" i="0" dirty="0">
                <a:solidFill>
                  <a:srgbClr val="111111"/>
                </a:solidFill>
                <a:effectLst/>
              </a:rPr>
              <a:t>  </a:t>
            </a:r>
            <a:r>
              <a:rPr lang="ru-RU" sz="2800" b="0" i="0" dirty="0" err="1">
                <a:solidFill>
                  <a:srgbClr val="111111"/>
                </a:solidFill>
                <a:effectLst/>
              </a:rPr>
              <a:t>краще</a:t>
            </a:r>
            <a:r>
              <a:rPr lang="ru-RU" sz="2800" b="0" i="0" dirty="0">
                <a:solidFill>
                  <a:srgbClr val="111111"/>
                </a:solidFill>
                <a:effectLst/>
              </a:rPr>
              <a:t>  </a:t>
            </a:r>
            <a:r>
              <a:rPr lang="ru-RU" sz="2800" b="0" i="0" dirty="0" err="1">
                <a:solidFill>
                  <a:srgbClr val="111111"/>
                </a:solidFill>
                <a:effectLst/>
              </a:rPr>
              <a:t>мати</a:t>
            </a:r>
            <a:r>
              <a:rPr lang="ru-RU" sz="2800" b="0" i="0" dirty="0">
                <a:solidFill>
                  <a:srgbClr val="111111"/>
                </a:solidFill>
                <a:effectLst/>
              </a:rPr>
              <a:t> при  </a:t>
            </a:r>
            <a:r>
              <a:rPr lang="ru-RU" sz="2800" b="0" i="0" dirty="0" err="1">
                <a:solidFill>
                  <a:srgbClr val="111111"/>
                </a:solidFill>
                <a:effectLst/>
              </a:rPr>
              <a:t>собі</a:t>
            </a:r>
            <a:r>
              <a:rPr lang="ru-RU" sz="2800" b="0" i="0" dirty="0">
                <a:solidFill>
                  <a:srgbClr val="111111"/>
                </a:solidFill>
                <a:effectLst/>
              </a:rPr>
              <a:t>  </a:t>
            </a:r>
            <a:r>
              <a:rPr lang="ru-RU" sz="2800" b="0" i="0" dirty="0" err="1">
                <a:solidFill>
                  <a:srgbClr val="111111"/>
                </a:solidFill>
                <a:effectLst/>
              </a:rPr>
              <a:t>знаряддя</a:t>
            </a:r>
            <a:r>
              <a:rPr lang="ru-RU" sz="2800" b="0" i="0" dirty="0">
                <a:solidFill>
                  <a:srgbClr val="111111"/>
                </a:solidFill>
                <a:effectLst/>
              </a:rPr>
              <a:t>  </a:t>
            </a:r>
            <a:r>
              <a:rPr lang="ru-RU" sz="2800" b="0" i="0" dirty="0" err="1">
                <a:solidFill>
                  <a:srgbClr val="111111"/>
                </a:solidFill>
                <a:effectLst/>
              </a:rPr>
              <a:t>безпеки</a:t>
            </a:r>
            <a:r>
              <a:rPr lang="ru-RU" sz="2800" b="0" i="0" dirty="0">
                <a:solidFill>
                  <a:srgbClr val="111111"/>
                </a:solidFill>
                <a:effectLst/>
              </a:rPr>
              <a:t>  (</a:t>
            </a:r>
            <a:r>
              <a:rPr lang="ru-RU" sz="2800" b="0" i="0" dirty="0" err="1">
                <a:solidFill>
                  <a:srgbClr val="111111"/>
                </a:solidFill>
                <a:effectLst/>
              </a:rPr>
              <a:t>лижі</a:t>
            </a:r>
            <a:r>
              <a:rPr lang="ru-RU" sz="2800" b="0" i="0" dirty="0">
                <a:solidFill>
                  <a:srgbClr val="111111"/>
                </a:solidFill>
                <a:effectLst/>
              </a:rPr>
              <a:t>,  </a:t>
            </a:r>
            <a:r>
              <a:rPr lang="ru-RU" sz="2800" b="0" i="0" dirty="0" err="1">
                <a:solidFill>
                  <a:srgbClr val="111111"/>
                </a:solidFill>
                <a:effectLst/>
              </a:rPr>
              <a:t>мотузку</a:t>
            </a:r>
            <a:r>
              <a:rPr lang="ru-RU" sz="2800" b="0" i="0" dirty="0">
                <a:solidFill>
                  <a:srgbClr val="111111"/>
                </a:solidFill>
                <a:effectLst/>
              </a:rPr>
              <a:t>, </a:t>
            </a:r>
            <a:r>
              <a:rPr lang="ru-RU" sz="2800" b="0" i="0" dirty="0" err="1">
                <a:solidFill>
                  <a:srgbClr val="111111"/>
                </a:solidFill>
                <a:effectLst/>
              </a:rPr>
              <a:t>палицю</a:t>
            </a:r>
            <a:r>
              <a:rPr lang="ru-RU" sz="2800" b="0" i="0" dirty="0">
                <a:solidFill>
                  <a:srgbClr val="111111"/>
                </a:solidFill>
                <a:effectLst/>
              </a:rPr>
              <a:t>).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A6D9D04A-E85E-40BC-9E4C-BDF888F8E4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+mn-lt"/>
              </a:rPr>
              <a:t>Правила </a:t>
            </a:r>
            <a:r>
              <a:rPr lang="ru-RU" b="1" i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+mn-lt"/>
              </a:rPr>
              <a:t>поведінки</a:t>
            </a:r>
            <a:r>
              <a:rPr lang="ru-RU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+mn-lt"/>
              </a:rPr>
              <a:t> на </a:t>
            </a:r>
            <a:r>
              <a:rPr lang="ru-RU" b="1" i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+mn-lt"/>
              </a:rPr>
              <a:t>водоймах</a:t>
            </a:r>
            <a:r>
              <a:rPr lang="ru-RU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+mn-lt"/>
              </a:rPr>
              <a:t>,  </a:t>
            </a:r>
            <a:r>
              <a:rPr lang="ru-RU" b="1" i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+mn-lt"/>
              </a:rPr>
              <a:t>вкритих</a:t>
            </a:r>
            <a:r>
              <a:rPr lang="ru-RU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+mn-lt"/>
              </a:rPr>
              <a:t> </a:t>
            </a:r>
            <a:r>
              <a:rPr lang="ru-RU" b="1" i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+mn-lt"/>
              </a:rPr>
              <a:t>кригою</a:t>
            </a:r>
            <a:r>
              <a:rPr lang="ru-RU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+mn-lt"/>
              </a:rPr>
              <a:t>:</a:t>
            </a:r>
            <a:endParaRPr lang="uk-UA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3298560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8D436DB1-2ABC-49C2-BC43-579B9628D739}"/>
              </a:ext>
            </a:extLst>
          </p:cNvPr>
          <p:cNvSpPr/>
          <p:nvPr/>
        </p:nvSpPr>
        <p:spPr>
          <a:xfrm>
            <a:off x="480767" y="2007266"/>
            <a:ext cx="1138757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uk-UA" sz="2400" b="0" i="0" dirty="0">
                <a:solidFill>
                  <a:srgbClr val="111111"/>
                </a:solidFill>
                <a:effectLst/>
              </a:rPr>
              <a:t>Обходь місця, вкриті товстим шаром снігу: під снігом лід завжди тонший; тонкий лід і там, де розливаються джерела, де швидка течія або струмок впадає в річку.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uk-UA" sz="2400" b="0" i="0" dirty="0">
                <a:solidFill>
                  <a:srgbClr val="111111"/>
                </a:solidFill>
                <a:effectLst/>
              </a:rPr>
              <a:t>Переходь річку тільки у встановлених місцях, товщина льоду має бути не менше за 15-20 см.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uk-UA" sz="2400" b="0" i="0" dirty="0">
                <a:solidFill>
                  <a:srgbClr val="111111"/>
                </a:solidFill>
                <a:effectLst/>
              </a:rPr>
              <a:t>Катайся на ковзанах лише в перевірених та обладнаних для цього місцях.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uk-UA" sz="2400" b="0" i="0" dirty="0">
                <a:solidFill>
                  <a:srgbClr val="111111"/>
                </a:solidFill>
                <a:effectLst/>
              </a:rPr>
              <a:t>Якщо лід почав тріщати та з’явилися характерні тріщини, негайно повертайся на берег. Не біжи, відходь повільно, не відриваючи ніг від льоду.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D0BDCDD7-F859-4007-B054-EA012520FE39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+mn-lt"/>
              </a:rPr>
              <a:t>Правила поведінки на водоймах,  вкритих кригою:</a:t>
            </a:r>
            <a:endParaRPr lang="uk-UA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81041547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D32B84F7-5B87-45E6-B5B3-6C6FEB71BB9A}"/>
              </a:ext>
            </a:extLst>
          </p:cNvPr>
          <p:cNvSpPr/>
          <p:nvPr/>
        </p:nvSpPr>
        <p:spPr>
          <a:xfrm>
            <a:off x="171253" y="1591768"/>
            <a:ext cx="1184949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uk-UA" sz="2400" b="0" i="0" dirty="0">
                <a:solidFill>
                  <a:srgbClr val="111111"/>
                </a:solidFill>
                <a:effectLst/>
              </a:rPr>
              <a:t>Нестійкі погодні умови — відлига вдень і заморозки вночі — сприяють активному утворенню бурульок на покрівлях споруд (особливо старих будинків із похилим дахом) та великих деревах.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uk-UA" sz="2400" b="0" i="0" dirty="0">
                <a:solidFill>
                  <a:srgbClr val="111111"/>
                </a:solidFill>
                <a:effectLst/>
              </a:rPr>
              <a:t>Будь особливо уважним, проходячи біля будинків або високих дерев. Спершу впевнись у відсутності загрози падіння льодових наростів.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uk-UA" sz="2400" b="0" i="0" dirty="0">
                <a:solidFill>
                  <a:srgbClr val="111111"/>
                </a:solidFill>
                <a:effectLst/>
              </a:rPr>
              <a:t>Якщо це можливо, тримайся на відстані від будинків та інших споруд, обираючи найбільш безпечний маршрут руху.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uk-UA" sz="2400" b="0" i="0" dirty="0">
                <a:solidFill>
                  <a:srgbClr val="111111"/>
                </a:solidFill>
                <a:effectLst/>
              </a:rPr>
              <a:t>У жодному разі не заходь за спеціальні огорожі поблизу будинків або дерев.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6F2CC7AD-C66A-4823-A9C5-1F3FE3143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</a:rPr>
              <a:t>Обережно: бурульки!</a:t>
            </a:r>
            <a:endParaRPr lang="uk-UA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2970317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388BE576-A063-43C2-AE4B-B4847DC68EB2}"/>
              </a:ext>
            </a:extLst>
          </p:cNvPr>
          <p:cNvSpPr/>
          <p:nvPr/>
        </p:nvSpPr>
        <p:spPr>
          <a:xfrm>
            <a:off x="274948" y="1720840"/>
            <a:ext cx="1164210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uk-UA" sz="2400" b="0" i="0" dirty="0">
                <a:solidFill>
                  <a:srgbClr val="111111"/>
                </a:solidFill>
                <a:effectLst/>
              </a:rPr>
              <a:t>Ходи не поспішаючи, ноги злегка розслаб у колінах, ступай на всю підошву. Руки мають бути вільні. Пам’ятай, що поспіх збільшує небезпеку під час ожеледиці, тому виходь із будинку заздалегідь.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uk-UA" sz="2400" b="0" i="0" dirty="0">
                <a:solidFill>
                  <a:srgbClr val="111111"/>
                </a:solidFill>
                <a:effectLst/>
              </a:rPr>
              <a:t>У разі порушення рівноваги швидко присядь — це найбільш реальний шанс утриматися на ногах.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uk-UA" sz="2400" b="0" i="0" dirty="0">
                <a:solidFill>
                  <a:srgbClr val="111111"/>
                </a:solidFill>
                <a:effectLst/>
              </a:rPr>
              <a:t>У момент падіння зберись, напруж м’язи, а доторкнувшись до землі, обов’язково перекотися — удар, спрямований на тебе, зменшиться.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uk-UA" sz="2400" b="0" i="0" dirty="0">
                <a:solidFill>
                  <a:srgbClr val="111111"/>
                </a:solidFill>
                <a:effectLst/>
              </a:rPr>
              <a:t>Не тримай руки в кишенях: це збільшує можливість не тільки падіння, а й важких травм, особливо переломів.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8D1C7F65-138C-44B6-8185-EE6B02993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</a:rPr>
              <a:t>Правила поведінки під час ожеледиці</a:t>
            </a:r>
            <a:endParaRPr lang="uk-UA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8548584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277CC9E9-B681-498C-9844-C7F27AB536E5}"/>
              </a:ext>
            </a:extLst>
          </p:cNvPr>
          <p:cNvSpPr/>
          <p:nvPr/>
        </p:nvSpPr>
        <p:spPr>
          <a:xfrm>
            <a:off x="373929" y="1849193"/>
            <a:ext cx="1144414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uk-UA" sz="2400" b="0" i="0" dirty="0">
                <a:solidFill>
                  <a:srgbClr val="111111"/>
                </a:solidFill>
                <a:effectLst/>
              </a:rPr>
              <a:t>Обходь люки: як правило, вони покриті льодом. Крім того, люки можуть бути погано закріплені, що збільшує ризик  травмування.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uk-UA" sz="2400" b="0" i="0" dirty="0">
                <a:solidFill>
                  <a:srgbClr val="111111"/>
                </a:solidFill>
                <a:effectLst/>
              </a:rPr>
              <a:t>Ідучи тротуаром, не проходь близько до проїжджої частини дороги. Це небезпечно,  адже є ризик підковзнутися і впасти під колеса автомобіля, що проїжджає.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uk-UA" sz="2400" b="0" i="0" dirty="0">
                <a:solidFill>
                  <a:srgbClr val="111111"/>
                </a:solidFill>
                <a:effectLst/>
              </a:rPr>
              <a:t>Не перебігай проїжджу частину дороги під час снігопаду та ожеледиці. Пам’ятай, що через ожеледицю значно </a:t>
            </a:r>
            <a:r>
              <a:rPr lang="uk-UA" sz="2400" b="0" i="0" dirty="0" err="1">
                <a:solidFill>
                  <a:srgbClr val="111111"/>
                </a:solidFill>
                <a:effectLst/>
              </a:rPr>
              <a:t>збільшаться</a:t>
            </a:r>
            <a:r>
              <a:rPr lang="uk-UA" sz="2400" b="0" i="0" dirty="0">
                <a:solidFill>
                  <a:srgbClr val="111111"/>
                </a:solidFill>
                <a:effectLst/>
              </a:rPr>
              <a:t> відстань гальмівного шляху.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uk-UA" sz="2400" b="0" i="0" dirty="0">
                <a:solidFill>
                  <a:srgbClr val="111111"/>
                </a:solidFill>
                <a:effectLst/>
              </a:rPr>
              <a:t>Якщо ти впадеш і через деякий час відчуєш біль у голові й суглобах, нудоту — терміново звернися до лікаря.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6A261BCB-A059-4855-AA84-71B85772D04C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</a:rPr>
              <a:t>Правила поведінки під час ожеледиці</a:t>
            </a:r>
            <a:endParaRPr lang="uk-UA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0863369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C33230DB-BD70-4275-B6EB-1639F166D85B}"/>
              </a:ext>
            </a:extLst>
          </p:cNvPr>
          <p:cNvSpPr/>
          <p:nvPr/>
        </p:nvSpPr>
        <p:spPr>
          <a:xfrm>
            <a:off x="444631" y="1536174"/>
            <a:ext cx="1130273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7030" algn="ctr"/>
            <a:r>
              <a:rPr lang="uk-UA" sz="2400" b="0" i="1" u="sng" dirty="0">
                <a:solidFill>
                  <a:srgbClr val="111111"/>
                </a:solidFill>
                <a:effectLst/>
              </a:rPr>
              <a:t>Щоб   свято  не  затьмарилось   пожежею,   необхідно  дотримуватись  таких </a:t>
            </a:r>
          </a:p>
          <a:p>
            <a:pPr marL="367030" algn="ctr"/>
            <a:r>
              <a:rPr lang="uk-UA" sz="2400" i="1" u="sng" dirty="0">
                <a:solidFill>
                  <a:srgbClr val="111111"/>
                </a:solidFill>
              </a:rPr>
              <a:t>п</a:t>
            </a:r>
            <a:r>
              <a:rPr lang="uk-UA" sz="2400" b="0" i="1" u="sng" dirty="0">
                <a:solidFill>
                  <a:srgbClr val="111111"/>
                </a:solidFill>
                <a:effectLst/>
              </a:rPr>
              <a:t>равил:</a:t>
            </a:r>
            <a:endParaRPr lang="uk-UA" sz="2400" b="0" i="0" u="sng" dirty="0">
              <a:solidFill>
                <a:srgbClr val="111111"/>
              </a:solidFill>
              <a:effectLst/>
            </a:endParaRP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uk-UA" sz="2400" b="0" i="0" dirty="0">
                <a:solidFill>
                  <a:srgbClr val="111111"/>
                </a:solidFill>
                <a:effectLst/>
              </a:rPr>
              <a:t>Ялинка має стояти на стійкій основі.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uk-UA" sz="2400" b="0" i="0" dirty="0">
                <a:solidFill>
                  <a:srgbClr val="111111"/>
                </a:solidFill>
                <a:effectLst/>
              </a:rPr>
              <a:t>При виявленні несправності святкової ілюмінації (блимання лампочок, іскріння) слід одразу її вимкнути.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uk-UA" sz="2400" b="0" i="0" dirty="0">
                <a:solidFill>
                  <a:srgbClr val="111111"/>
                </a:solidFill>
                <a:effectLst/>
              </a:rPr>
              <a:t>Не можна прикрашати ялинку целулоїдними іграшками.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uk-UA" sz="2400" b="0" i="0" dirty="0">
                <a:solidFill>
                  <a:srgbClr val="111111"/>
                </a:solidFill>
                <a:effectLst/>
              </a:rPr>
              <a:t>Дітям забороняється купувати та використовувати піротехнічні засоби: феєрверки, петарди, ракети!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uk-UA" sz="2400" b="0" i="0" dirty="0">
                <a:solidFill>
                  <a:srgbClr val="111111"/>
                </a:solidFill>
                <a:effectLst/>
              </a:rPr>
              <a:t>Пам’ятай! Щороку збільшується кількість людей, які отримали травми через недотримання правил користування піротехнікою.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AABBB608-00D5-450C-8EE9-7D2348513F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061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uk-UA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</a:rPr>
              <a:t>Правила пожежної безпеки під час святкування Нового року:</a:t>
            </a:r>
            <a:endParaRPr lang="uk-UA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386524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99D377FB-D4CE-40A9-8AB8-79BE1677197D}"/>
              </a:ext>
            </a:extLst>
          </p:cNvPr>
          <p:cNvSpPr/>
          <p:nvPr/>
        </p:nvSpPr>
        <p:spPr>
          <a:xfrm>
            <a:off x="289089" y="1690688"/>
            <a:ext cx="1161382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ru-RU" sz="2400" b="0" i="0" dirty="0">
                <a:solidFill>
                  <a:srgbClr val="111111"/>
                </a:solidFill>
                <a:effectLst/>
              </a:rPr>
              <a:t>Не </a:t>
            </a:r>
            <a:r>
              <a:rPr lang="ru-RU" sz="2400" b="0" i="0" dirty="0" err="1">
                <a:solidFill>
                  <a:srgbClr val="111111"/>
                </a:solidFill>
                <a:effectLst/>
              </a:rPr>
              <a:t>грайся</a:t>
            </a:r>
            <a:r>
              <a:rPr lang="ru-RU" sz="2400" b="0" i="0" dirty="0">
                <a:solidFill>
                  <a:srgbClr val="111111"/>
                </a:solidFill>
                <a:effectLst/>
              </a:rPr>
              <a:t> </a:t>
            </a:r>
            <a:r>
              <a:rPr lang="ru-RU" sz="2400" b="0" i="0" dirty="0" err="1">
                <a:solidFill>
                  <a:srgbClr val="111111"/>
                </a:solidFill>
                <a:effectLst/>
              </a:rPr>
              <a:t>із</a:t>
            </a:r>
            <a:r>
              <a:rPr lang="ru-RU" sz="2400" b="0" i="0" dirty="0">
                <a:solidFill>
                  <a:srgbClr val="111111"/>
                </a:solidFill>
                <a:effectLst/>
              </a:rPr>
              <a:t> </a:t>
            </a:r>
            <a:r>
              <a:rPr lang="ru-RU" sz="2400" b="0" i="0" dirty="0" err="1">
                <a:solidFill>
                  <a:srgbClr val="111111"/>
                </a:solidFill>
                <a:effectLst/>
              </a:rPr>
              <a:t>сірниками</a:t>
            </a:r>
            <a:r>
              <a:rPr lang="ru-RU" sz="2400" b="0" i="0" dirty="0">
                <a:solidFill>
                  <a:srgbClr val="111111"/>
                </a:solidFill>
                <a:effectLst/>
              </a:rPr>
              <a:t> та </a:t>
            </a:r>
            <a:r>
              <a:rPr lang="ru-RU" sz="2400" b="0" i="0" dirty="0" err="1">
                <a:solidFill>
                  <a:srgbClr val="111111"/>
                </a:solidFill>
                <a:effectLst/>
              </a:rPr>
              <a:t>запальничками</a:t>
            </a:r>
            <a:r>
              <a:rPr lang="ru-RU" sz="2400" b="0" i="0" dirty="0">
                <a:solidFill>
                  <a:srgbClr val="111111"/>
                </a:solidFill>
                <a:effectLst/>
              </a:rPr>
              <a:t>.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ru-RU" sz="2400" b="0" i="0" dirty="0">
                <a:solidFill>
                  <a:srgbClr val="111111"/>
                </a:solidFill>
                <a:effectLst/>
              </a:rPr>
              <a:t>Не </a:t>
            </a:r>
            <a:r>
              <a:rPr lang="ru-RU" sz="2400" b="0" i="0" dirty="0" err="1">
                <a:solidFill>
                  <a:srgbClr val="111111"/>
                </a:solidFill>
                <a:effectLst/>
              </a:rPr>
              <a:t>запалюй</a:t>
            </a:r>
            <a:r>
              <a:rPr lang="ru-RU" sz="2400" b="0" i="0" dirty="0">
                <a:solidFill>
                  <a:srgbClr val="111111"/>
                </a:solidFill>
                <a:effectLst/>
              </a:rPr>
              <a:t> </a:t>
            </a:r>
            <a:r>
              <a:rPr lang="ru-RU" sz="2400" b="0" i="0" dirty="0" err="1">
                <a:solidFill>
                  <a:srgbClr val="111111"/>
                </a:solidFill>
                <a:effectLst/>
              </a:rPr>
              <a:t>свічки</a:t>
            </a:r>
            <a:r>
              <a:rPr lang="ru-RU" sz="2400" b="0" i="0" dirty="0">
                <a:solidFill>
                  <a:srgbClr val="111111"/>
                </a:solidFill>
                <a:effectLst/>
              </a:rPr>
              <a:t> та </a:t>
            </a:r>
            <a:r>
              <a:rPr lang="ru-RU" sz="2400" b="0" i="0" dirty="0" err="1">
                <a:solidFill>
                  <a:srgbClr val="111111"/>
                </a:solidFill>
                <a:effectLst/>
              </a:rPr>
              <a:t>бенгальські</a:t>
            </a:r>
            <a:r>
              <a:rPr lang="ru-RU" sz="2400" b="0" i="0" dirty="0">
                <a:solidFill>
                  <a:srgbClr val="111111"/>
                </a:solidFill>
                <a:effectLst/>
              </a:rPr>
              <a:t> </a:t>
            </a:r>
            <a:r>
              <a:rPr lang="ru-RU" sz="2400" b="0" i="0" dirty="0" err="1">
                <a:solidFill>
                  <a:srgbClr val="111111"/>
                </a:solidFill>
                <a:effectLst/>
              </a:rPr>
              <a:t>вогні</a:t>
            </a:r>
            <a:r>
              <a:rPr lang="ru-RU" sz="2400" b="0" i="0" dirty="0">
                <a:solidFill>
                  <a:srgbClr val="111111"/>
                </a:solidFill>
                <a:effectLst/>
              </a:rPr>
              <a:t> без </a:t>
            </a:r>
            <a:r>
              <a:rPr lang="ru-RU" sz="2400" b="0" i="0" dirty="0" err="1">
                <a:solidFill>
                  <a:srgbClr val="111111"/>
                </a:solidFill>
                <a:effectLst/>
              </a:rPr>
              <a:t>нагляду</a:t>
            </a:r>
            <a:r>
              <a:rPr lang="ru-RU" sz="2400" b="0" i="0" dirty="0">
                <a:solidFill>
                  <a:srgbClr val="111111"/>
                </a:solidFill>
                <a:effectLst/>
              </a:rPr>
              <a:t>.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ru-RU" sz="2400" b="0" i="0" dirty="0">
                <a:solidFill>
                  <a:srgbClr val="111111"/>
                </a:solidFill>
                <a:effectLst/>
              </a:rPr>
              <a:t>Не </a:t>
            </a:r>
            <a:r>
              <a:rPr lang="ru-RU" sz="2400" b="0" i="0" dirty="0" err="1">
                <a:solidFill>
                  <a:srgbClr val="111111"/>
                </a:solidFill>
                <a:effectLst/>
              </a:rPr>
              <a:t>залишай</a:t>
            </a:r>
            <a:r>
              <a:rPr lang="ru-RU" sz="2400" b="0" i="0" dirty="0">
                <a:solidFill>
                  <a:srgbClr val="111111"/>
                </a:solidFill>
                <a:effectLst/>
              </a:rPr>
              <a:t> </a:t>
            </a:r>
            <a:r>
              <a:rPr lang="ru-RU" sz="2400" b="0" i="0" dirty="0" err="1">
                <a:solidFill>
                  <a:srgbClr val="111111"/>
                </a:solidFill>
                <a:effectLst/>
              </a:rPr>
              <a:t>іграшки</a:t>
            </a:r>
            <a:r>
              <a:rPr lang="ru-RU" sz="2400" b="0" i="0" dirty="0">
                <a:solidFill>
                  <a:srgbClr val="111111"/>
                </a:solidFill>
                <a:effectLst/>
              </a:rPr>
              <a:t>, книжки, </a:t>
            </a:r>
            <a:r>
              <a:rPr lang="ru-RU" sz="2400" b="0" i="0" dirty="0" err="1">
                <a:solidFill>
                  <a:srgbClr val="111111"/>
                </a:solidFill>
                <a:effectLst/>
              </a:rPr>
              <a:t>одяг</a:t>
            </a:r>
            <a:r>
              <a:rPr lang="ru-RU" sz="2400" b="0" i="0" dirty="0">
                <a:solidFill>
                  <a:srgbClr val="111111"/>
                </a:solidFill>
                <a:effectLst/>
              </a:rPr>
              <a:t> </a:t>
            </a:r>
            <a:r>
              <a:rPr lang="ru-RU" sz="2400" b="0" i="0" dirty="0" err="1">
                <a:solidFill>
                  <a:srgbClr val="111111"/>
                </a:solidFill>
                <a:effectLst/>
              </a:rPr>
              <a:t>біля</a:t>
            </a:r>
            <a:r>
              <a:rPr lang="ru-RU" sz="2400" b="0" i="0" dirty="0">
                <a:solidFill>
                  <a:srgbClr val="111111"/>
                </a:solidFill>
                <a:effectLst/>
              </a:rPr>
              <a:t> </a:t>
            </a:r>
            <a:r>
              <a:rPr lang="ru-RU" sz="2400" b="0" i="0" dirty="0" err="1">
                <a:solidFill>
                  <a:srgbClr val="111111"/>
                </a:solidFill>
                <a:effectLst/>
              </a:rPr>
              <a:t>увімкнених</a:t>
            </a:r>
            <a:r>
              <a:rPr lang="ru-RU" sz="2400" b="0" i="0" dirty="0">
                <a:solidFill>
                  <a:srgbClr val="111111"/>
                </a:solidFill>
                <a:effectLst/>
              </a:rPr>
              <a:t> </a:t>
            </a:r>
            <a:r>
              <a:rPr lang="ru-RU" sz="2400" b="0" i="0" dirty="0" err="1">
                <a:solidFill>
                  <a:srgbClr val="111111"/>
                </a:solidFill>
                <a:effectLst/>
              </a:rPr>
              <a:t>обігрівачів</a:t>
            </a:r>
            <a:r>
              <a:rPr lang="ru-RU" sz="2400" b="0" i="0" dirty="0">
                <a:solidFill>
                  <a:srgbClr val="111111"/>
                </a:solidFill>
                <a:effectLst/>
              </a:rPr>
              <a:t>.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ru-RU" sz="2400" b="0" i="0" dirty="0">
                <a:solidFill>
                  <a:srgbClr val="111111"/>
                </a:solidFill>
                <a:effectLst/>
              </a:rPr>
              <a:t>Не суши </a:t>
            </a:r>
            <a:r>
              <a:rPr lang="ru-RU" sz="2400" b="0" i="0" dirty="0" err="1">
                <a:solidFill>
                  <a:srgbClr val="111111"/>
                </a:solidFill>
                <a:effectLst/>
              </a:rPr>
              <a:t>речі</a:t>
            </a:r>
            <a:r>
              <a:rPr lang="ru-RU" sz="2400" b="0" i="0" dirty="0">
                <a:solidFill>
                  <a:srgbClr val="111111"/>
                </a:solidFill>
                <a:effectLst/>
              </a:rPr>
              <a:t> над газовою плитою.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ru-RU" sz="2400" b="0" i="0" dirty="0">
                <a:solidFill>
                  <a:srgbClr val="111111"/>
                </a:solidFill>
                <a:effectLst/>
              </a:rPr>
              <a:t>Не пали </a:t>
            </a:r>
            <a:r>
              <a:rPr lang="ru-RU" sz="2400" b="0" i="0" dirty="0" err="1">
                <a:solidFill>
                  <a:srgbClr val="111111"/>
                </a:solidFill>
                <a:effectLst/>
              </a:rPr>
              <a:t>багать</a:t>
            </a:r>
            <a:r>
              <a:rPr lang="ru-RU" sz="2400" b="0" i="0" dirty="0">
                <a:solidFill>
                  <a:srgbClr val="111111"/>
                </a:solidFill>
                <a:effectLst/>
              </a:rPr>
              <a:t> у сараях, </a:t>
            </a:r>
            <a:r>
              <a:rPr lang="ru-RU" sz="2400" b="0" i="0" dirty="0" err="1">
                <a:solidFill>
                  <a:srgbClr val="111111"/>
                </a:solidFill>
                <a:effectLst/>
              </a:rPr>
              <a:t>підвалах</a:t>
            </a:r>
            <a:r>
              <a:rPr lang="ru-RU" sz="2400" b="0" i="0" dirty="0">
                <a:solidFill>
                  <a:srgbClr val="111111"/>
                </a:solidFill>
                <a:effectLst/>
              </a:rPr>
              <a:t>, на горищах.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ru-RU" sz="2400" b="0" i="0" dirty="0">
                <a:solidFill>
                  <a:srgbClr val="111111"/>
                </a:solidFill>
                <a:effectLst/>
              </a:rPr>
              <a:t>Не </a:t>
            </a:r>
            <a:r>
              <a:rPr lang="ru-RU" sz="2400" b="0" i="0" dirty="0" err="1">
                <a:solidFill>
                  <a:srgbClr val="111111"/>
                </a:solidFill>
                <a:effectLst/>
              </a:rPr>
              <a:t>вмикай</a:t>
            </a:r>
            <a:r>
              <a:rPr lang="ru-RU" sz="2400" b="0" i="0" dirty="0">
                <a:solidFill>
                  <a:srgbClr val="111111"/>
                </a:solidFill>
                <a:effectLst/>
              </a:rPr>
              <a:t> </a:t>
            </a:r>
            <a:r>
              <a:rPr lang="ru-RU" sz="2400" b="0" i="0" dirty="0" err="1">
                <a:solidFill>
                  <a:srgbClr val="111111"/>
                </a:solidFill>
                <a:effectLst/>
              </a:rPr>
              <a:t>багато</a:t>
            </a:r>
            <a:r>
              <a:rPr lang="ru-RU" sz="2400" b="0" i="0" dirty="0">
                <a:solidFill>
                  <a:srgbClr val="111111"/>
                </a:solidFill>
                <a:effectLst/>
              </a:rPr>
              <a:t> </a:t>
            </a:r>
            <a:r>
              <a:rPr lang="ru-RU" sz="2400" b="0" i="0" dirty="0" err="1">
                <a:solidFill>
                  <a:srgbClr val="111111"/>
                </a:solidFill>
                <a:effectLst/>
              </a:rPr>
              <a:t>електроприладів</a:t>
            </a:r>
            <a:r>
              <a:rPr lang="ru-RU" sz="2400" b="0" i="0" dirty="0">
                <a:solidFill>
                  <a:srgbClr val="111111"/>
                </a:solidFill>
                <a:effectLst/>
              </a:rPr>
              <a:t> </a:t>
            </a:r>
            <a:r>
              <a:rPr lang="ru-RU" sz="2400" b="0" i="0" dirty="0" err="1">
                <a:solidFill>
                  <a:srgbClr val="111111"/>
                </a:solidFill>
                <a:effectLst/>
              </a:rPr>
              <a:t>одночасно</a:t>
            </a:r>
            <a:r>
              <a:rPr lang="ru-RU" sz="2400" b="0" i="0" dirty="0">
                <a:solidFill>
                  <a:srgbClr val="111111"/>
                </a:solidFill>
                <a:effectLst/>
              </a:rPr>
              <a:t>: </a:t>
            </a:r>
            <a:r>
              <a:rPr lang="ru-RU" sz="2400" b="0" i="0" dirty="0" err="1">
                <a:solidFill>
                  <a:srgbClr val="111111"/>
                </a:solidFill>
                <a:effectLst/>
              </a:rPr>
              <a:t>електромережа</a:t>
            </a:r>
            <a:r>
              <a:rPr lang="ru-RU" sz="2400" b="0" i="0" dirty="0">
                <a:solidFill>
                  <a:srgbClr val="111111"/>
                </a:solidFill>
                <a:effectLst/>
              </a:rPr>
              <a:t> </a:t>
            </a:r>
            <a:r>
              <a:rPr lang="ru-RU" sz="2400" b="0" i="0" dirty="0" err="1">
                <a:solidFill>
                  <a:srgbClr val="111111"/>
                </a:solidFill>
                <a:effectLst/>
              </a:rPr>
              <a:t>може</a:t>
            </a:r>
            <a:r>
              <a:rPr lang="ru-RU" sz="2400" b="0" i="0" dirty="0">
                <a:solidFill>
                  <a:srgbClr val="111111"/>
                </a:solidFill>
                <a:effectLst/>
              </a:rPr>
              <a:t> </a:t>
            </a:r>
            <a:r>
              <a:rPr lang="ru-RU" sz="2400" b="0" i="0" dirty="0" err="1">
                <a:solidFill>
                  <a:srgbClr val="111111"/>
                </a:solidFill>
                <a:effectLst/>
              </a:rPr>
              <a:t>згоріти</a:t>
            </a:r>
            <a:r>
              <a:rPr lang="ru-RU" sz="2400" b="0" i="0" dirty="0">
                <a:solidFill>
                  <a:srgbClr val="111111"/>
                </a:solidFill>
                <a:effectLst/>
              </a:rPr>
              <a:t>.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ru-RU" sz="2400" b="0" i="0" dirty="0" err="1">
                <a:solidFill>
                  <a:srgbClr val="111111"/>
                </a:solidFill>
                <a:effectLst/>
              </a:rPr>
              <a:t>Обов’язково</a:t>
            </a:r>
            <a:r>
              <a:rPr lang="ru-RU" sz="2400" b="0" i="0" dirty="0">
                <a:solidFill>
                  <a:srgbClr val="111111"/>
                </a:solidFill>
                <a:effectLst/>
              </a:rPr>
              <a:t> </a:t>
            </a:r>
            <a:r>
              <a:rPr lang="ru-RU" sz="2400" b="0" i="0" dirty="0" err="1">
                <a:solidFill>
                  <a:srgbClr val="111111"/>
                </a:solidFill>
                <a:effectLst/>
              </a:rPr>
              <a:t>вимикай</a:t>
            </a:r>
            <a:r>
              <a:rPr lang="ru-RU" sz="2400" b="0" i="0" dirty="0">
                <a:solidFill>
                  <a:srgbClr val="111111"/>
                </a:solidFill>
                <a:effectLst/>
              </a:rPr>
              <a:t> </a:t>
            </a:r>
            <a:r>
              <a:rPr lang="ru-RU" sz="2400" b="0" i="0" dirty="0" err="1">
                <a:solidFill>
                  <a:srgbClr val="111111"/>
                </a:solidFill>
                <a:effectLst/>
              </a:rPr>
              <a:t>електроприлади</a:t>
            </a:r>
            <a:r>
              <a:rPr lang="ru-RU" sz="2400" b="0" i="0" dirty="0">
                <a:solidFill>
                  <a:srgbClr val="111111"/>
                </a:solidFill>
                <a:effectLst/>
              </a:rPr>
              <a:t>, коли </a:t>
            </a:r>
            <a:r>
              <a:rPr lang="ru-RU" sz="2400" b="0" i="0" dirty="0" err="1">
                <a:solidFill>
                  <a:srgbClr val="111111"/>
                </a:solidFill>
                <a:effectLst/>
              </a:rPr>
              <a:t>виходиш</a:t>
            </a:r>
            <a:r>
              <a:rPr lang="ru-RU" sz="2400" b="0" i="0" dirty="0">
                <a:solidFill>
                  <a:srgbClr val="111111"/>
                </a:solidFill>
                <a:effectLst/>
              </a:rPr>
              <a:t> </a:t>
            </a:r>
            <a:r>
              <a:rPr lang="ru-RU" sz="2400" b="0" i="0" dirty="0" err="1">
                <a:solidFill>
                  <a:srgbClr val="111111"/>
                </a:solidFill>
                <a:effectLst/>
              </a:rPr>
              <a:t>із</a:t>
            </a:r>
            <a:r>
              <a:rPr lang="ru-RU" sz="2400" b="0" i="0" dirty="0">
                <a:solidFill>
                  <a:srgbClr val="111111"/>
                </a:solidFill>
                <a:effectLst/>
              </a:rPr>
              <a:t> дому. Не </a:t>
            </a:r>
            <a:r>
              <a:rPr lang="ru-RU" sz="2400" b="0" i="0" dirty="0" err="1">
                <a:solidFill>
                  <a:srgbClr val="111111"/>
                </a:solidFill>
                <a:effectLst/>
              </a:rPr>
              <a:t>тягни</a:t>
            </a:r>
            <a:r>
              <a:rPr lang="ru-RU" sz="2400" b="0" i="0" dirty="0">
                <a:solidFill>
                  <a:srgbClr val="111111"/>
                </a:solidFill>
                <a:effectLst/>
              </a:rPr>
              <a:t> за </a:t>
            </a:r>
            <a:r>
              <a:rPr lang="ru-RU" sz="2400" b="0" i="0" dirty="0" err="1">
                <a:solidFill>
                  <a:srgbClr val="111111"/>
                </a:solidFill>
                <a:effectLst/>
              </a:rPr>
              <a:t>дріт</a:t>
            </a:r>
            <a:r>
              <a:rPr lang="ru-RU" sz="2400" b="0" i="0" dirty="0">
                <a:solidFill>
                  <a:srgbClr val="111111"/>
                </a:solidFill>
                <a:effectLst/>
              </a:rPr>
              <a:t> руками, </a:t>
            </a:r>
            <a:r>
              <a:rPr lang="ru-RU" sz="2400" b="0" i="0" dirty="0" err="1">
                <a:solidFill>
                  <a:srgbClr val="111111"/>
                </a:solidFill>
                <a:effectLst/>
              </a:rPr>
              <a:t>обережно</a:t>
            </a:r>
            <a:r>
              <a:rPr lang="ru-RU" sz="2400" b="0" i="0" dirty="0">
                <a:solidFill>
                  <a:srgbClr val="111111"/>
                </a:solidFill>
                <a:effectLst/>
              </a:rPr>
              <a:t> </a:t>
            </a:r>
            <a:r>
              <a:rPr lang="ru-RU" sz="2400" b="0" i="0" dirty="0" err="1">
                <a:solidFill>
                  <a:srgbClr val="111111"/>
                </a:solidFill>
                <a:effectLst/>
              </a:rPr>
              <a:t>вийми</a:t>
            </a:r>
            <a:r>
              <a:rPr lang="ru-RU" sz="2400" b="0" i="0" dirty="0">
                <a:solidFill>
                  <a:srgbClr val="111111"/>
                </a:solidFill>
                <a:effectLst/>
              </a:rPr>
              <a:t> штепсель </a:t>
            </a:r>
            <a:r>
              <a:rPr lang="ru-RU" sz="2400" b="0" i="0" dirty="0" err="1">
                <a:solidFill>
                  <a:srgbClr val="111111"/>
                </a:solidFill>
                <a:effectLst/>
              </a:rPr>
              <a:t>із</a:t>
            </a:r>
            <a:r>
              <a:rPr lang="ru-RU" sz="2400" b="0" i="0" dirty="0">
                <a:solidFill>
                  <a:srgbClr val="111111"/>
                </a:solidFill>
                <a:effectLst/>
              </a:rPr>
              <a:t> розетки.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1D48E7FC-EC71-43C4-87C2-4ABBE9B5DD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</a:rPr>
              <a:t>Правила </a:t>
            </a:r>
            <a:r>
              <a:rPr lang="ru-RU" b="1" i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</a:rPr>
              <a:t>протипожежної</a:t>
            </a:r>
            <a:r>
              <a:rPr lang="ru-RU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ru-RU" b="1" i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</a:rPr>
              <a:t>безпеки</a:t>
            </a:r>
            <a:r>
              <a:rPr lang="ru-RU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ahoma" panose="020B0604030504040204" pitchFamily="34" charset="0"/>
              </a:rPr>
              <a:t>:</a:t>
            </a:r>
            <a:endParaRPr lang="uk-UA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8037004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1EBCF7C4-1CE3-438B-AE1A-C9E7C4BD236B}"/>
              </a:ext>
            </a:extLst>
          </p:cNvPr>
          <p:cNvSpPr/>
          <p:nvPr/>
        </p:nvSpPr>
        <p:spPr>
          <a:xfrm>
            <a:off x="510618" y="1936192"/>
            <a:ext cx="11170763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ru-RU" sz="3200" b="0" i="0" dirty="0" err="1">
                <a:solidFill>
                  <a:srgbClr val="111111"/>
                </a:solidFill>
                <a:effectLst/>
              </a:rPr>
              <a:t>Щодня</a:t>
            </a:r>
            <a:r>
              <a:rPr lang="ru-RU" sz="3200" b="0" i="0" dirty="0">
                <a:solidFill>
                  <a:srgbClr val="111111"/>
                </a:solidFill>
                <a:effectLst/>
              </a:rPr>
              <a:t> </a:t>
            </a:r>
            <a:r>
              <a:rPr lang="ru-RU" sz="3200" b="0" i="0" dirty="0" err="1">
                <a:solidFill>
                  <a:srgbClr val="111111"/>
                </a:solidFill>
                <a:effectLst/>
              </a:rPr>
              <a:t>читати</a:t>
            </a:r>
            <a:r>
              <a:rPr lang="ru-RU" sz="3200" b="0" i="0" dirty="0">
                <a:solidFill>
                  <a:srgbClr val="111111"/>
                </a:solidFill>
                <a:effectLst/>
              </a:rPr>
              <a:t>.</a:t>
            </a:r>
          </a:p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ru-RU" sz="3200" b="0" i="0" dirty="0">
                <a:solidFill>
                  <a:srgbClr val="111111"/>
                </a:solidFill>
                <a:effectLst/>
              </a:rPr>
              <a:t>Бути </a:t>
            </a:r>
            <a:r>
              <a:rPr lang="ru-RU" sz="3200" b="0" i="0" dirty="0" err="1">
                <a:solidFill>
                  <a:srgbClr val="111111"/>
                </a:solidFill>
                <a:effectLst/>
              </a:rPr>
              <a:t>добрими</a:t>
            </a:r>
            <a:r>
              <a:rPr lang="ru-RU" sz="3200" b="0" i="0" dirty="0">
                <a:solidFill>
                  <a:srgbClr val="111111"/>
                </a:solidFill>
                <a:effectLst/>
              </a:rPr>
              <a:t>, </a:t>
            </a:r>
            <a:r>
              <a:rPr lang="ru-RU" sz="3200" b="0" i="0" dirty="0" err="1">
                <a:solidFill>
                  <a:srgbClr val="111111"/>
                </a:solidFill>
                <a:effectLst/>
              </a:rPr>
              <a:t>чемними</a:t>
            </a:r>
            <a:r>
              <a:rPr lang="ru-RU" sz="3200" b="0" i="0" dirty="0">
                <a:solidFill>
                  <a:srgbClr val="111111"/>
                </a:solidFill>
                <a:effectLst/>
              </a:rPr>
              <a:t>, </a:t>
            </a:r>
            <a:r>
              <a:rPr lang="ru-RU" sz="3200" b="0" i="0" dirty="0" err="1">
                <a:solidFill>
                  <a:srgbClr val="111111"/>
                </a:solidFill>
                <a:effectLst/>
              </a:rPr>
              <a:t>вихованими</a:t>
            </a:r>
            <a:r>
              <a:rPr lang="ru-RU" sz="3200" b="0" i="0" dirty="0">
                <a:solidFill>
                  <a:srgbClr val="111111"/>
                </a:solidFill>
                <a:effectLst/>
              </a:rPr>
              <a:t>, </a:t>
            </a:r>
            <a:r>
              <a:rPr lang="ru-RU" sz="3200" b="0" i="0" dirty="0" err="1">
                <a:solidFill>
                  <a:srgbClr val="111111"/>
                </a:solidFill>
                <a:effectLst/>
              </a:rPr>
              <a:t>допомагати</a:t>
            </a:r>
            <a:r>
              <a:rPr lang="ru-RU" sz="3200" b="0" i="0" dirty="0">
                <a:solidFill>
                  <a:srgbClr val="111111"/>
                </a:solidFill>
                <a:effectLst/>
              </a:rPr>
              <a:t> </a:t>
            </a:r>
            <a:r>
              <a:rPr lang="ru-RU" sz="3200" b="0" i="0" dirty="0" err="1">
                <a:solidFill>
                  <a:srgbClr val="111111"/>
                </a:solidFill>
                <a:effectLst/>
              </a:rPr>
              <a:t>рідним</a:t>
            </a:r>
            <a:r>
              <a:rPr lang="ru-RU" sz="3200" b="0" i="0" dirty="0">
                <a:solidFill>
                  <a:srgbClr val="111111"/>
                </a:solidFill>
                <a:effectLst/>
              </a:rPr>
              <a:t>.</a:t>
            </a:r>
          </a:p>
          <a:p>
            <a:pPr algn="ctr"/>
            <a:endParaRPr lang="ru-RU" sz="3200" dirty="0">
              <a:solidFill>
                <a:srgbClr val="111111"/>
              </a:solidFill>
            </a:endParaRPr>
          </a:p>
          <a:p>
            <a:pPr algn="ctr"/>
            <a:endParaRPr lang="ru-RU" sz="3200" b="0" i="0" dirty="0">
              <a:solidFill>
                <a:srgbClr val="111111"/>
              </a:solidFill>
              <a:effectLst/>
            </a:endParaRPr>
          </a:p>
          <a:p>
            <a:pPr algn="ctr"/>
            <a:r>
              <a:rPr lang="ru-RU" sz="3600" b="1" i="0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Здоров’я</a:t>
            </a:r>
            <a:r>
              <a:rPr lang="ru-RU" sz="3600" b="1" i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ru-RU" sz="3600" b="1" i="0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всім</a:t>
            </a:r>
            <a:r>
              <a:rPr lang="ru-RU" sz="3600" b="1" i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! </a:t>
            </a:r>
            <a:r>
              <a:rPr lang="ru-RU" sz="3600" b="1" i="0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Щасливого</a:t>
            </a:r>
            <a:r>
              <a:rPr lang="ru-RU" sz="3600" b="1" i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ru-RU" sz="3600" b="1" i="0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відпочинку</a:t>
            </a:r>
            <a:r>
              <a:rPr lang="ru-RU" sz="3600" b="1" i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!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DC5F7937-955F-448F-A107-602E71C38D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</a:rPr>
              <a:t>НЕ ЗАБУВАЙТЕ :</a:t>
            </a:r>
            <a:endParaRPr lang="uk-UA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0039522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powerpointbase.com-993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powerpointbase.com-993</Template>
  <TotalTime>23</TotalTime>
  <Words>662</Words>
  <Application>Microsoft Office PowerPoint</Application>
  <PresentationFormat>Широкий екран</PresentationFormat>
  <Paragraphs>50</Paragraphs>
  <Slides>10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Tahoma</vt:lpstr>
      <vt:lpstr>Wingdings</vt:lpstr>
      <vt:lpstr>powerpointbase.com-993</vt:lpstr>
      <vt:lpstr>Правила безпеки під час зимових канікул</vt:lpstr>
      <vt:lpstr>Презентація PowerPoint</vt:lpstr>
      <vt:lpstr>Правила поведінки на водоймах,  вкритих кригою:</vt:lpstr>
      <vt:lpstr>Презентація PowerPoint</vt:lpstr>
      <vt:lpstr>Обережно: бурульки!</vt:lpstr>
      <vt:lpstr>Правила поведінки під час ожеледиці</vt:lpstr>
      <vt:lpstr>Презентація PowerPoint</vt:lpstr>
      <vt:lpstr>Правила пожежної безпеки під час святкування Нового року:</vt:lpstr>
      <vt:lpstr>Правила протипожежної безпеки:</vt:lpstr>
      <vt:lpstr>НЕ ЗАБУВАЙТЕ 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Правила безпеки під час зимових канікул</dc:title>
  <dc:creator>Стрельченко Дмитро Сергійович</dc:creator>
  <cp:lastModifiedBy>Стрельченко Дмитро Сергійович</cp:lastModifiedBy>
  <cp:revision>1</cp:revision>
  <dcterms:created xsi:type="dcterms:W3CDTF">2022-12-22T07:50:30Z</dcterms:created>
  <dcterms:modified xsi:type="dcterms:W3CDTF">2022-12-22T08:13:40Z</dcterms:modified>
</cp:coreProperties>
</file>