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4" r:id="rId3"/>
    <p:sldId id="295" r:id="rId4"/>
    <p:sldId id="259" r:id="rId5"/>
    <p:sldId id="296" r:id="rId6"/>
    <p:sldId id="297" r:id="rId7"/>
    <p:sldId id="260" r:id="rId8"/>
    <p:sldId id="299" r:id="rId9"/>
    <p:sldId id="302" r:id="rId10"/>
    <p:sldId id="304" r:id="rId11"/>
    <p:sldId id="262" r:id="rId12"/>
    <p:sldId id="305" r:id="rId13"/>
    <p:sldId id="280" r:id="rId14"/>
    <p:sldId id="306" r:id="rId15"/>
    <p:sldId id="30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0066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7298" autoAdjust="0"/>
    <p:restoredTop sz="94660"/>
  </p:normalViewPr>
  <p:slideViewPr>
    <p:cSldViewPr snapToGrid="0">
      <p:cViewPr>
        <p:scale>
          <a:sx n="56" d="100"/>
          <a:sy n="56" d="100"/>
        </p:scale>
        <p:origin x="-1638" y="-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695648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552371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46380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557472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117357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058138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439334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49948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524504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97593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71335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587412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9495496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79454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59226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034868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76297-A578-413D-966D-A11A88A3782C}" type="datetimeFigureOut">
              <a:rPr lang="ru-RU" smtClean="0"/>
              <a:pPr/>
              <a:t>18.12.2022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993064-4362-49BB-ACFF-0A6E8C9A33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2799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3.mp4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82A5B09-9FC9-4343-90D9-1439C5DA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091" t="8320" b="9862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10" name="Parallelogram 9">
            <a:extLst>
              <a:ext uri="{FF2B5EF4-FFF2-40B4-BE49-F238E27FC236}">
                <a16:creationId xmlns="" xmlns:a16="http://schemas.microsoft.com/office/drawing/2014/main" id="{3A6596D4-D53C-424F-9F16-CC8686C079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684541" y="0"/>
            <a:ext cx="7315200" cy="6858000"/>
          </a:xfrm>
          <a:prstGeom prst="parallelogram">
            <a:avLst>
              <a:gd name="adj" fmla="val 14937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1BB890B-70D4-42FE-A599-6AEF1A42D972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3842D646-B58C-43C8-8152-01BC782B725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="" xmlns:a16="http://schemas.microsoft.com/office/drawing/2014/main" id="{9772CABD-4211-42AA-B349-D4002E52F1E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="" xmlns:a16="http://schemas.microsoft.com/office/drawing/2014/main" id="{BBD91630-4DBA-4294-8016-FEB5C3B0CED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19">
            <a:extLst>
              <a:ext uri="{FF2B5EF4-FFF2-40B4-BE49-F238E27FC236}">
                <a16:creationId xmlns="" xmlns:a16="http://schemas.microsoft.com/office/drawing/2014/main" id="{E67D1587-504D-41BC-9D48-B61257BFBCF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="" xmlns:a16="http://schemas.microsoft.com/office/drawing/2014/main" id="{8765DD1A-F044-4DE7-8A9B-7C30DC85A4A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="" xmlns:a16="http://schemas.microsoft.com/office/drawing/2014/main" id="{2FE2170D-72D6-48A8-8E9A-BFF3BF03D03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="" xmlns:a16="http://schemas.microsoft.com/office/drawing/2014/main" id="{01D19436-094D-463D-AFEA-870FDBD0379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7">
            <a:extLst>
              <a:ext uri="{FF2B5EF4-FFF2-40B4-BE49-F238E27FC236}">
                <a16:creationId xmlns="" xmlns:a16="http://schemas.microsoft.com/office/drawing/2014/main" id="{9A2DE6E0-967C-4C58-8558-EC08F1138BD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9">
            <a:extLst>
              <a:ext uri="{FF2B5EF4-FFF2-40B4-BE49-F238E27FC236}">
                <a16:creationId xmlns="" xmlns:a16="http://schemas.microsoft.com/office/drawing/2014/main" id="{3559A5F2-8BE0-4998-A1E4-1B145465A98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102AA11-D240-4220-A65E-856ABA955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711511"/>
            <a:ext cx="12192000" cy="5356779"/>
          </a:xfrm>
        </p:spPr>
        <p:txBody>
          <a:bodyPr>
            <a:normAutofit/>
          </a:bodyPr>
          <a:lstStyle/>
          <a:p>
            <a:pPr algn="ctr"/>
            <a:r>
              <a:rPr lang="uk-UA" sz="9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Година доброти</a:t>
            </a:r>
            <a:br>
              <a:rPr lang="uk-UA" sz="9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uk-UA" sz="9600" b="1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“Твори</a:t>
            </a:r>
            <a:r>
              <a:rPr lang="uk-UA" sz="9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добро – бо ти Людина!” </a:t>
            </a:r>
            <a:endParaRPr lang="ru-RU" sz="9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46653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73436" y="2222935"/>
            <a:ext cx="4414944" cy="34883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700" dirty="0" smtClean="0">
                <a:latin typeface="Constantia" pitchFamily="18" charset="0"/>
              </a:rPr>
              <a:t>       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uk-UA" sz="3700" dirty="0" smtClean="0">
                <a:solidFill>
                  <a:srgbClr val="00B050"/>
                </a:solidFill>
                <a:latin typeface="Constantia" pitchFamily="18" charset="0"/>
              </a:rPr>
              <a:t>    </a:t>
            </a:r>
            <a:r>
              <a:rPr lang="uk-UA" sz="3700" b="1" dirty="0" smtClean="0">
                <a:solidFill>
                  <a:srgbClr val="00B050"/>
                </a:solidFill>
                <a:latin typeface="Constantia" pitchFamily="18" charset="0"/>
              </a:rPr>
              <a:t>Щира усмішка </a:t>
            </a:r>
            <a:r>
              <a:rPr lang="ru-RU" sz="3700" b="1" dirty="0" smtClean="0">
                <a:solidFill>
                  <a:srgbClr val="00B050"/>
                </a:solidFill>
                <a:latin typeface="Constantia" pitchFamily="18" charset="0"/>
                <a:sym typeface="Symbol"/>
              </a:rPr>
              <a:t></a:t>
            </a:r>
            <a:r>
              <a:rPr lang="uk-UA" sz="3700" b="1" dirty="0" smtClean="0">
                <a:solidFill>
                  <a:srgbClr val="00B050"/>
                </a:solidFill>
                <a:latin typeface="Constantia" pitchFamily="18" charset="0"/>
                <a:sym typeface="Symbol"/>
              </a:rPr>
              <a:t> </a:t>
            </a:r>
            <a:r>
              <a:rPr lang="uk-UA" sz="3700" b="1" dirty="0" smtClean="0">
                <a:solidFill>
                  <a:srgbClr val="00B050"/>
                </a:solidFill>
                <a:latin typeface="Constantia" pitchFamily="18" charset="0"/>
              </a:rPr>
              <a:t>вияв доброти </a:t>
            </a:r>
            <a:endParaRPr lang="ru-RU" sz="3700" b="1" dirty="0">
              <a:solidFill>
                <a:srgbClr val="00B050"/>
              </a:solidFill>
              <a:latin typeface="Constantia" pitchFamily="18" charset="0"/>
            </a:endParaRPr>
          </a:p>
        </p:txBody>
      </p:sp>
      <p:pic>
        <p:nvPicPr>
          <p:cNvPr id="5" name="Рисунок 4" descr="Пов’язане зображення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09863" y="1409075"/>
            <a:ext cx="5876144" cy="51402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73927" y="213724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 </a:t>
            </a:r>
            <a:r>
              <a:rPr lang="ru-RU" sz="5000" b="1" dirty="0" smtClean="0">
                <a:solidFill>
                  <a:srgbClr val="FF0000"/>
                </a:solidFill>
                <a:latin typeface="Constantia" pitchFamily="18" charset="0"/>
              </a:rPr>
              <a:t>«САМОНАЛАШТУВАННЯ»</a:t>
            </a:r>
            <a:r>
              <a:rPr lang="ru-RU" sz="5000" dirty="0" smtClean="0">
                <a:latin typeface="Constantia" pitchFamily="18" charset="0"/>
              </a:rPr>
              <a:t/>
            </a:r>
            <a:br>
              <a:rPr lang="ru-RU" sz="5000" dirty="0" smtClean="0">
                <a:latin typeface="Constantia" pitchFamily="18" charset="0"/>
              </a:rPr>
            </a:br>
            <a:endParaRPr lang="ru-RU" sz="5000" b="1" dirty="0" smtClean="0">
              <a:solidFill>
                <a:srgbClr val="FF00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5221573" y="1343624"/>
            <a:ext cx="6335843" cy="5289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Дорогою добра в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житті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ступай,</a:t>
            </a:r>
          </a:p>
          <a:p>
            <a:pPr marL="0" indent="0">
              <a:buNone/>
            </a:pP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Образи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вмій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прощать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і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люте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зло.</a:t>
            </a:r>
          </a:p>
          <a:p>
            <a:pPr marL="0" indent="0">
              <a:buNone/>
            </a:pP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Бо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ти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—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людина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,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завжди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пам’ятай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,</a:t>
            </a:r>
          </a:p>
          <a:p>
            <a:pPr marL="0" indent="0">
              <a:buNone/>
            </a:pP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Роби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добро,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щоб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менше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зла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було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!</a:t>
            </a:r>
          </a:p>
          <a:p>
            <a:pPr marL="0" indent="0">
              <a:buNone/>
            </a:pP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О,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пам’ятай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, Людино, не забудь,</a:t>
            </a:r>
          </a:p>
          <a:p>
            <a:pPr marL="0" indent="0">
              <a:buNone/>
            </a:pP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Що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кожне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серце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має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добрим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Constantia" pitchFamily="18" charset="0"/>
              </a:rPr>
              <a:t>буть</a:t>
            </a:r>
            <a:r>
              <a:rPr lang="ru-RU" sz="3000" b="1" dirty="0">
                <a:solidFill>
                  <a:srgbClr val="002060"/>
                </a:solidFill>
                <a:latin typeface="Constantia" pitchFamily="18" charset="0"/>
              </a:rPr>
              <a:t>!</a:t>
            </a:r>
          </a:p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22493" y="371886"/>
            <a:ext cx="611598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err="1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Девіз</a:t>
            </a:r>
            <a:r>
              <a:rPr lang="ru-RU" sz="4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ru-RU" sz="4400" b="1" cap="none" spc="0" dirty="0">
              <a:ln w="1270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6" name="Объект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110170"/>
            <a:ext cx="5268844" cy="5747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рава, дерево, внешний, сиди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038CDEFE-0B4D-43E2-8065-EA176F8542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" b="3914"/>
          <a:stretch/>
        </p:blipFill>
        <p:spPr>
          <a:xfrm>
            <a:off x="20" y="10"/>
            <a:ext cx="1065274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BE925D93-72D9-484D-9851-BC3909E63D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946396" y="0"/>
            <a:ext cx="3135444" cy="6858000"/>
          </a:xfrm>
          <a:custGeom>
            <a:avLst/>
            <a:gdLst>
              <a:gd name="connsiteX0" fmla="*/ 0 w 3135444"/>
              <a:gd name="connsiteY0" fmla="*/ 0 h 6858000"/>
              <a:gd name="connsiteX1" fmla="*/ 3135444 w 3135444"/>
              <a:gd name="connsiteY1" fmla="*/ 0 h 6858000"/>
              <a:gd name="connsiteX2" fmla="*/ 3135444 w 3135444"/>
              <a:gd name="connsiteY2" fmla="*/ 6858000 h 6858000"/>
              <a:gd name="connsiteX3" fmla="*/ 915794 w 3135444"/>
              <a:gd name="connsiteY3" fmla="*/ 6858000 h 6858000"/>
              <a:gd name="connsiteX4" fmla="*/ 1527283 w 3135444"/>
              <a:gd name="connsiteY4" fmla="*/ 372656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5444" h="6858000">
                <a:moveTo>
                  <a:pt x="0" y="0"/>
                </a:moveTo>
                <a:lnTo>
                  <a:pt x="3135444" y="0"/>
                </a:lnTo>
                <a:lnTo>
                  <a:pt x="3135444" y="6858000"/>
                </a:lnTo>
                <a:lnTo>
                  <a:pt x="915794" y="6858000"/>
                </a:lnTo>
                <a:lnTo>
                  <a:pt x="1527283" y="3726569"/>
                </a:lnTo>
                <a:close/>
              </a:path>
            </a:pathLst>
          </a:custGeom>
          <a:solidFill>
            <a:srgbClr val="FFFFFF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2322CC54-5B23-4468-9930-09BB9FB702C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056555" y="0"/>
            <a:ext cx="3135338" cy="6858000"/>
          </a:xfrm>
          <a:custGeom>
            <a:avLst/>
            <a:gdLst>
              <a:gd name="connsiteX0" fmla="*/ 0 w 3135338"/>
              <a:gd name="connsiteY0" fmla="*/ 0 h 6858000"/>
              <a:gd name="connsiteX1" fmla="*/ 3116445 w 3135338"/>
              <a:gd name="connsiteY1" fmla="*/ 0 h 6858000"/>
              <a:gd name="connsiteX2" fmla="*/ 3135338 w 3135338"/>
              <a:gd name="connsiteY2" fmla="*/ 6858000 h 6858000"/>
              <a:gd name="connsiteX3" fmla="*/ 2810656 w 313533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5338" h="6858000">
                <a:moveTo>
                  <a:pt x="0" y="0"/>
                </a:moveTo>
                <a:lnTo>
                  <a:pt x="3116445" y="0"/>
                </a:lnTo>
                <a:lnTo>
                  <a:pt x="3135338" y="6858000"/>
                </a:lnTo>
                <a:lnTo>
                  <a:pt x="2810656" y="6858000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046AB0AA-C6E5-4776-83BE-056E77A113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972349" y="0"/>
            <a:ext cx="2219651" cy="6858000"/>
          </a:xfrm>
          <a:custGeom>
            <a:avLst/>
            <a:gdLst>
              <a:gd name="connsiteX0" fmla="*/ 1339193 w 2219651"/>
              <a:gd name="connsiteY0" fmla="*/ 0 h 6858000"/>
              <a:gd name="connsiteX1" fmla="*/ 2219651 w 2219651"/>
              <a:gd name="connsiteY1" fmla="*/ 0 h 6858000"/>
              <a:gd name="connsiteX2" fmla="*/ 2219651 w 2219651"/>
              <a:gd name="connsiteY2" fmla="*/ 6858000 h 6858000"/>
              <a:gd name="connsiteX3" fmla="*/ 0 w 22196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9651" h="6858000">
                <a:moveTo>
                  <a:pt x="1339193" y="0"/>
                </a:moveTo>
                <a:lnTo>
                  <a:pt x="2219651" y="0"/>
                </a:lnTo>
                <a:lnTo>
                  <a:pt x="221965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C5A2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5EC38EF5-A6C5-4237-80F7-390FACF8D76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108241" y="0"/>
            <a:ext cx="2083757" cy="6858000"/>
          </a:xfrm>
          <a:custGeom>
            <a:avLst/>
            <a:gdLst>
              <a:gd name="connsiteX0" fmla="*/ 0 w 2083757"/>
              <a:gd name="connsiteY0" fmla="*/ 0 h 6858000"/>
              <a:gd name="connsiteX1" fmla="*/ 2083757 w 2083757"/>
              <a:gd name="connsiteY1" fmla="*/ 0 h 6858000"/>
              <a:gd name="connsiteX2" fmla="*/ 2083757 w 2083757"/>
              <a:gd name="connsiteY2" fmla="*/ 6858000 h 6858000"/>
              <a:gd name="connsiteX3" fmla="*/ 1409178 w 208375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3757" h="6858000">
                <a:moveTo>
                  <a:pt x="0" y="0"/>
                </a:moveTo>
                <a:lnTo>
                  <a:pt x="2083757" y="0"/>
                </a:lnTo>
                <a:lnTo>
                  <a:pt x="2083757" y="6858000"/>
                </a:lnTo>
                <a:lnTo>
                  <a:pt x="1409178" y="6858000"/>
                </a:lnTo>
                <a:close/>
              </a:path>
            </a:pathLst>
          </a:custGeom>
          <a:solidFill>
            <a:srgbClr val="4EA248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218960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77137" y="299803"/>
            <a:ext cx="7102561" cy="8694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700" b="1" dirty="0" err="1" smtClean="0">
                <a:solidFill>
                  <a:srgbClr val="FF0000"/>
                </a:solidFill>
                <a:latin typeface="Constantia" pitchFamily="18" charset="0"/>
              </a:rPr>
              <a:t>Гра</a:t>
            </a:r>
            <a:r>
              <a:rPr lang="ru-RU" sz="4700" b="1" dirty="0" smtClean="0">
                <a:solidFill>
                  <a:srgbClr val="FF0000"/>
                </a:solidFill>
                <a:latin typeface="Constantia" pitchFamily="18" charset="0"/>
              </a:rPr>
              <a:t> «</a:t>
            </a:r>
            <a:r>
              <a:rPr lang="ru-RU" sz="4700" b="1" dirty="0" err="1" smtClean="0">
                <a:solidFill>
                  <a:srgbClr val="FF0000"/>
                </a:solidFill>
                <a:latin typeface="Constantia" pitchFamily="18" charset="0"/>
              </a:rPr>
              <a:t>Міш</a:t>
            </a:r>
            <a:r>
              <a:rPr lang="uk-UA" sz="4700" b="1" dirty="0" err="1" smtClean="0">
                <a:solidFill>
                  <a:srgbClr val="FF0000"/>
                </a:solidFill>
                <a:latin typeface="Constantia" pitchFamily="18" charset="0"/>
              </a:rPr>
              <a:t>ок</a:t>
            </a:r>
            <a:r>
              <a:rPr lang="ru-RU" sz="4700" b="1" dirty="0" smtClean="0">
                <a:solidFill>
                  <a:srgbClr val="FF0000"/>
                </a:solidFill>
                <a:latin typeface="Constantia" pitchFamily="18" charset="0"/>
              </a:rPr>
              <a:t> </a:t>
            </a:r>
            <a:r>
              <a:rPr lang="ru-RU" sz="4700" b="1" dirty="0" err="1" smtClean="0">
                <a:solidFill>
                  <a:srgbClr val="FF0000"/>
                </a:solidFill>
                <a:latin typeface="Constantia" pitchFamily="18" charset="0"/>
              </a:rPr>
              <a:t>щастя</a:t>
            </a:r>
            <a:r>
              <a:rPr lang="ru-RU" sz="4700" b="1" dirty="0" smtClean="0">
                <a:solidFill>
                  <a:srgbClr val="FF0000"/>
                </a:solidFill>
                <a:latin typeface="Constantia" pitchFamily="18" charset="0"/>
              </a:rPr>
              <a:t>»</a:t>
            </a:r>
            <a:r>
              <a:rPr lang="ru-RU" sz="5000" dirty="0" smtClean="0">
                <a:latin typeface="Constantia" pitchFamily="18" charset="0"/>
              </a:rPr>
              <a:t/>
            </a:r>
            <a:br>
              <a:rPr lang="ru-RU" sz="5000" dirty="0" smtClean="0">
                <a:latin typeface="Constantia" pitchFamily="18" charset="0"/>
              </a:rPr>
            </a:br>
            <a:endParaRPr lang="ru-RU" sz="5000" b="1" dirty="0" smtClean="0">
              <a:solidFill>
                <a:srgbClr val="FF0000"/>
              </a:solidFill>
              <a:latin typeface="Constantia" pitchFamily="18" charset="0"/>
            </a:endParaRPr>
          </a:p>
        </p:txBody>
      </p:sp>
      <p:pic>
        <p:nvPicPr>
          <p:cNvPr id="1026" name="Picture 2" descr="E:\MyDocuments\Desktop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38467" y="1154243"/>
            <a:ext cx="5036694" cy="5703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842226" y="359764"/>
            <a:ext cx="7102561" cy="86943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Вправа</a:t>
            </a:r>
            <a:r>
              <a:rPr kumimoji="0" lang="ru-RU" sz="4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«</a:t>
            </a:r>
            <a:r>
              <a:rPr kumimoji="0" lang="ru-RU" sz="4000" b="1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Асоціації</a:t>
            </a:r>
            <a:r>
              <a:rPr kumimoji="0" lang="ru-RU" sz="40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»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34513" y="1379095"/>
          <a:ext cx="8709293" cy="445314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48559"/>
                <a:gridCol w="548559"/>
                <a:gridCol w="548559"/>
                <a:gridCol w="548559"/>
                <a:gridCol w="548559"/>
                <a:gridCol w="550025"/>
                <a:gridCol w="548559"/>
                <a:gridCol w="550025"/>
                <a:gridCol w="548559"/>
                <a:gridCol w="550025"/>
                <a:gridCol w="550025"/>
                <a:gridCol w="550025"/>
                <a:gridCol w="550025"/>
                <a:gridCol w="523077"/>
                <a:gridCol w="1046153"/>
              </a:tblGrid>
              <a:tr h="66974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4500" b="1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3468">
                <a:tc gridSpan="6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4500" b="1" dirty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/>
                        <a:t> 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753468">
                <a:tc gridSpan="5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4500" b="1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53468">
                <a:tc gridSpan="7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4500" b="1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/>
                        <a:t> 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753468">
                <a:tc gridSpan="6"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45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4500" b="1" dirty="0">
                        <a:solidFill>
                          <a:srgbClr val="00B05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4500" b="1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4500" b="1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45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753468">
                <a:tc gridSpan="1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/>
                        <a:t> 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A5E4F7F3-9F9C-4419-B97F-4BD5AB3EBF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599" r="1" b="7565"/>
          <a:stretch/>
        </p:blipFill>
        <p:spPr>
          <a:xfrm>
            <a:off x="20" y="10"/>
            <a:ext cx="1065274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BE925D93-72D9-484D-9851-BC3909E63D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8946396" y="0"/>
            <a:ext cx="3135444" cy="6858000"/>
          </a:xfrm>
          <a:custGeom>
            <a:avLst/>
            <a:gdLst>
              <a:gd name="connsiteX0" fmla="*/ 0 w 3135444"/>
              <a:gd name="connsiteY0" fmla="*/ 0 h 6858000"/>
              <a:gd name="connsiteX1" fmla="*/ 3135444 w 3135444"/>
              <a:gd name="connsiteY1" fmla="*/ 0 h 6858000"/>
              <a:gd name="connsiteX2" fmla="*/ 3135444 w 3135444"/>
              <a:gd name="connsiteY2" fmla="*/ 6858000 h 6858000"/>
              <a:gd name="connsiteX3" fmla="*/ 915794 w 3135444"/>
              <a:gd name="connsiteY3" fmla="*/ 6858000 h 6858000"/>
              <a:gd name="connsiteX4" fmla="*/ 1527283 w 3135444"/>
              <a:gd name="connsiteY4" fmla="*/ 372656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5444" h="6858000">
                <a:moveTo>
                  <a:pt x="0" y="0"/>
                </a:moveTo>
                <a:lnTo>
                  <a:pt x="3135444" y="0"/>
                </a:lnTo>
                <a:lnTo>
                  <a:pt x="3135444" y="6858000"/>
                </a:lnTo>
                <a:lnTo>
                  <a:pt x="915794" y="6858000"/>
                </a:lnTo>
                <a:lnTo>
                  <a:pt x="1527283" y="3726569"/>
                </a:lnTo>
                <a:close/>
              </a:path>
            </a:pathLst>
          </a:custGeom>
          <a:solidFill>
            <a:srgbClr val="FFFFFF"/>
          </a:solidFill>
          <a:ln w="1143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2322CC54-5B23-4468-9930-09BB9FB702C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056555" y="0"/>
            <a:ext cx="3135338" cy="6858000"/>
          </a:xfrm>
          <a:custGeom>
            <a:avLst/>
            <a:gdLst>
              <a:gd name="connsiteX0" fmla="*/ 0 w 3135338"/>
              <a:gd name="connsiteY0" fmla="*/ 0 h 6858000"/>
              <a:gd name="connsiteX1" fmla="*/ 3116445 w 3135338"/>
              <a:gd name="connsiteY1" fmla="*/ 0 h 6858000"/>
              <a:gd name="connsiteX2" fmla="*/ 3135338 w 3135338"/>
              <a:gd name="connsiteY2" fmla="*/ 6858000 h 6858000"/>
              <a:gd name="connsiteX3" fmla="*/ 2810656 w 313533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35338" h="6858000">
                <a:moveTo>
                  <a:pt x="0" y="0"/>
                </a:moveTo>
                <a:lnTo>
                  <a:pt x="3116445" y="0"/>
                </a:lnTo>
                <a:lnTo>
                  <a:pt x="3135338" y="6858000"/>
                </a:lnTo>
                <a:lnTo>
                  <a:pt x="2810656" y="6858000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046AB0AA-C6E5-4776-83BE-056E77A1131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9972349" y="0"/>
            <a:ext cx="2219651" cy="6858000"/>
          </a:xfrm>
          <a:custGeom>
            <a:avLst/>
            <a:gdLst>
              <a:gd name="connsiteX0" fmla="*/ 1339193 w 2219651"/>
              <a:gd name="connsiteY0" fmla="*/ 0 h 6858000"/>
              <a:gd name="connsiteX1" fmla="*/ 2219651 w 2219651"/>
              <a:gd name="connsiteY1" fmla="*/ 0 h 6858000"/>
              <a:gd name="connsiteX2" fmla="*/ 2219651 w 2219651"/>
              <a:gd name="connsiteY2" fmla="*/ 6858000 h 6858000"/>
              <a:gd name="connsiteX3" fmla="*/ 0 w 221965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19651" h="6858000">
                <a:moveTo>
                  <a:pt x="1339193" y="0"/>
                </a:moveTo>
                <a:lnTo>
                  <a:pt x="2219651" y="0"/>
                </a:lnTo>
                <a:lnTo>
                  <a:pt x="221965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C5A2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5EC38EF5-A6C5-4237-80F7-390FACF8D76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0108241" y="0"/>
            <a:ext cx="2083757" cy="6858000"/>
          </a:xfrm>
          <a:custGeom>
            <a:avLst/>
            <a:gdLst>
              <a:gd name="connsiteX0" fmla="*/ 0 w 2083757"/>
              <a:gd name="connsiteY0" fmla="*/ 0 h 6858000"/>
              <a:gd name="connsiteX1" fmla="*/ 2083757 w 2083757"/>
              <a:gd name="connsiteY1" fmla="*/ 0 h 6858000"/>
              <a:gd name="connsiteX2" fmla="*/ 2083757 w 2083757"/>
              <a:gd name="connsiteY2" fmla="*/ 6858000 h 6858000"/>
              <a:gd name="connsiteX3" fmla="*/ 1409178 w 208375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83757" h="6858000">
                <a:moveTo>
                  <a:pt x="0" y="0"/>
                </a:moveTo>
                <a:lnTo>
                  <a:pt x="2083757" y="0"/>
                </a:lnTo>
                <a:lnTo>
                  <a:pt x="2083757" y="6858000"/>
                </a:lnTo>
                <a:lnTo>
                  <a:pt x="1409178" y="6858000"/>
                </a:lnTo>
                <a:close/>
              </a:path>
            </a:pathLst>
          </a:custGeom>
          <a:solidFill>
            <a:srgbClr val="4EA248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355416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MyDocuments\Desktop\02012ewr-d1fe-1200x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02781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1813809" y="179882"/>
            <a:ext cx="7150307" cy="62958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Вправа</a:t>
            </a:r>
            <a:r>
              <a:rPr kumimoji="0" lang="ru-RU" sz="3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«Ромашка»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1060336">
            <a:off x="557413" y="1768841"/>
            <a:ext cx="3310050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доброзичлива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 rot="2030006">
            <a:off x="2153276" y="866996"/>
            <a:ext cx="2068659" cy="784009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чесна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97255" y="3015049"/>
            <a:ext cx="2470601" cy="646441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уважна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 rot="20126509">
            <a:off x="786159" y="4503686"/>
            <a:ext cx="2963846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ввічлива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 rot="19411376">
            <a:off x="1407448" y="5345460"/>
            <a:ext cx="2742868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люб’язна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 rot="2037496">
            <a:off x="6922896" y="5359984"/>
            <a:ext cx="3026053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благородна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 rot="19138278">
            <a:off x="6583157" y="718803"/>
            <a:ext cx="2286191" cy="724015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чемна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 rot="19468681">
            <a:off x="7174809" y="1356289"/>
            <a:ext cx="2593301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привітна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7587800" y="2773180"/>
            <a:ext cx="3040226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милосердна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 rot="2858883">
            <a:off x="6453174" y="5646790"/>
            <a:ext cx="1816567" cy="703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чуйна</a:t>
            </a:r>
            <a:endParaRPr kumimoji="0" lang="ru-RU" sz="34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 rot="244963">
            <a:off x="7738476" y="3725830"/>
            <a:ext cx="2700144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співчутлива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 rot="1357085">
            <a:off x="7463520" y="4674931"/>
            <a:ext cx="2934364" cy="573516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великодушна</a:t>
            </a:r>
            <a:endParaRPr kumimoji="0" lang="ru-RU" sz="35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929391"/>
            <a:ext cx="8596668" cy="5636302"/>
          </a:xfrm>
        </p:spPr>
        <p:txBody>
          <a:bodyPr>
            <a:normAutofit/>
          </a:bodyPr>
          <a:lstStyle/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Добре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діло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твори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сміло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 добром </a:t>
            </a:r>
            <a:r>
              <a:rPr lang="uk-UA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гріте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серце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вік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прохолоне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 люди до тебе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добрі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будь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ще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добрішим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людям добра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бажає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той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має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Доброму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скрізь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добре.</a:t>
            </a:r>
          </a:p>
          <a:p>
            <a:pPr fontAlgn="base"/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Світ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 без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добрих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людей.</a:t>
            </a:r>
          </a:p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одежа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прикрашає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добрі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справи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Добре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довго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пам’ятається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добре пам'ятай, а зла уникай.</a:t>
            </a:r>
            <a:endParaRPr lang="ru-RU" sz="2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Шукай добро: воно дорожче від золота.</a:t>
            </a:r>
            <a:endParaRPr lang="ru-RU" sz="2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Робиш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добро – не кайся,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робиш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зло – зла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сподівайся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392521" y="219856"/>
            <a:ext cx="8596668" cy="1320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Вправа</a:t>
            </a:r>
            <a:r>
              <a:rPr lang="ru-RU" sz="3500" b="1" dirty="0" smtClean="0">
                <a:solidFill>
                  <a:srgbClr val="FF0000"/>
                </a:solidFill>
                <a:latin typeface="Constantia" pitchFamily="18" charset="0"/>
              </a:rPr>
              <a:t> «</a:t>
            </a:r>
            <a:r>
              <a:rPr lang="ru-RU" sz="3500" b="1" dirty="0" err="1" smtClean="0">
                <a:solidFill>
                  <a:srgbClr val="FF0000"/>
                </a:solidFill>
                <a:latin typeface="Constantia" pitchFamily="18" charset="0"/>
              </a:rPr>
              <a:t>Аукціон</a:t>
            </a:r>
            <a:r>
              <a:rPr kumimoji="0" lang="ru-RU" sz="35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»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:\MyDocuments\Desktop\pol-Roomy-10L-2-850x85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985417" y="2894600"/>
            <a:ext cx="3717560" cy="3963400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512442" y="239844"/>
            <a:ext cx="6907689" cy="929389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Вправа</a:t>
            </a:r>
            <a:r>
              <a:rPr lang="ru-RU" sz="3500" b="1" dirty="0" smtClean="0">
                <a:solidFill>
                  <a:srgbClr val="FF0000"/>
                </a:solidFill>
                <a:latin typeface="Constantia" pitchFamily="18" charset="0"/>
              </a:rPr>
              <a:t> «Кроки </a:t>
            </a:r>
            <a:r>
              <a:rPr lang="ru-RU" sz="3500" b="1" dirty="0" err="1" smtClean="0">
                <a:solidFill>
                  <a:srgbClr val="FF0000"/>
                </a:solidFill>
                <a:latin typeface="Constantia" pitchFamily="18" charset="0"/>
              </a:rPr>
              <a:t>допомоги</a:t>
            </a:r>
            <a:r>
              <a:rPr kumimoji="0" lang="ru-RU" sz="35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»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74752" y="1229194"/>
            <a:ext cx="6730585" cy="53814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Можна забути того, з ким разом сміявся, але ніколи не забувай того, з ким разом плакав.</a:t>
            </a: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Будь вищим від усяких пліток, заздрощів, дрібних інтриг.</a:t>
            </a: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Не втрачай самоповаги, умій володіти собою.</a:t>
            </a: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Перш ніж щось сказати погане, згадай, що найкраще слово те, яке не сказане.</a:t>
            </a: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uk-UA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nstantia" pitchFamily="18" charset="0"/>
                <a:ea typeface="+mn-ea"/>
                <a:cs typeface="+mn-cs"/>
              </a:rPr>
              <a:t>Найкоротша відстань між людьми – усмішка. Частіше усміхайся.</a:t>
            </a: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nstantia" pitchFamily="18" charset="0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587800" y="3712564"/>
            <a:ext cx="2620502" cy="664564"/>
          </a:xfrm>
          <a:prstGeom prst="rect">
            <a:avLst/>
          </a:prstGeom>
        </p:spPr>
        <p:txBody>
          <a:bodyPr spcFirstLastPara="1" vert="horz" lIns="91440" tIns="45720" rIns="91440" bIns="45720" numCol="1" rtlCol="0" anchor="t">
            <a:prstTxWarp prst="textArchUp">
              <a:avLst/>
            </a:prstTxWarp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Пам’ятай добро!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13">
            <a:extLst>
              <a:ext uri="{FF2B5EF4-FFF2-40B4-BE49-F238E27FC236}">
                <a16:creationId xmlns="" xmlns:a16="http://schemas.microsoft.com/office/drawing/2014/main" id="{7459C506-5F4B-4B75-9218-C7C3F87FA8D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15">
            <a:extLst>
              <a:ext uri="{FF2B5EF4-FFF2-40B4-BE49-F238E27FC236}">
                <a16:creationId xmlns="" xmlns:a16="http://schemas.microsoft.com/office/drawing/2014/main" id="{BC659EEB-C3AE-4544-8263-417009DCDF41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7" name="Straight Connector 16">
              <a:extLst>
                <a:ext uri="{FF2B5EF4-FFF2-40B4-BE49-F238E27FC236}">
                  <a16:creationId xmlns="" xmlns:a16="http://schemas.microsoft.com/office/drawing/2014/main" id="{D99DB6C6-36F9-4576-A558-95153EADBE41}"/>
                </a:ext>
              </a:extLst>
            </p:cNvPr>
            <p:cNvCxn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3">
              <a:extLst>
                <a:ext uri="{FF2B5EF4-FFF2-40B4-BE49-F238E27FC236}">
                  <a16:creationId xmlns="" xmlns:a16="http://schemas.microsoft.com/office/drawing/2014/main" id="{694E7916-EDE4-4B50-A4A1-6B28FDD4D9B9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5">
              <a:extLst>
                <a:ext uri="{FF2B5EF4-FFF2-40B4-BE49-F238E27FC236}">
                  <a16:creationId xmlns="" xmlns:a16="http://schemas.microsoft.com/office/drawing/2014/main" id="{6F6CB7BB-4370-4173-97F8-F636C0F149F1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="" xmlns:a16="http://schemas.microsoft.com/office/drawing/2014/main" id="{B0F590BB-1F51-4138-A2D4-2E483C84FB07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7">
              <a:extLst>
                <a:ext uri="{FF2B5EF4-FFF2-40B4-BE49-F238E27FC236}">
                  <a16:creationId xmlns="" xmlns:a16="http://schemas.microsoft.com/office/drawing/2014/main" id="{4A492863-9797-45A2-BAB3-514F10C5F254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8">
              <a:extLst>
                <a:ext uri="{FF2B5EF4-FFF2-40B4-BE49-F238E27FC236}">
                  <a16:creationId xmlns="" xmlns:a16="http://schemas.microsoft.com/office/drawing/2014/main" id="{7C1E33F6-6D0F-4ECF-92F4-6F71D8BAF3D9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9">
              <a:extLst>
                <a:ext uri="{FF2B5EF4-FFF2-40B4-BE49-F238E27FC236}">
                  <a16:creationId xmlns="" xmlns:a16="http://schemas.microsoft.com/office/drawing/2014/main" id="{73EEEA64-7411-474B-BD0E-60C24B3F4E56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>
              <a:extLst>
                <a:ext uri="{FF2B5EF4-FFF2-40B4-BE49-F238E27FC236}">
                  <a16:creationId xmlns="" xmlns:a16="http://schemas.microsoft.com/office/drawing/2014/main" id="{4F82A6DD-92BB-4443-B5A5-05240DD5580E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Isosceles Triangle 24">
              <a:extLst>
                <a:ext uri="{FF2B5EF4-FFF2-40B4-BE49-F238E27FC236}">
                  <a16:creationId xmlns="" xmlns:a16="http://schemas.microsoft.com/office/drawing/2014/main" id="{79832BCB-1DCF-46AC-9FFA-170791668D8C}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7" name="Rectangle 26">
            <a:extLst>
              <a:ext uri="{FF2B5EF4-FFF2-40B4-BE49-F238E27FC236}">
                <a16:creationId xmlns="" xmlns:a16="http://schemas.microsoft.com/office/drawing/2014/main" id="{4E74DA95-CD7A-4D5E-9D27-67A759CE708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Рисунок 6" descr="Изображение выглядит как внешний, дерево, человек, одежд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262EC51D-D654-4CD8-8A6F-CFA266B4EC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164" y="1123526"/>
            <a:ext cx="3642337" cy="4602479"/>
          </a:xfrm>
          <a:prstGeom prst="rect">
            <a:avLst/>
          </a:prstGeom>
        </p:spPr>
      </p:pic>
      <p:pic>
        <p:nvPicPr>
          <p:cNvPr id="9" name="Рисунок 8" descr="Изображение выглядит как человек, одежда, женщина, сиди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01F9925A-6FCC-4E63-A5C3-D172C9EAFE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53" y="1131993"/>
            <a:ext cx="4369002" cy="4602479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14AA3B5C-0C55-4FFF-9C45-8F9F7C074A4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6081305" y="1650669"/>
            <a:ext cx="0" cy="34319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387791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>
          <a:xfrm>
            <a:off x="3978876" y="1952368"/>
            <a:ext cx="8213124" cy="195236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solidFill>
                  <a:srgbClr val="FF0000"/>
                </a:solidFill>
                <a:latin typeface="Constantia" pitchFamily="18" charset="0"/>
              </a:rPr>
              <a:t>Р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ефлексійна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вправа</a:t>
            </a:r>
            <a:r>
              <a:rPr lang="ru-RU" sz="4000" b="1" dirty="0" smtClean="0">
                <a:solidFill>
                  <a:srgbClr val="FF0000"/>
                </a:solidFill>
                <a:latin typeface="Constantia" pitchFamily="18" charset="0"/>
              </a:rPr>
              <a:t> </a:t>
            </a:r>
            <a:br>
              <a:rPr lang="ru-RU" sz="4000" b="1" dirty="0" smtClean="0">
                <a:solidFill>
                  <a:srgbClr val="FF0000"/>
                </a:solidFill>
                <a:latin typeface="Constantia" pitchFamily="18" charset="0"/>
              </a:rPr>
            </a:br>
            <a:r>
              <a:rPr lang="ru-RU" sz="4200" b="1" dirty="0" smtClean="0">
                <a:solidFill>
                  <a:srgbClr val="FF0000"/>
                </a:solidFill>
                <a:latin typeface="Constantia" pitchFamily="18" charset="0"/>
              </a:rPr>
              <a:t>«</a:t>
            </a:r>
            <a:r>
              <a:rPr lang="ru-RU" sz="4200" b="1" dirty="0" err="1" smtClean="0">
                <a:solidFill>
                  <a:srgbClr val="FF0000"/>
                </a:solidFill>
                <a:latin typeface="Constantia" pitchFamily="18" charset="0"/>
              </a:rPr>
              <a:t>Побажай</a:t>
            </a:r>
            <a:r>
              <a:rPr lang="ru-RU" sz="4200" b="1" dirty="0" smtClean="0">
                <a:solidFill>
                  <a:srgbClr val="FF0000"/>
                </a:solidFill>
                <a:latin typeface="Constantia" pitchFamily="18" charset="0"/>
              </a:rPr>
              <a:t>  добра  </a:t>
            </a:r>
            <a:r>
              <a:rPr lang="ru-RU" sz="4200" b="1" dirty="0" err="1" smtClean="0">
                <a:solidFill>
                  <a:srgbClr val="FF0000"/>
                </a:solidFill>
                <a:latin typeface="Constantia" pitchFamily="18" charset="0"/>
              </a:rPr>
              <a:t>собі</a:t>
            </a:r>
            <a:r>
              <a:rPr lang="ru-RU" sz="4200" b="1" dirty="0" smtClean="0">
                <a:solidFill>
                  <a:srgbClr val="FF0000"/>
                </a:solidFill>
                <a:latin typeface="Constantia" pitchFamily="18" charset="0"/>
              </a:rPr>
              <a:t>  </a:t>
            </a:r>
            <a:r>
              <a:rPr lang="ru-RU" sz="4200" b="1" dirty="0" err="1" smtClean="0">
                <a:solidFill>
                  <a:srgbClr val="FF0000"/>
                </a:solidFill>
                <a:latin typeface="Constantia" pitchFamily="18" charset="0"/>
              </a:rPr>
              <a:t>і</a:t>
            </a:r>
            <a:r>
              <a:rPr lang="ru-RU" sz="4200" b="1" dirty="0" smtClean="0">
                <a:solidFill>
                  <a:srgbClr val="FF0000"/>
                </a:solidFill>
                <a:latin typeface="Constantia" pitchFamily="18" charset="0"/>
              </a:rPr>
              <a:t>  </a:t>
            </a:r>
            <a:r>
              <a:rPr lang="ru-RU" sz="4200" b="1" dirty="0" err="1" smtClean="0">
                <a:solidFill>
                  <a:srgbClr val="FF0000"/>
                </a:solidFill>
                <a:latin typeface="Constantia" pitchFamily="18" charset="0"/>
              </a:rPr>
              <a:t>всім</a:t>
            </a:r>
            <a:r>
              <a:rPr lang="ru-RU" sz="4200" b="1" dirty="0" smtClean="0">
                <a:solidFill>
                  <a:srgbClr val="FF0000"/>
                </a:solidFill>
                <a:latin typeface="Constantia" pitchFamily="18" charset="0"/>
              </a:rPr>
              <a:t>»</a:t>
            </a: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393051" y="3465228"/>
            <a:ext cx="8798949" cy="22435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500" b="1" dirty="0" smtClean="0">
              <a:solidFill>
                <a:srgbClr val="FF0000"/>
              </a:solidFill>
              <a:latin typeface="Constantia" pitchFamily="18" charset="0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«Я</a:t>
            </a:r>
            <a:r>
              <a:rPr kumimoji="0" lang="ru-RU" sz="36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  БАЖАЮ  СОБІ  І  ВСІМ  ВАМ …  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>» </a:t>
            </a:r>
            <a: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  <a:t/>
            </a:r>
            <a:br>
              <a:rPr kumimoji="0" lang="ru-RU" sz="3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nstantia" pitchFamily="18" charset="0"/>
                <a:ea typeface="+mj-ea"/>
                <a:cs typeface="+mj-cs"/>
              </a:rPr>
            </a:b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nstanti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циальный ролик - 'Добро'">
            <a:hlinkClick r:id="" action="ppaction://media"/>
            <a:extLst>
              <a:ext uri="{FF2B5EF4-FFF2-40B4-BE49-F238E27FC236}">
                <a16:creationId xmlns="" xmlns:a16="http://schemas.microsoft.com/office/drawing/2014/main" id="{E44C2A82-3932-413A-8271-537F6CACA5E9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290" name="Picture 2" descr="ÐÐ°ÑÑÐ¸Ð½ÐºÐ¸ Ð¿Ð¾ Ð·Ð°Ð¿ÑÐ¾ÑÑ ÑÐ²Ð¾ÑÐ¸ Ð´Ð¾Ð±ÑÐ¾ ÑÐ¾ÑÐ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1745284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6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E:\MyDocuments\Desktop\db86e31efe5b050709e640330f2ae0c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82A5B09-9FC9-4343-90D9-1439C5DAB3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091" t="8320" b="9862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4132" y="1523999"/>
            <a:ext cx="8398933" cy="2302933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slope"/>
            <a:bevelB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k-UA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524</TotalTime>
  <Words>242</Words>
  <Application>Microsoft Office PowerPoint</Application>
  <PresentationFormat>Произвольный</PresentationFormat>
  <Paragraphs>91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Година доброти “Твори добро – бо ти Людина!” </vt:lpstr>
      <vt:lpstr>    «САМОНАЛАШТУВАННЯ» </vt:lpstr>
      <vt:lpstr>Девіз </vt:lpstr>
      <vt:lpstr>Слайд 4</vt:lpstr>
      <vt:lpstr>Гра «Мішок щастя» </vt:lpstr>
      <vt:lpstr>Слайд 6</vt:lpstr>
      <vt:lpstr>Слайд 7</vt:lpstr>
      <vt:lpstr>Слайд 8</vt:lpstr>
      <vt:lpstr>Вправа «Аукціон»  </vt:lpstr>
      <vt:lpstr>Вправа «Кроки допомоги»  </vt:lpstr>
      <vt:lpstr>Слайд 11</vt:lpstr>
      <vt:lpstr>Рефлексійна вправа  «Побажай  добра  собі  і  всім»  </vt:lpstr>
      <vt:lpstr>Слайд 13</vt:lpstr>
      <vt:lpstr>Слайд 14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vika</cp:lastModifiedBy>
  <cp:revision>43</cp:revision>
  <dcterms:created xsi:type="dcterms:W3CDTF">2017-11-08T11:02:47Z</dcterms:created>
  <dcterms:modified xsi:type="dcterms:W3CDTF">2022-12-18T12:29:16Z</dcterms:modified>
</cp:coreProperties>
</file>