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89" r:id="rId3"/>
    <p:sldId id="299" r:id="rId4"/>
    <p:sldId id="297" r:id="rId5"/>
    <p:sldId id="298" r:id="rId6"/>
    <p:sldId id="300" r:id="rId7"/>
    <p:sldId id="301" r:id="rId8"/>
    <p:sldId id="303" r:id="rId9"/>
    <p:sldId id="302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1" r:id="rId18"/>
    <p:sldId id="312" r:id="rId19"/>
    <p:sldId id="313" r:id="rId20"/>
    <p:sldId id="314" r:id="rId21"/>
    <p:sldId id="29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9A3644"/>
    <a:srgbClr val="D60093"/>
    <a:srgbClr val="990033"/>
    <a:srgbClr val="FF0000"/>
    <a:srgbClr val="DCEAAE"/>
    <a:srgbClr val="FCDAF5"/>
    <a:srgbClr val="F7E8E1"/>
    <a:srgbClr val="F1FCFE"/>
    <a:srgbClr val="DBF6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 autoAdjust="0"/>
  </p:normalViewPr>
  <p:slideViewPr>
    <p:cSldViewPr snapToGrid="0">
      <p:cViewPr>
        <p:scale>
          <a:sx n="100" d="100"/>
          <a:sy n="100" d="100"/>
        </p:scale>
        <p:origin x="-1326" y="-3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5EF7F8-F03F-4CB4-8A6F-C051DE762169}" type="datetimeFigureOut">
              <a:rPr lang="ru-RU" smtClean="0"/>
              <a:pPr/>
              <a:t>16.12.2024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804A85-A2BF-4133-B5DA-B68B9E30CFF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2644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91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546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207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7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12/16/2024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09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12/16/2024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1073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12/16/2024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613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87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276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9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12/16/2024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00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7815E-F7B8-4E93-9F6C-89F6C3C8DBB8}" type="datetimeFigureOut">
              <a:rPr lang="en-US" smtClean="0"/>
              <a:pPr/>
              <a:t>12/16/2024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37FF7-5919-41BF-8DD0-96FAEA1BD99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74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06972" y="4585648"/>
            <a:ext cx="184731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dirty="0" smtClean="0"/>
          </a:p>
          <a:p>
            <a:endParaRPr lang="ru-RU" sz="2400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44126" y="4204043"/>
            <a:ext cx="6858000" cy="1655762"/>
          </a:xfrm>
        </p:spPr>
        <p:txBody>
          <a:bodyPr>
            <a:normAutofit/>
          </a:bodyPr>
          <a:lstStyle/>
          <a:p>
            <a:r>
              <a:rPr lang="uk-UA" sz="4800" b="1" i="1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Виховний захід </a:t>
            </a:r>
            <a:r>
              <a:rPr lang="uk-UA" sz="4800" b="1" i="1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тему:</a:t>
            </a:r>
          </a:p>
          <a:p>
            <a:r>
              <a:rPr lang="uk-UA" sz="4800" b="1" i="1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«Таємничі </a:t>
            </a:r>
            <a:r>
              <a:rPr lang="uk-UA" sz="4800" b="1" i="1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Видубичі</a:t>
            </a:r>
            <a:r>
              <a:rPr lang="uk-UA" sz="4800" b="1" i="1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4800" b="1" i="1" u="sng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38" y="1266019"/>
            <a:ext cx="4503787" cy="2702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425" y="1266019"/>
            <a:ext cx="3920650" cy="2707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943609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лнце 1"/>
          <p:cNvSpPr/>
          <p:nvPr/>
        </p:nvSpPr>
        <p:spPr>
          <a:xfrm>
            <a:off x="3854244" y="2876550"/>
            <a:ext cx="1736931" cy="1640120"/>
          </a:xfrm>
          <a:prstGeom prst="sun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AutoShape 2" descr="Лиса гора (Київ)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974" y="1104563"/>
            <a:ext cx="3326785" cy="2382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3" y="1135236"/>
            <a:ext cx="3475633" cy="2351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975" y="3966308"/>
            <a:ext cx="3326785" cy="2495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4" y="3966308"/>
            <a:ext cx="3475632" cy="2407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4184" y="133114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Історія виникнення назви </a:t>
            </a:r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Видубичі</a:t>
            </a:r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uk-UA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25" y="1514901"/>
            <a:ext cx="8769413" cy="5152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3373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5854" y="-167137"/>
            <a:ext cx="7886700" cy="1054241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Урочище </a:t>
            </a:r>
            <a:r>
              <a:rPr lang="uk-UA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Видубичі</a:t>
            </a:r>
            <a:endParaRPr lang="ru-RU" b="1" dirty="0">
              <a:solidFill>
                <a:schemeClr val="accent4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5"/>
          <a:stretch/>
        </p:blipFill>
        <p:spPr bwMode="auto">
          <a:xfrm>
            <a:off x="3821371" y="887707"/>
            <a:ext cx="5049672" cy="5621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7672" y="749128"/>
            <a:ext cx="287967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u="sng" dirty="0" smtClean="0">
                <a:solidFill>
                  <a:srgbClr val="9A3644"/>
                </a:solidFill>
                <a:latin typeface="Times New Roman" pitchFamily="18" charset="0"/>
                <a:cs typeface="Times New Roman" pitchFamily="18" charset="0"/>
              </a:rPr>
              <a:t>Князь Київський </a:t>
            </a:r>
            <a:r>
              <a:rPr lang="uk-UA" sz="4000" b="1" dirty="0" smtClean="0">
                <a:solidFill>
                  <a:srgbClr val="9A3644"/>
                </a:solidFill>
                <a:latin typeface="Times New Roman" pitchFamily="18" charset="0"/>
                <a:cs typeface="Times New Roman" pitchFamily="18" charset="0"/>
              </a:rPr>
              <a:t>Всеволод Ярославич</a:t>
            </a:r>
            <a:endParaRPr lang="ru-RU" sz="4000" b="1" dirty="0">
              <a:solidFill>
                <a:srgbClr val="9A364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6476" y="4163482"/>
            <a:ext cx="32208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Князь Волинський </a:t>
            </a:r>
            <a:r>
              <a:rPr lang="uk-UA" sz="4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Мстислав </a:t>
            </a:r>
            <a:r>
              <a:rPr lang="uk-UA" sz="4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Ізяславич</a:t>
            </a:r>
            <a:endParaRPr lang="ru-RU" sz="40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008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3700" y="365126"/>
            <a:ext cx="5800299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9A3644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9A364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>
                <a:solidFill>
                  <a:srgbClr val="9A3644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>
                <a:solidFill>
                  <a:srgbClr val="9A364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9A3644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9A364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Видубицький </a:t>
            </a:r>
            <a:br>
              <a:rPr lang="uk-UA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монастир </a:t>
            </a:r>
            <a:r>
              <a:rPr lang="en-US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святиня з тисячолітньою історією</a:t>
            </a:r>
            <a:br>
              <a:rPr lang="uk-UA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uk-UA" b="1" dirty="0">
              <a:solidFill>
                <a:schemeClr val="accent4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49" y="3105150"/>
            <a:ext cx="4660067" cy="287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023" y="3091076"/>
            <a:ext cx="3709813" cy="3596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419" y="287269"/>
            <a:ext cx="258445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983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Видубицький</a:t>
            </a:r>
            <a:br>
              <a:rPr lang="uk-UA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Дніпровсько</a:t>
            </a:r>
            <a:r>
              <a:rPr lang="uk-UA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uk-UA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Либідський</a:t>
            </a:r>
            <a:r>
              <a:rPr lang="uk-UA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перевіз</a:t>
            </a:r>
            <a:endParaRPr lang="ru-RU" b="1" dirty="0">
              <a:solidFill>
                <a:schemeClr val="accent4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96" y="2019869"/>
            <a:ext cx="7019685" cy="4544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6642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36102" y="905037"/>
            <a:ext cx="3084394" cy="116006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Лиса </a:t>
            </a:r>
            <a:br>
              <a:rPr lang="uk-UA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гора</a:t>
            </a:r>
            <a:endParaRPr lang="ru-RU" b="1" dirty="0">
              <a:solidFill>
                <a:schemeClr val="accent4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014" y="2490714"/>
            <a:ext cx="6606482" cy="4176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83" y="304534"/>
            <a:ext cx="3003385" cy="1906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8" t="5116" r="8805"/>
          <a:stretch/>
        </p:blipFill>
        <p:spPr bwMode="auto">
          <a:xfrm>
            <a:off x="7028597" y="304534"/>
            <a:ext cx="1837518" cy="2811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3" t="6647" r="28070" b="7015"/>
          <a:stretch/>
        </p:blipFill>
        <p:spPr bwMode="auto">
          <a:xfrm>
            <a:off x="7126948" y="3543300"/>
            <a:ext cx="1819276" cy="3123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03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702" y="0"/>
            <a:ext cx="7886700" cy="1067889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Видубицьке озеро</a:t>
            </a:r>
            <a:endParaRPr lang="ru-RU" b="1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1116833"/>
            <a:ext cx="6961211" cy="5220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74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13194" y="1484243"/>
            <a:ext cx="4461965" cy="726695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Звіринець</a:t>
            </a:r>
            <a:endParaRPr lang="ru-RU" b="1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064" y="3411940"/>
            <a:ext cx="4479081" cy="3302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64" y="277914"/>
            <a:ext cx="4205500" cy="293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24"/>
          <a:stretch/>
        </p:blipFill>
        <p:spPr bwMode="auto">
          <a:xfrm>
            <a:off x="520464" y="3958832"/>
            <a:ext cx="3203811" cy="2770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3127835"/>
            <a:ext cx="4383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/>
                <a:ea typeface="Times New Roman"/>
              </a:rPr>
              <a:t>Звіринець</a:t>
            </a:r>
            <a:r>
              <a:rPr lang="ru-RU" sz="2400" b="1" dirty="0">
                <a:solidFill>
                  <a:srgbClr val="002060"/>
                </a:solidFill>
                <a:latin typeface="Times New Roman"/>
                <a:ea typeface="Times New Roman"/>
              </a:rPr>
              <a:t>, </a:t>
            </a:r>
            <a:endParaRPr lang="ru-RU" sz="2400" b="1" dirty="0" smtClean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малюнок</a:t>
            </a:r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 де </a:t>
            </a:r>
            <a:r>
              <a:rPr lang="ru-RU" sz="2400" dirty="0">
                <a:solidFill>
                  <a:srgbClr val="002060"/>
                </a:solidFill>
                <a:latin typeface="Times New Roman"/>
                <a:ea typeface="Times New Roman"/>
              </a:rPr>
              <a:t>ля </a:t>
            </a:r>
            <a:r>
              <a:rPr lang="ru-RU" sz="2400" dirty="0">
                <a:solidFill>
                  <a:srgbClr val="002060"/>
                </a:solidFill>
                <a:latin typeface="Times New Roman"/>
                <a:ea typeface="Times New Roman"/>
              </a:rPr>
              <a:t>Фліза</a:t>
            </a:r>
            <a:r>
              <a:rPr lang="ru-RU" sz="2400" dirty="0">
                <a:solidFill>
                  <a:srgbClr val="002060"/>
                </a:solidFill>
                <a:latin typeface="Times New Roman"/>
                <a:ea typeface="Times New Roman"/>
              </a:rPr>
              <a:t> (</a:t>
            </a:r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1854).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271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01353"/>
            <a:ext cx="7886700" cy="1325563"/>
          </a:xfrm>
        </p:spPr>
        <p:txBody>
          <a:bodyPr>
            <a:noAutofit/>
          </a:bodyPr>
          <a:lstStyle/>
          <a:p>
            <a:pPr algn="ctr"/>
            <a:r>
              <a:rPr lang="vi-VN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Національний ботанічний </a:t>
            </a:r>
            <a:r>
              <a:rPr lang="vi-VN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сад </a:t>
            </a:r>
            <a:r>
              <a:rPr lang="vi-VN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імені </a:t>
            </a:r>
            <a:r>
              <a:rPr lang="vi-VN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М. М. </a:t>
            </a:r>
            <a:r>
              <a:rPr lang="vi-VN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Гришка </a:t>
            </a:r>
            <a:r>
              <a:rPr lang="vi-VN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НАН </a:t>
            </a:r>
            <a:r>
              <a:rPr lang="vi-VN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України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87"/>
          <a:stretch/>
        </p:blipFill>
        <p:spPr bwMode="auto">
          <a:xfrm>
            <a:off x="5233702" y="1829030"/>
            <a:ext cx="3644379" cy="3992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63" y="2258258"/>
            <a:ext cx="4753970" cy="3133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479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1698" y="1949900"/>
            <a:ext cx="3962302" cy="1325563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Станція метро «</a:t>
            </a:r>
            <a:r>
              <a:rPr lang="uk-UA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Видубичі</a:t>
            </a:r>
            <a:r>
              <a:rPr lang="uk-UA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b="1" dirty="0">
              <a:solidFill>
                <a:schemeClr val="accent4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30"/>
          <a:stretch/>
        </p:blipFill>
        <p:spPr bwMode="auto">
          <a:xfrm>
            <a:off x="3789737" y="3630304"/>
            <a:ext cx="5122251" cy="3023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36"/>
          <a:stretch/>
        </p:blipFill>
        <p:spPr bwMode="auto">
          <a:xfrm>
            <a:off x="198585" y="193128"/>
            <a:ext cx="4851088" cy="3041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944"/>
          <a:stretch/>
        </p:blipFill>
        <p:spPr bwMode="auto">
          <a:xfrm>
            <a:off x="6731465" y="343205"/>
            <a:ext cx="1620965" cy="1399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3933825"/>
            <a:ext cx="2314575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5045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09" y="3486150"/>
            <a:ext cx="4962004" cy="3196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476" y="196685"/>
            <a:ext cx="3971924" cy="2447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162813" y="2627228"/>
            <a:ext cx="3914512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2023</a:t>
            </a:r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-комунальний заклад професійно (професійно-технічної) освіти </a:t>
            </a:r>
          </a:p>
          <a:p>
            <a:pPr algn="ctr"/>
            <a:r>
              <a:rPr lang="uk-UA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«Київський професійний технологічний коледж»</a:t>
            </a:r>
            <a:endParaRPr lang="ru-RU" sz="3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1616" y="863435"/>
            <a:ext cx="408703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1930</a:t>
            </a:r>
            <a:r>
              <a:rPr lang="uk-UA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3600" dirty="0" smtClean="0">
                <a:solidFill>
                  <a:srgbClr val="002060"/>
                </a:solidFill>
                <a:latin typeface="Times New Roman"/>
                <a:ea typeface="Calibri"/>
              </a:rPr>
              <a:t>школа фабрично </a:t>
            </a:r>
            <a:r>
              <a:rPr lang="uk-UA" sz="3600" dirty="0" smtClean="0">
                <a:solidFill>
                  <a:srgbClr val="002060"/>
                </a:solidFill>
                <a:latin typeface="Times New Roman"/>
                <a:ea typeface="Calibri"/>
              </a:rPr>
              <a:t>-</a:t>
            </a:r>
            <a:r>
              <a:rPr lang="uk-UA" sz="3600" dirty="0">
                <a:solidFill>
                  <a:srgbClr val="002060"/>
                </a:solidFill>
                <a:latin typeface="Times New Roman"/>
                <a:ea typeface="Calibri"/>
              </a:rPr>
              <a:t>заводського</a:t>
            </a:r>
            <a:r>
              <a:rPr lang="uk-UA" sz="3600" dirty="0">
                <a:solidFill>
                  <a:srgbClr val="002060"/>
                </a:solidFill>
                <a:latin typeface="Times New Roman"/>
                <a:ea typeface="Calibri"/>
              </a:rPr>
              <a:t> учнівства 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471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7350" y="352425"/>
            <a:ext cx="7172325" cy="1325563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 базі Київського деревообробного комбінату була створена школа фабрично-заводського навчання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996563"/>
            <a:ext cx="6591299" cy="4718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Блок-схема: узел 2"/>
          <p:cNvSpPr/>
          <p:nvPr/>
        </p:nvSpPr>
        <p:spPr>
          <a:xfrm>
            <a:off x="247651" y="180975"/>
            <a:ext cx="1285874" cy="1238250"/>
          </a:xfrm>
          <a:prstGeom prst="flowChartConnector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1930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551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3074" y="184151"/>
            <a:ext cx="7115176" cy="1325563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базі школи фабрично-заводського навчання створено ремісниче училище </a:t>
            </a:r>
            <a:r>
              <a:rPr lang="ru-RU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36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11.</a:t>
            </a:r>
          </a:p>
        </p:txBody>
      </p:sp>
      <p:sp>
        <p:nvSpPr>
          <p:cNvPr id="3" name="Блок-схема: узел 2"/>
          <p:cNvSpPr/>
          <p:nvPr/>
        </p:nvSpPr>
        <p:spPr>
          <a:xfrm>
            <a:off x="419100" y="514350"/>
            <a:ext cx="1219200" cy="1085850"/>
          </a:xfrm>
          <a:prstGeom prst="flowChartConnector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1940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385762" y="2857500"/>
            <a:ext cx="1285875" cy="1152525"/>
          </a:xfrm>
          <a:prstGeom prst="flowChartConnector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1941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828675" y="1857374"/>
            <a:ext cx="400050" cy="733425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50" y="1771650"/>
            <a:ext cx="6800850" cy="4885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565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1101" y="136526"/>
            <a:ext cx="767715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FFFF"/>
                </a:solidFill>
                <a:latin typeface="Open Sans"/>
              </a:rPr>
              <a:t> </a:t>
            </a:r>
            <a:r>
              <a:rPr lang="ru-RU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uk-UA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базі</a:t>
            </a:r>
            <a:r>
              <a:rPr 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ремісничого училища № 11 створено школу фабрично-заводського навчання </a:t>
            </a:r>
            <a:r>
              <a:rPr 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40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solidFill>
                <a:schemeClr val="accent4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Блок-схема: узел 2"/>
          <p:cNvSpPr/>
          <p:nvPr/>
        </p:nvSpPr>
        <p:spPr>
          <a:xfrm>
            <a:off x="257175" y="476250"/>
            <a:ext cx="1371600" cy="1247775"/>
          </a:xfrm>
          <a:prstGeom prst="flowChartConnector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1943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175" y="1609725"/>
            <a:ext cx="6353175" cy="5048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636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6474" y="455612"/>
            <a:ext cx="6667502" cy="1325563"/>
          </a:xfrm>
        </p:spPr>
        <p:txBody>
          <a:bodyPr>
            <a:noAutofit/>
          </a:bodyPr>
          <a:lstStyle/>
          <a:p>
            <a:r>
              <a:rPr lang="uk-UA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Школу фабрично-заводського навчання № 9 реорганізовано в ремісниче училище № 20.</a:t>
            </a:r>
            <a:endParaRPr lang="uk-UA" sz="3600" dirty="0">
              <a:solidFill>
                <a:schemeClr val="accent4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76474" y="2350294"/>
            <a:ext cx="66960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Ремісниче училище № 20 реорганізовано в технічне училище № 6.</a:t>
            </a:r>
            <a:endParaRPr lang="uk-UA" sz="3600" dirty="0">
              <a:solidFill>
                <a:schemeClr val="accent4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05025" y="4476482"/>
            <a:ext cx="703897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базі технічного училища № 6 створюється міське </a:t>
            </a:r>
            <a:r>
              <a:rPr lang="uk-UA" sz="36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професійно-</a:t>
            </a:r>
            <a:r>
              <a:rPr lang="uk-UA" sz="36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технічне училище № 16.</a:t>
            </a:r>
            <a:endParaRPr lang="uk-UA" sz="3600" dirty="0">
              <a:solidFill>
                <a:schemeClr val="accent4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623887" y="342900"/>
            <a:ext cx="1343025" cy="1228725"/>
          </a:xfrm>
          <a:prstGeom prst="flowChartConnector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1949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Блок-схема: узел 6"/>
          <p:cNvSpPr/>
          <p:nvPr/>
        </p:nvSpPr>
        <p:spPr>
          <a:xfrm>
            <a:off x="585787" y="2538413"/>
            <a:ext cx="1376364" cy="1378088"/>
          </a:xfrm>
          <a:prstGeom prst="flowChartConnector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1955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542925" y="4873198"/>
            <a:ext cx="1419225" cy="1314450"/>
          </a:xfrm>
          <a:prstGeom prst="flowChartConnector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1962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1171575" y="1828800"/>
            <a:ext cx="285750" cy="552450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1171575" y="4105275"/>
            <a:ext cx="285750" cy="539323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230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3024" y="231776"/>
            <a:ext cx="7800976" cy="1325563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Міське професійно-технічне училище № 16 перейменовано в професійно-технічне училище № 16</a:t>
            </a:r>
            <a:r>
              <a:rPr lang="ru-RU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831" y="1885951"/>
            <a:ext cx="7378694" cy="4624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Блок-схема: узел 2"/>
          <p:cNvSpPr/>
          <p:nvPr/>
        </p:nvSpPr>
        <p:spPr>
          <a:xfrm>
            <a:off x="219076" y="152400"/>
            <a:ext cx="1362074" cy="1257300"/>
          </a:xfrm>
          <a:prstGeom prst="flowChartConnector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1994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62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81250" y="328910"/>
            <a:ext cx="645795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Міське професійно-технічне училище № 16 реорганізовано в </a:t>
            </a:r>
            <a:r>
              <a:rPr lang="uk-UA" sz="3600" b="1" u="sng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Київське вище професійне училище деревообробки.</a:t>
            </a:r>
            <a:endParaRPr lang="uk-UA" sz="3600" u="sng" dirty="0">
              <a:solidFill>
                <a:schemeClr val="accent4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485775" y="328910"/>
            <a:ext cx="1390650" cy="1343025"/>
          </a:xfrm>
          <a:prstGeom prst="flowChartConnector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2003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7" name="Picture 5" descr="Київський професійний технологічний коледж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6425" y="2703909"/>
            <a:ext cx="6893984" cy="387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909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3500" y="365126"/>
            <a:ext cx="7810499" cy="1325563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Київське</a:t>
            </a:r>
            <a:r>
              <a:rPr lang="en-US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вище</a:t>
            </a:r>
            <a:r>
              <a:rPr lang="en-US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професійне</a:t>
            </a:r>
            <a:r>
              <a:rPr lang="en-US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училище</a:t>
            </a:r>
            <a:r>
              <a:rPr lang="en-US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деревообробки</a:t>
            </a:r>
            <a:r>
              <a:rPr lang="en-US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реорганізовано</a:t>
            </a:r>
            <a:r>
              <a:rPr lang="en-US" sz="3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uk-UA" sz="3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en-US" sz="3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омунальний</a:t>
            </a:r>
            <a:r>
              <a:rPr lang="en-US" sz="3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заклад</a:t>
            </a:r>
            <a:r>
              <a:rPr lang="en-US" sz="3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професійної (професійно-технічної) освіти </a:t>
            </a:r>
            <a:r>
              <a:rPr lang="uk-UA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"Київський професійний технологічний </a:t>
            </a:r>
            <a:r>
              <a:rPr lang="en-US" sz="3600" b="1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коледж</a:t>
            </a:r>
            <a:r>
              <a:rPr lang="en-US" sz="3600" b="1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".</a:t>
            </a:r>
            <a:endParaRPr lang="en-US" sz="3600" u="sng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C:\Users\MSI_reserv\Desktop\Без названия.jf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426" y="3709989"/>
            <a:ext cx="2919412" cy="2919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3679828"/>
            <a:ext cx="2932112" cy="293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трелка вправо 2"/>
          <p:cNvSpPr/>
          <p:nvPr/>
        </p:nvSpPr>
        <p:spPr>
          <a:xfrm>
            <a:off x="3752850" y="4743450"/>
            <a:ext cx="1600200" cy="523875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171450" y="704850"/>
            <a:ext cx="1457325" cy="1390650"/>
          </a:xfrm>
          <a:prstGeom prst="flowChartConnector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2023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28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14375" y="0"/>
            <a:ext cx="7886700" cy="1325563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Гра «Ерудит»</a:t>
            </a:r>
            <a:b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9099" y="747713"/>
            <a:ext cx="3752851" cy="5286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Де рідний край</a:t>
            </a: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29150" y="747712"/>
            <a:ext cx="4014786" cy="5286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k-UA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в жмені мила.</a:t>
            </a: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9098" y="1624012"/>
            <a:ext cx="3752852" cy="5619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Кожна травичка</a:t>
            </a: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29150" y="1628774"/>
            <a:ext cx="4014786" cy="552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k-UA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 своєму корені росте.</a:t>
            </a: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623" y="2571751"/>
            <a:ext cx="3743327" cy="5238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Рідна земля</a:t>
            </a: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95825" y="2562227"/>
            <a:ext cx="3948111" cy="5143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k-UA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 своя сторона.</a:t>
            </a: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0061" y="3581401"/>
            <a:ext cx="3671889" cy="466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Людина без Вітчизни</a:t>
            </a: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695825" y="3476626"/>
            <a:ext cx="3881435" cy="571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k-UA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 вродився.</a:t>
            </a: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8623" y="4533900"/>
            <a:ext cx="3743327" cy="504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Немає в світі кращої</a:t>
            </a: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28623" y="5476875"/>
            <a:ext cx="3743327" cy="523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Земля там найкраща</a:t>
            </a: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695825" y="4533900"/>
            <a:ext cx="3881435" cy="504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k-UA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 соловей без пісні.</a:t>
            </a: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95825" y="5476875"/>
            <a:ext cx="3881435" cy="523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k-UA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ам і рай.</a:t>
            </a: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00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72154" y="4735772"/>
            <a:ext cx="7772400" cy="1836477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Пізнаємо світ разом, </a:t>
            </a:r>
            <a:b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 нових зустрічей!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4" descr="Памятная серебряная монета &quot;Выдубицкий Свято-Михайловский монастырь&quot; (10  гривен). Монеты Украины и Мир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318" y="1214650"/>
            <a:ext cx="3688607" cy="3712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1491</TotalTime>
  <Words>225</Words>
  <Application>Microsoft Office PowerPoint</Application>
  <PresentationFormat>Экран (4:3)</PresentationFormat>
  <Paragraphs>51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Office Theme</vt:lpstr>
      <vt:lpstr>Презентация PowerPoint</vt:lpstr>
      <vt:lpstr>Презентация PowerPoint</vt:lpstr>
      <vt:lpstr>Історія виникнення назви «Видубичі»</vt:lpstr>
      <vt:lpstr>Урочище Видубичі</vt:lpstr>
      <vt:lpstr>   Видубицький  монастир - святиня з тисячолітньою історією </vt:lpstr>
      <vt:lpstr>Видубицький  Дніпровсько - Либідський перевіз</vt:lpstr>
      <vt:lpstr>Лиса  гора</vt:lpstr>
      <vt:lpstr>Видубицьке озеро</vt:lpstr>
      <vt:lpstr>Звіринець</vt:lpstr>
      <vt:lpstr>Національний ботанічний сад імені М. М. Гришка НАН України</vt:lpstr>
      <vt:lpstr>Станція метро «Видубичі»</vt:lpstr>
      <vt:lpstr>Презентация PowerPoint</vt:lpstr>
      <vt:lpstr>На базі Київського деревообробного комбінату була створена школа фабрично-заводського навчання.</vt:lpstr>
      <vt:lpstr>На базі школи фабрично-заводського навчання створено ремісниче училище № 11.</vt:lpstr>
      <vt:lpstr> На базі ремісничого училища № 11 створено школу фабрично-заводського навчання № 9.</vt:lpstr>
      <vt:lpstr>Школу фабрично-заводського навчання № 9 реорганізовано в ремісниче училище № 20.</vt:lpstr>
      <vt:lpstr>Міське професійно-технічне училище № 16 перейменовано в професійно-технічне училище № 16.</vt:lpstr>
      <vt:lpstr>Презентация PowerPoint</vt:lpstr>
      <vt:lpstr>   Київське вище професійне училище деревообробки  реорганізовано в комунальний заклад професійної (професійно-технічної) освіти  "Київський професійний технологічний коледж".</vt:lpstr>
      <vt:lpstr>Гра «Ерудит» </vt:lpstr>
      <vt:lpstr>         Пізнаємо світ разом,  до нових зустрічей!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MSI_reserv</cp:lastModifiedBy>
  <cp:revision>104</cp:revision>
  <dcterms:created xsi:type="dcterms:W3CDTF">2018-09-04T12:10:47Z</dcterms:created>
  <dcterms:modified xsi:type="dcterms:W3CDTF">2024-12-16T15:13:34Z</dcterms:modified>
</cp:coreProperties>
</file>