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notesMasterIdLst>
    <p:notesMasterId r:id="rId47"/>
  </p:notesMasterIdLst>
  <p:sldIdLst>
    <p:sldId id="270" r:id="rId2"/>
    <p:sldId id="271" r:id="rId3"/>
    <p:sldId id="272" r:id="rId4"/>
    <p:sldId id="273" r:id="rId5"/>
    <p:sldId id="274" r:id="rId6"/>
    <p:sldId id="275" r:id="rId7"/>
    <p:sldId id="276" r:id="rId8"/>
    <p:sldId id="277" r:id="rId9"/>
    <p:sldId id="278" r:id="rId10"/>
    <p:sldId id="282"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318" r:id="rId26"/>
    <p:sldId id="298" r:id="rId27"/>
    <p:sldId id="320" r:id="rId28"/>
    <p:sldId id="299" r:id="rId29"/>
    <p:sldId id="300" r:id="rId30"/>
    <p:sldId id="301" r:id="rId31"/>
    <p:sldId id="302" r:id="rId32"/>
    <p:sldId id="303" r:id="rId33"/>
    <p:sldId id="304" r:id="rId34"/>
    <p:sldId id="281" r:id="rId35"/>
    <p:sldId id="306" r:id="rId36"/>
    <p:sldId id="307" r:id="rId37"/>
    <p:sldId id="308" r:id="rId38"/>
    <p:sldId id="309" r:id="rId39"/>
    <p:sldId id="310" r:id="rId40"/>
    <p:sldId id="311" r:id="rId41"/>
    <p:sldId id="313" r:id="rId42"/>
    <p:sldId id="314" r:id="rId43"/>
    <p:sldId id="315" r:id="rId44"/>
    <p:sldId id="316" r:id="rId45"/>
    <p:sldId id="317" r:id="rId46"/>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4660"/>
  </p:normalViewPr>
  <p:slideViewPr>
    <p:cSldViewPr>
      <p:cViewPr varScale="1">
        <p:scale>
          <a:sx n="70" d="100"/>
          <a:sy n="70" d="100"/>
        </p:scale>
        <p:origin x="139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8A1891-EC23-41BD-B256-A56E49C294F2}" type="doc">
      <dgm:prSet loTypeId="urn:microsoft.com/office/officeart/2005/8/layout/orgChart1" loCatId="hierarchy" qsTypeId="urn:microsoft.com/office/officeart/2005/8/quickstyle/simple1" qsCatId="simple" csTypeId="urn:microsoft.com/office/officeart/2005/8/colors/accent1_2" csCatId="accent1" phldr="1"/>
      <dgm:spPr/>
    </dgm:pt>
    <dgm:pt modelId="{597139E4-67A9-4AED-85FB-A8FB4276CD27}">
      <dgm:prSet/>
      <dgm:spPr>
        <a:ln>
          <a:solidFill>
            <a:srgbClr val="00B0F0"/>
          </a:solidFill>
        </a:ln>
        <a:scene3d>
          <a:camera prst="perspectiveBelow"/>
          <a:lightRig rig="threePt" dir="t"/>
        </a:scene3d>
        <a:sp3d>
          <a:bevelT/>
        </a:sp3d>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b="0" i="0" u="none" strike="noStrike" cap="none" normalizeH="0" baseline="0" dirty="0" smtClean="0">
              <a:ln>
                <a:noFill/>
              </a:ln>
              <a:solidFill>
                <a:schemeClr val="tx1"/>
              </a:solidFill>
              <a:effectLst/>
              <a:latin typeface="Arial" panose="020B0604020202020204" pitchFamily="34" charset="0"/>
            </a:rPr>
            <a:t>Моделювання</a:t>
          </a:r>
          <a:endParaRPr kumimoji="0" lang="ru-RU" b="0" i="0" u="none" strike="noStrike" cap="none" normalizeH="0" baseline="0" dirty="0" smtClean="0">
            <a:ln>
              <a:noFill/>
            </a:ln>
            <a:solidFill>
              <a:schemeClr val="tx1"/>
            </a:solidFill>
            <a:effectLst/>
            <a:latin typeface="Arial" panose="020B0604020202020204" pitchFamily="34" charset="0"/>
          </a:endParaRPr>
        </a:p>
      </dgm:t>
    </dgm:pt>
    <dgm:pt modelId="{F547C6E8-1D4D-4904-B4EB-9B95D06B6707}" type="parTrans" cxnId="{8C2E7934-0B3E-4903-BFF0-0C16C8B0CF3B}">
      <dgm:prSet/>
      <dgm:spPr/>
      <dgm:t>
        <a:bodyPr/>
        <a:lstStyle/>
        <a:p>
          <a:endParaRPr lang="ru-RU"/>
        </a:p>
      </dgm:t>
    </dgm:pt>
    <dgm:pt modelId="{6E052C5C-9F9F-4609-8803-0F42A6D64BB9}" type="sibTrans" cxnId="{8C2E7934-0B3E-4903-BFF0-0C16C8B0CF3B}">
      <dgm:prSet/>
      <dgm:spPr/>
      <dgm:t>
        <a:bodyPr/>
        <a:lstStyle/>
        <a:p>
          <a:endParaRPr lang="ru-RU"/>
        </a:p>
      </dgm:t>
    </dgm:pt>
    <dgm:pt modelId="{E431CA81-4C34-4E70-892D-466C6B1495CA}">
      <dgm:prSet/>
      <dgm:spPr>
        <a:scene3d>
          <a:camera prst="orthographicFront"/>
          <a:lightRig rig="threePt" dir="t"/>
        </a:scene3d>
        <a:sp3d>
          <a:bevelT w="165100" prst="coolSlant"/>
        </a:sp3d>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b="0" i="0" u="none" strike="noStrike" cap="none" normalizeH="0" baseline="0" smtClean="0">
              <a:ln>
                <a:noFill/>
              </a:ln>
              <a:solidFill>
                <a:schemeClr val="tx1"/>
              </a:solidFill>
              <a:effectLst/>
              <a:latin typeface="Arial" panose="020B0604020202020204" pitchFamily="34" charset="0"/>
            </a:rPr>
            <a:t>Творче</a:t>
          </a:r>
          <a:endParaRPr kumimoji="0" lang="ru-RU" b="0" i="0" u="none" strike="noStrike" cap="none" normalizeH="0" baseline="0" smtClean="0">
            <a:ln>
              <a:noFill/>
            </a:ln>
            <a:solidFill>
              <a:schemeClr val="tx1"/>
            </a:solidFill>
            <a:effectLst/>
            <a:latin typeface="Arial" panose="020B0604020202020204" pitchFamily="34" charset="0"/>
          </a:endParaRPr>
        </a:p>
      </dgm:t>
    </dgm:pt>
    <dgm:pt modelId="{7750E9BC-04B4-4DC2-84E6-AAD2126C5A22}" type="parTrans" cxnId="{CD67D2D6-1FB8-4C15-BE01-80CD5E666DD1}">
      <dgm:prSet/>
      <dgm:spPr/>
      <dgm:t>
        <a:bodyPr/>
        <a:lstStyle/>
        <a:p>
          <a:endParaRPr lang="ru-RU"/>
        </a:p>
      </dgm:t>
    </dgm:pt>
    <dgm:pt modelId="{AB7821E2-ADF0-46BF-B125-A448C403BE6B}" type="sibTrans" cxnId="{CD67D2D6-1FB8-4C15-BE01-80CD5E666DD1}">
      <dgm:prSet/>
      <dgm:spPr/>
      <dgm:t>
        <a:bodyPr/>
        <a:lstStyle/>
        <a:p>
          <a:endParaRPr lang="ru-RU"/>
        </a:p>
      </dgm:t>
    </dgm:pt>
    <dgm:pt modelId="{AE7B000D-92A1-4F99-8D76-22C13228277E}">
      <dgm:prSet/>
      <dgm:spPr>
        <a:scene3d>
          <a:camera prst="orthographicFront"/>
          <a:lightRig rig="threePt" dir="t"/>
        </a:scene3d>
        <a:sp3d>
          <a:bevelT w="165100" prst="coolSlant"/>
        </a:sp3d>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b="0" i="0" u="none" strike="noStrike" cap="none" normalizeH="0" baseline="0" dirty="0" smtClean="0">
              <a:ln>
                <a:noFill/>
              </a:ln>
              <a:solidFill>
                <a:schemeClr val="tx1"/>
              </a:solidFill>
              <a:effectLst/>
              <a:latin typeface="Arial" panose="020B0604020202020204" pitchFamily="34" charset="0"/>
            </a:rPr>
            <a:t>Технічне</a:t>
          </a:r>
          <a:endParaRPr kumimoji="0" lang="ru-RU" b="0" i="0" u="none" strike="noStrike" cap="none" normalizeH="0" baseline="0" dirty="0" smtClean="0">
            <a:ln>
              <a:noFill/>
            </a:ln>
            <a:solidFill>
              <a:schemeClr val="tx1"/>
            </a:solidFill>
            <a:effectLst/>
            <a:latin typeface="Arial" panose="020B0604020202020204" pitchFamily="34" charset="0"/>
          </a:endParaRPr>
        </a:p>
      </dgm:t>
    </dgm:pt>
    <dgm:pt modelId="{05D46A55-95F5-4905-B3F3-6F64A2CF490F}" type="parTrans" cxnId="{253105B0-B1D7-4401-A56F-7BE0C291AB66}">
      <dgm:prSet/>
      <dgm:spPr/>
      <dgm:t>
        <a:bodyPr/>
        <a:lstStyle/>
        <a:p>
          <a:endParaRPr lang="ru-RU"/>
        </a:p>
      </dgm:t>
    </dgm:pt>
    <dgm:pt modelId="{8815370C-B86F-483B-9365-936DBA97FE3E}" type="sibTrans" cxnId="{253105B0-B1D7-4401-A56F-7BE0C291AB66}">
      <dgm:prSet/>
      <dgm:spPr/>
      <dgm:t>
        <a:bodyPr/>
        <a:lstStyle/>
        <a:p>
          <a:endParaRPr lang="ru-RU"/>
        </a:p>
      </dgm:t>
    </dgm:pt>
    <dgm:pt modelId="{FE85DB18-D3BB-4C02-8628-D93956BD196E}" type="pres">
      <dgm:prSet presAssocID="{0D8A1891-EC23-41BD-B256-A56E49C294F2}" presName="hierChild1" presStyleCnt="0">
        <dgm:presLayoutVars>
          <dgm:orgChart val="1"/>
          <dgm:chPref val="1"/>
          <dgm:dir/>
          <dgm:animOne val="branch"/>
          <dgm:animLvl val="lvl"/>
          <dgm:resizeHandles/>
        </dgm:presLayoutVars>
      </dgm:prSet>
      <dgm:spPr/>
    </dgm:pt>
    <dgm:pt modelId="{3CF1D56A-117F-47FD-BCCF-4BE96F919E05}" type="pres">
      <dgm:prSet presAssocID="{597139E4-67A9-4AED-85FB-A8FB4276CD27}" presName="hierRoot1" presStyleCnt="0">
        <dgm:presLayoutVars>
          <dgm:hierBranch/>
        </dgm:presLayoutVars>
      </dgm:prSet>
      <dgm:spPr/>
    </dgm:pt>
    <dgm:pt modelId="{2382BF0E-1B28-458C-BC53-D1B59CA1CA9C}" type="pres">
      <dgm:prSet presAssocID="{597139E4-67A9-4AED-85FB-A8FB4276CD27}" presName="rootComposite1" presStyleCnt="0"/>
      <dgm:spPr/>
    </dgm:pt>
    <dgm:pt modelId="{D1A33AA1-A667-4ABD-AAE1-F91BAFF51A76}" type="pres">
      <dgm:prSet presAssocID="{597139E4-67A9-4AED-85FB-A8FB4276CD27}" presName="rootText1" presStyleLbl="node0" presStyleIdx="0" presStyleCnt="1">
        <dgm:presLayoutVars>
          <dgm:chPref val="3"/>
        </dgm:presLayoutVars>
      </dgm:prSet>
      <dgm:spPr/>
      <dgm:t>
        <a:bodyPr/>
        <a:lstStyle/>
        <a:p>
          <a:endParaRPr lang="ru-RU"/>
        </a:p>
      </dgm:t>
    </dgm:pt>
    <dgm:pt modelId="{8CEAB8FE-433A-4A13-B7D9-87CAE49E059D}" type="pres">
      <dgm:prSet presAssocID="{597139E4-67A9-4AED-85FB-A8FB4276CD27}" presName="rootConnector1" presStyleLbl="node1" presStyleIdx="0" presStyleCnt="0"/>
      <dgm:spPr/>
      <dgm:t>
        <a:bodyPr/>
        <a:lstStyle/>
        <a:p>
          <a:endParaRPr lang="ru-RU"/>
        </a:p>
      </dgm:t>
    </dgm:pt>
    <dgm:pt modelId="{27C3CE38-89F2-4C10-AB05-21B7E9686F97}" type="pres">
      <dgm:prSet presAssocID="{597139E4-67A9-4AED-85FB-A8FB4276CD27}" presName="hierChild2" presStyleCnt="0"/>
      <dgm:spPr/>
    </dgm:pt>
    <dgm:pt modelId="{02DC5FE1-C970-45AA-B334-D2FFAA4140F4}" type="pres">
      <dgm:prSet presAssocID="{7750E9BC-04B4-4DC2-84E6-AAD2126C5A22}" presName="Name35" presStyleLbl="parChTrans1D2" presStyleIdx="0" presStyleCnt="2"/>
      <dgm:spPr/>
      <dgm:t>
        <a:bodyPr/>
        <a:lstStyle/>
        <a:p>
          <a:endParaRPr lang="ru-RU"/>
        </a:p>
      </dgm:t>
    </dgm:pt>
    <dgm:pt modelId="{559D78ED-DCF6-43AC-A154-A674E760AA9B}" type="pres">
      <dgm:prSet presAssocID="{E431CA81-4C34-4E70-892D-466C6B1495CA}" presName="hierRoot2" presStyleCnt="0">
        <dgm:presLayoutVars>
          <dgm:hierBranch/>
        </dgm:presLayoutVars>
      </dgm:prSet>
      <dgm:spPr/>
    </dgm:pt>
    <dgm:pt modelId="{995E7FFC-CB0E-4053-A516-8AE16992FA89}" type="pres">
      <dgm:prSet presAssocID="{E431CA81-4C34-4E70-892D-466C6B1495CA}" presName="rootComposite" presStyleCnt="0"/>
      <dgm:spPr/>
    </dgm:pt>
    <dgm:pt modelId="{5F578065-83CD-4D61-94AB-7DC38D74CAF1}" type="pres">
      <dgm:prSet presAssocID="{E431CA81-4C34-4E70-892D-466C6B1495CA}" presName="rootText" presStyleLbl="node2" presStyleIdx="0" presStyleCnt="2">
        <dgm:presLayoutVars>
          <dgm:chPref val="3"/>
        </dgm:presLayoutVars>
      </dgm:prSet>
      <dgm:spPr/>
      <dgm:t>
        <a:bodyPr/>
        <a:lstStyle/>
        <a:p>
          <a:endParaRPr lang="ru-RU"/>
        </a:p>
      </dgm:t>
    </dgm:pt>
    <dgm:pt modelId="{2930ADD2-5DCC-4FEB-AD04-3793D8C9EC5F}" type="pres">
      <dgm:prSet presAssocID="{E431CA81-4C34-4E70-892D-466C6B1495CA}" presName="rootConnector" presStyleLbl="node2" presStyleIdx="0" presStyleCnt="2"/>
      <dgm:spPr/>
      <dgm:t>
        <a:bodyPr/>
        <a:lstStyle/>
        <a:p>
          <a:endParaRPr lang="ru-RU"/>
        </a:p>
      </dgm:t>
    </dgm:pt>
    <dgm:pt modelId="{55E04F79-6EE1-4FCC-8022-D7C7FE781200}" type="pres">
      <dgm:prSet presAssocID="{E431CA81-4C34-4E70-892D-466C6B1495CA}" presName="hierChild4" presStyleCnt="0"/>
      <dgm:spPr/>
    </dgm:pt>
    <dgm:pt modelId="{D1E7ABBD-A7E7-4BDD-9B1C-1D99428E7131}" type="pres">
      <dgm:prSet presAssocID="{E431CA81-4C34-4E70-892D-466C6B1495CA}" presName="hierChild5" presStyleCnt="0"/>
      <dgm:spPr/>
    </dgm:pt>
    <dgm:pt modelId="{DBF7C859-3E17-4D12-9899-9F00D388E0E0}" type="pres">
      <dgm:prSet presAssocID="{05D46A55-95F5-4905-B3F3-6F64A2CF490F}" presName="Name35" presStyleLbl="parChTrans1D2" presStyleIdx="1" presStyleCnt="2"/>
      <dgm:spPr/>
      <dgm:t>
        <a:bodyPr/>
        <a:lstStyle/>
        <a:p>
          <a:endParaRPr lang="ru-RU"/>
        </a:p>
      </dgm:t>
    </dgm:pt>
    <dgm:pt modelId="{E2ED0F5A-FC34-4A05-9C05-FF12902DB6F2}" type="pres">
      <dgm:prSet presAssocID="{AE7B000D-92A1-4F99-8D76-22C13228277E}" presName="hierRoot2" presStyleCnt="0">
        <dgm:presLayoutVars>
          <dgm:hierBranch/>
        </dgm:presLayoutVars>
      </dgm:prSet>
      <dgm:spPr/>
    </dgm:pt>
    <dgm:pt modelId="{2AA06842-2B6F-4545-AEF2-5A555308EF8B}" type="pres">
      <dgm:prSet presAssocID="{AE7B000D-92A1-4F99-8D76-22C13228277E}" presName="rootComposite" presStyleCnt="0"/>
      <dgm:spPr/>
    </dgm:pt>
    <dgm:pt modelId="{7530E881-5282-4D4C-A321-008150303865}" type="pres">
      <dgm:prSet presAssocID="{AE7B000D-92A1-4F99-8D76-22C13228277E}" presName="rootText" presStyleLbl="node2" presStyleIdx="1" presStyleCnt="2">
        <dgm:presLayoutVars>
          <dgm:chPref val="3"/>
        </dgm:presLayoutVars>
      </dgm:prSet>
      <dgm:spPr/>
      <dgm:t>
        <a:bodyPr/>
        <a:lstStyle/>
        <a:p>
          <a:endParaRPr lang="ru-RU"/>
        </a:p>
      </dgm:t>
    </dgm:pt>
    <dgm:pt modelId="{F0B3FF5E-C5E8-4971-B46B-F07C9E1998C4}" type="pres">
      <dgm:prSet presAssocID="{AE7B000D-92A1-4F99-8D76-22C13228277E}" presName="rootConnector" presStyleLbl="node2" presStyleIdx="1" presStyleCnt="2"/>
      <dgm:spPr/>
      <dgm:t>
        <a:bodyPr/>
        <a:lstStyle/>
        <a:p>
          <a:endParaRPr lang="ru-RU"/>
        </a:p>
      </dgm:t>
    </dgm:pt>
    <dgm:pt modelId="{DA412DD2-4279-407E-9630-4EBC6CA4E7F4}" type="pres">
      <dgm:prSet presAssocID="{AE7B000D-92A1-4F99-8D76-22C13228277E}" presName="hierChild4" presStyleCnt="0"/>
      <dgm:spPr/>
    </dgm:pt>
    <dgm:pt modelId="{929CFE3C-87FC-440F-BA10-39939CF669F2}" type="pres">
      <dgm:prSet presAssocID="{AE7B000D-92A1-4F99-8D76-22C13228277E}" presName="hierChild5" presStyleCnt="0"/>
      <dgm:spPr/>
    </dgm:pt>
    <dgm:pt modelId="{8D34C005-097B-453C-9D65-F343898AE4BD}" type="pres">
      <dgm:prSet presAssocID="{597139E4-67A9-4AED-85FB-A8FB4276CD27}" presName="hierChild3" presStyleCnt="0"/>
      <dgm:spPr/>
    </dgm:pt>
  </dgm:ptLst>
  <dgm:cxnLst>
    <dgm:cxn modelId="{BBA22A24-197F-4951-94FA-BDFBD8B1C2A3}" type="presOf" srcId="{597139E4-67A9-4AED-85FB-A8FB4276CD27}" destId="{8CEAB8FE-433A-4A13-B7D9-87CAE49E059D}" srcOrd="1" destOrd="0" presId="urn:microsoft.com/office/officeart/2005/8/layout/orgChart1"/>
    <dgm:cxn modelId="{17807530-22CB-4394-9256-BA1B856F37C5}" type="presOf" srcId="{E431CA81-4C34-4E70-892D-466C6B1495CA}" destId="{2930ADD2-5DCC-4FEB-AD04-3793D8C9EC5F}" srcOrd="1" destOrd="0" presId="urn:microsoft.com/office/officeart/2005/8/layout/orgChart1"/>
    <dgm:cxn modelId="{BCD98D78-6A3A-48AB-8DF3-552DB7370355}" type="presOf" srcId="{E431CA81-4C34-4E70-892D-466C6B1495CA}" destId="{5F578065-83CD-4D61-94AB-7DC38D74CAF1}" srcOrd="0" destOrd="0" presId="urn:microsoft.com/office/officeart/2005/8/layout/orgChart1"/>
    <dgm:cxn modelId="{34CBFBAB-01D4-4582-A010-4923125A124E}" type="presOf" srcId="{597139E4-67A9-4AED-85FB-A8FB4276CD27}" destId="{D1A33AA1-A667-4ABD-AAE1-F91BAFF51A76}" srcOrd="0" destOrd="0" presId="urn:microsoft.com/office/officeart/2005/8/layout/orgChart1"/>
    <dgm:cxn modelId="{E9EF42F5-BDCC-411B-A18E-82B96AF361CF}" type="presOf" srcId="{7750E9BC-04B4-4DC2-84E6-AAD2126C5A22}" destId="{02DC5FE1-C970-45AA-B334-D2FFAA4140F4}" srcOrd="0" destOrd="0" presId="urn:microsoft.com/office/officeart/2005/8/layout/orgChart1"/>
    <dgm:cxn modelId="{98BC9663-0073-4C2A-A778-BB2C6A1F03BC}" type="presOf" srcId="{0D8A1891-EC23-41BD-B256-A56E49C294F2}" destId="{FE85DB18-D3BB-4C02-8628-D93956BD196E}" srcOrd="0" destOrd="0" presId="urn:microsoft.com/office/officeart/2005/8/layout/orgChart1"/>
    <dgm:cxn modelId="{253105B0-B1D7-4401-A56F-7BE0C291AB66}" srcId="{597139E4-67A9-4AED-85FB-A8FB4276CD27}" destId="{AE7B000D-92A1-4F99-8D76-22C13228277E}" srcOrd="1" destOrd="0" parTransId="{05D46A55-95F5-4905-B3F3-6F64A2CF490F}" sibTransId="{8815370C-B86F-483B-9365-936DBA97FE3E}"/>
    <dgm:cxn modelId="{CD67D2D6-1FB8-4C15-BE01-80CD5E666DD1}" srcId="{597139E4-67A9-4AED-85FB-A8FB4276CD27}" destId="{E431CA81-4C34-4E70-892D-466C6B1495CA}" srcOrd="0" destOrd="0" parTransId="{7750E9BC-04B4-4DC2-84E6-AAD2126C5A22}" sibTransId="{AB7821E2-ADF0-46BF-B125-A448C403BE6B}"/>
    <dgm:cxn modelId="{D6CBB2AA-8FF6-42DF-ABF3-2A3E673236BD}" type="presOf" srcId="{AE7B000D-92A1-4F99-8D76-22C13228277E}" destId="{F0B3FF5E-C5E8-4971-B46B-F07C9E1998C4}" srcOrd="1" destOrd="0" presId="urn:microsoft.com/office/officeart/2005/8/layout/orgChart1"/>
    <dgm:cxn modelId="{8C2E7934-0B3E-4903-BFF0-0C16C8B0CF3B}" srcId="{0D8A1891-EC23-41BD-B256-A56E49C294F2}" destId="{597139E4-67A9-4AED-85FB-A8FB4276CD27}" srcOrd="0" destOrd="0" parTransId="{F547C6E8-1D4D-4904-B4EB-9B95D06B6707}" sibTransId="{6E052C5C-9F9F-4609-8803-0F42A6D64BB9}"/>
    <dgm:cxn modelId="{5DD6BE05-C87F-4C1E-A2C5-165C82AD410C}" type="presOf" srcId="{AE7B000D-92A1-4F99-8D76-22C13228277E}" destId="{7530E881-5282-4D4C-A321-008150303865}" srcOrd="0" destOrd="0" presId="urn:microsoft.com/office/officeart/2005/8/layout/orgChart1"/>
    <dgm:cxn modelId="{24A09649-229D-4220-B449-190A37539242}" type="presOf" srcId="{05D46A55-95F5-4905-B3F3-6F64A2CF490F}" destId="{DBF7C859-3E17-4D12-9899-9F00D388E0E0}" srcOrd="0" destOrd="0" presId="urn:microsoft.com/office/officeart/2005/8/layout/orgChart1"/>
    <dgm:cxn modelId="{C6158C77-ACB2-4807-96EA-36AD9DF054EF}" type="presParOf" srcId="{FE85DB18-D3BB-4C02-8628-D93956BD196E}" destId="{3CF1D56A-117F-47FD-BCCF-4BE96F919E05}" srcOrd="0" destOrd="0" presId="urn:microsoft.com/office/officeart/2005/8/layout/orgChart1"/>
    <dgm:cxn modelId="{0FE36A08-67C2-48DF-872C-90F20CB92E07}" type="presParOf" srcId="{3CF1D56A-117F-47FD-BCCF-4BE96F919E05}" destId="{2382BF0E-1B28-458C-BC53-D1B59CA1CA9C}" srcOrd="0" destOrd="0" presId="urn:microsoft.com/office/officeart/2005/8/layout/orgChart1"/>
    <dgm:cxn modelId="{86423961-8CD0-4328-A4CB-70380F20EB09}" type="presParOf" srcId="{2382BF0E-1B28-458C-BC53-D1B59CA1CA9C}" destId="{D1A33AA1-A667-4ABD-AAE1-F91BAFF51A76}" srcOrd="0" destOrd="0" presId="urn:microsoft.com/office/officeart/2005/8/layout/orgChart1"/>
    <dgm:cxn modelId="{5207456B-C858-4B42-A2C6-1583B67C0A36}" type="presParOf" srcId="{2382BF0E-1B28-458C-BC53-D1B59CA1CA9C}" destId="{8CEAB8FE-433A-4A13-B7D9-87CAE49E059D}" srcOrd="1" destOrd="0" presId="urn:microsoft.com/office/officeart/2005/8/layout/orgChart1"/>
    <dgm:cxn modelId="{867763FB-2057-4114-9BAE-D1EDA9B5231E}" type="presParOf" srcId="{3CF1D56A-117F-47FD-BCCF-4BE96F919E05}" destId="{27C3CE38-89F2-4C10-AB05-21B7E9686F97}" srcOrd="1" destOrd="0" presId="urn:microsoft.com/office/officeart/2005/8/layout/orgChart1"/>
    <dgm:cxn modelId="{915D4453-ABCF-4722-A37E-7593E8277414}" type="presParOf" srcId="{27C3CE38-89F2-4C10-AB05-21B7E9686F97}" destId="{02DC5FE1-C970-45AA-B334-D2FFAA4140F4}" srcOrd="0" destOrd="0" presId="urn:microsoft.com/office/officeart/2005/8/layout/orgChart1"/>
    <dgm:cxn modelId="{1EBFD651-0608-4F66-9949-B9B32FDACBDC}" type="presParOf" srcId="{27C3CE38-89F2-4C10-AB05-21B7E9686F97}" destId="{559D78ED-DCF6-43AC-A154-A674E760AA9B}" srcOrd="1" destOrd="0" presId="urn:microsoft.com/office/officeart/2005/8/layout/orgChart1"/>
    <dgm:cxn modelId="{8C51D45E-8011-478F-A2B5-A1328EDDC1E8}" type="presParOf" srcId="{559D78ED-DCF6-43AC-A154-A674E760AA9B}" destId="{995E7FFC-CB0E-4053-A516-8AE16992FA89}" srcOrd="0" destOrd="0" presId="urn:microsoft.com/office/officeart/2005/8/layout/orgChart1"/>
    <dgm:cxn modelId="{559F75B7-DE41-47BD-9E3F-A486F79E46DB}" type="presParOf" srcId="{995E7FFC-CB0E-4053-A516-8AE16992FA89}" destId="{5F578065-83CD-4D61-94AB-7DC38D74CAF1}" srcOrd="0" destOrd="0" presId="urn:microsoft.com/office/officeart/2005/8/layout/orgChart1"/>
    <dgm:cxn modelId="{3D06AB45-8D51-40D8-9353-3EE5A1DEF29D}" type="presParOf" srcId="{995E7FFC-CB0E-4053-A516-8AE16992FA89}" destId="{2930ADD2-5DCC-4FEB-AD04-3793D8C9EC5F}" srcOrd="1" destOrd="0" presId="urn:microsoft.com/office/officeart/2005/8/layout/orgChart1"/>
    <dgm:cxn modelId="{16453236-6261-46C8-AC8A-5719551458A8}" type="presParOf" srcId="{559D78ED-DCF6-43AC-A154-A674E760AA9B}" destId="{55E04F79-6EE1-4FCC-8022-D7C7FE781200}" srcOrd="1" destOrd="0" presId="urn:microsoft.com/office/officeart/2005/8/layout/orgChart1"/>
    <dgm:cxn modelId="{F7EE19EE-4794-485D-A5F5-7775ED26AD49}" type="presParOf" srcId="{559D78ED-DCF6-43AC-A154-A674E760AA9B}" destId="{D1E7ABBD-A7E7-4BDD-9B1C-1D99428E7131}" srcOrd="2" destOrd="0" presId="urn:microsoft.com/office/officeart/2005/8/layout/orgChart1"/>
    <dgm:cxn modelId="{9BE3B02F-CCCD-4BD7-B881-196911691ACA}" type="presParOf" srcId="{27C3CE38-89F2-4C10-AB05-21B7E9686F97}" destId="{DBF7C859-3E17-4D12-9899-9F00D388E0E0}" srcOrd="2" destOrd="0" presId="urn:microsoft.com/office/officeart/2005/8/layout/orgChart1"/>
    <dgm:cxn modelId="{ECD45EAE-EA67-4ABB-84EF-45F38875D40D}" type="presParOf" srcId="{27C3CE38-89F2-4C10-AB05-21B7E9686F97}" destId="{E2ED0F5A-FC34-4A05-9C05-FF12902DB6F2}" srcOrd="3" destOrd="0" presId="urn:microsoft.com/office/officeart/2005/8/layout/orgChart1"/>
    <dgm:cxn modelId="{3BC13A40-07A6-46F4-9456-F6B42AD41331}" type="presParOf" srcId="{E2ED0F5A-FC34-4A05-9C05-FF12902DB6F2}" destId="{2AA06842-2B6F-4545-AEF2-5A555308EF8B}" srcOrd="0" destOrd="0" presId="urn:microsoft.com/office/officeart/2005/8/layout/orgChart1"/>
    <dgm:cxn modelId="{064F2D2B-90AD-4A98-A342-A249E18770E5}" type="presParOf" srcId="{2AA06842-2B6F-4545-AEF2-5A555308EF8B}" destId="{7530E881-5282-4D4C-A321-008150303865}" srcOrd="0" destOrd="0" presId="urn:microsoft.com/office/officeart/2005/8/layout/orgChart1"/>
    <dgm:cxn modelId="{36A580CE-3AF7-472B-ACE8-923AB3BB0927}" type="presParOf" srcId="{2AA06842-2B6F-4545-AEF2-5A555308EF8B}" destId="{F0B3FF5E-C5E8-4971-B46B-F07C9E1998C4}" srcOrd="1" destOrd="0" presId="urn:microsoft.com/office/officeart/2005/8/layout/orgChart1"/>
    <dgm:cxn modelId="{34373AE4-C3D4-4D2B-B8AA-501AE76383CF}" type="presParOf" srcId="{E2ED0F5A-FC34-4A05-9C05-FF12902DB6F2}" destId="{DA412DD2-4279-407E-9630-4EBC6CA4E7F4}" srcOrd="1" destOrd="0" presId="urn:microsoft.com/office/officeart/2005/8/layout/orgChart1"/>
    <dgm:cxn modelId="{53BA0B40-E3B8-4C60-A0BF-665C49E4F882}" type="presParOf" srcId="{E2ED0F5A-FC34-4A05-9C05-FF12902DB6F2}" destId="{929CFE3C-87FC-440F-BA10-39939CF669F2}" srcOrd="2" destOrd="0" presId="urn:microsoft.com/office/officeart/2005/8/layout/orgChart1"/>
    <dgm:cxn modelId="{67FCFB73-4587-4E24-BDB5-4BDBBDCB6515}" type="presParOf" srcId="{3CF1D56A-117F-47FD-BCCF-4BE96F919E05}" destId="{8D34C005-097B-453C-9D65-F343898AE4B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F7C859-3E17-4D12-9899-9F00D388E0E0}">
      <dsp:nvSpPr>
        <dsp:cNvPr id="0" name=""/>
        <dsp:cNvSpPr/>
      </dsp:nvSpPr>
      <dsp:spPr>
        <a:xfrm>
          <a:off x="4114800" y="1322782"/>
          <a:ext cx="1598453" cy="554834"/>
        </a:xfrm>
        <a:custGeom>
          <a:avLst/>
          <a:gdLst/>
          <a:ahLst/>
          <a:cxnLst/>
          <a:rect l="0" t="0" r="0" b="0"/>
          <a:pathLst>
            <a:path>
              <a:moveTo>
                <a:pt x="0" y="0"/>
              </a:moveTo>
              <a:lnTo>
                <a:pt x="0" y="277417"/>
              </a:lnTo>
              <a:lnTo>
                <a:pt x="1598453" y="277417"/>
              </a:lnTo>
              <a:lnTo>
                <a:pt x="1598453" y="554834"/>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DC5FE1-C970-45AA-B334-D2FFAA4140F4}">
      <dsp:nvSpPr>
        <dsp:cNvPr id="0" name=""/>
        <dsp:cNvSpPr/>
      </dsp:nvSpPr>
      <dsp:spPr>
        <a:xfrm>
          <a:off x="2516346" y="1322782"/>
          <a:ext cx="1598453" cy="554834"/>
        </a:xfrm>
        <a:custGeom>
          <a:avLst/>
          <a:gdLst/>
          <a:ahLst/>
          <a:cxnLst/>
          <a:rect l="0" t="0" r="0" b="0"/>
          <a:pathLst>
            <a:path>
              <a:moveTo>
                <a:pt x="1598453" y="0"/>
              </a:moveTo>
              <a:lnTo>
                <a:pt x="1598453" y="277417"/>
              </a:lnTo>
              <a:lnTo>
                <a:pt x="0" y="277417"/>
              </a:lnTo>
              <a:lnTo>
                <a:pt x="0" y="554834"/>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A33AA1-A667-4ABD-AAE1-F91BAFF51A76}">
      <dsp:nvSpPr>
        <dsp:cNvPr id="0" name=""/>
        <dsp:cNvSpPr/>
      </dsp:nvSpPr>
      <dsp:spPr>
        <a:xfrm>
          <a:off x="2793764" y="1746"/>
          <a:ext cx="2642071" cy="1321035"/>
        </a:xfrm>
        <a:prstGeom prst="rect">
          <a:avLst/>
        </a:prstGeom>
        <a:solidFill>
          <a:schemeClr val="accent1">
            <a:hueOff val="0"/>
            <a:satOff val="0"/>
            <a:lumOff val="0"/>
            <a:alphaOff val="0"/>
          </a:schemeClr>
        </a:solidFill>
        <a:ln w="19050" cap="rnd" cmpd="sng" algn="ctr">
          <a:solidFill>
            <a:srgbClr val="00B0F0"/>
          </a:solidFill>
          <a:prstDash val="solid"/>
        </a:ln>
        <a:effectLst/>
        <a:scene3d>
          <a:camera prst="perspectiveBelow"/>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3100" b="0" i="0" u="none" strike="noStrike" kern="1200" cap="none" normalizeH="0" baseline="0" dirty="0" smtClean="0">
              <a:ln>
                <a:noFill/>
              </a:ln>
              <a:solidFill>
                <a:schemeClr val="tx1"/>
              </a:solidFill>
              <a:effectLst/>
              <a:latin typeface="Arial" panose="020B0604020202020204" pitchFamily="34" charset="0"/>
            </a:rPr>
            <a:t>Моделювання</a:t>
          </a:r>
          <a:endParaRPr kumimoji="0" lang="ru-RU" sz="3100" b="0" i="0" u="none" strike="noStrike" kern="1200" cap="none" normalizeH="0" baseline="0" dirty="0" smtClean="0">
            <a:ln>
              <a:noFill/>
            </a:ln>
            <a:solidFill>
              <a:schemeClr val="tx1"/>
            </a:solidFill>
            <a:effectLst/>
            <a:latin typeface="Arial" panose="020B0604020202020204" pitchFamily="34" charset="0"/>
          </a:endParaRPr>
        </a:p>
      </dsp:txBody>
      <dsp:txXfrm>
        <a:off x="2793764" y="1746"/>
        <a:ext cx="2642071" cy="1321035"/>
      </dsp:txXfrm>
    </dsp:sp>
    <dsp:sp modelId="{5F578065-83CD-4D61-94AB-7DC38D74CAF1}">
      <dsp:nvSpPr>
        <dsp:cNvPr id="0" name=""/>
        <dsp:cNvSpPr/>
      </dsp:nvSpPr>
      <dsp:spPr>
        <a:xfrm>
          <a:off x="1195311" y="1877617"/>
          <a:ext cx="2642071" cy="132103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3100" b="0" i="0" u="none" strike="noStrike" kern="1200" cap="none" normalizeH="0" baseline="0" smtClean="0">
              <a:ln>
                <a:noFill/>
              </a:ln>
              <a:solidFill>
                <a:schemeClr val="tx1"/>
              </a:solidFill>
              <a:effectLst/>
              <a:latin typeface="Arial" panose="020B0604020202020204" pitchFamily="34" charset="0"/>
            </a:rPr>
            <a:t>Творче</a:t>
          </a:r>
          <a:endParaRPr kumimoji="0" lang="ru-RU" sz="3100" b="0" i="0" u="none" strike="noStrike" kern="1200" cap="none" normalizeH="0" baseline="0" smtClean="0">
            <a:ln>
              <a:noFill/>
            </a:ln>
            <a:solidFill>
              <a:schemeClr val="tx1"/>
            </a:solidFill>
            <a:effectLst/>
            <a:latin typeface="Arial" panose="020B0604020202020204" pitchFamily="34" charset="0"/>
          </a:endParaRPr>
        </a:p>
      </dsp:txBody>
      <dsp:txXfrm>
        <a:off x="1195311" y="1877617"/>
        <a:ext cx="2642071" cy="1321035"/>
      </dsp:txXfrm>
    </dsp:sp>
    <dsp:sp modelId="{7530E881-5282-4D4C-A321-008150303865}">
      <dsp:nvSpPr>
        <dsp:cNvPr id="0" name=""/>
        <dsp:cNvSpPr/>
      </dsp:nvSpPr>
      <dsp:spPr>
        <a:xfrm>
          <a:off x="4392217" y="1877617"/>
          <a:ext cx="2642071" cy="132103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3100" b="0" i="0" u="none" strike="noStrike" kern="1200" cap="none" normalizeH="0" baseline="0" dirty="0" smtClean="0">
              <a:ln>
                <a:noFill/>
              </a:ln>
              <a:solidFill>
                <a:schemeClr val="tx1"/>
              </a:solidFill>
              <a:effectLst/>
              <a:latin typeface="Arial" panose="020B0604020202020204" pitchFamily="34" charset="0"/>
            </a:rPr>
            <a:t>Технічне</a:t>
          </a:r>
          <a:endParaRPr kumimoji="0" lang="ru-RU" sz="3100" b="0" i="0" u="none" strike="noStrike" kern="1200" cap="none" normalizeH="0" baseline="0" dirty="0" smtClean="0">
            <a:ln>
              <a:noFill/>
            </a:ln>
            <a:solidFill>
              <a:schemeClr val="tx1"/>
            </a:solidFill>
            <a:effectLst/>
            <a:latin typeface="Arial" panose="020B0604020202020204" pitchFamily="34" charset="0"/>
          </a:endParaRPr>
        </a:p>
      </dsp:txBody>
      <dsp:txXfrm>
        <a:off x="4392217" y="1877617"/>
        <a:ext cx="2642071" cy="132103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37AF91-BF88-4C99-951F-790BBE17D95D}" type="datetimeFigureOut">
              <a:rPr lang="ru-RU" smtClean="0"/>
              <a:t>06.10.2014</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E7E23D-BEB0-4F07-95C2-D2F71ED47F31}" type="slidenum">
              <a:rPr lang="ru-RU" smtClean="0"/>
              <a:t>‹#›</a:t>
            </a:fld>
            <a:endParaRPr lang="ru-RU"/>
          </a:p>
        </p:txBody>
      </p:sp>
    </p:spTree>
    <p:extLst>
      <p:ext uri="{BB962C8B-B14F-4D97-AF65-F5344CB8AC3E}">
        <p14:creationId xmlns:p14="http://schemas.microsoft.com/office/powerpoint/2010/main" val="890481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AE7E23D-BEB0-4F07-95C2-D2F71ED47F31}" type="slidenum">
              <a:rPr lang="ru-RU" smtClean="0"/>
              <a:t>36</a:t>
            </a:fld>
            <a:endParaRPr lang="ru-RU"/>
          </a:p>
        </p:txBody>
      </p:sp>
    </p:spTree>
    <p:extLst>
      <p:ext uri="{BB962C8B-B14F-4D97-AF65-F5344CB8AC3E}">
        <p14:creationId xmlns:p14="http://schemas.microsoft.com/office/powerpoint/2010/main" val="2690579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B836F38-68C8-46CD-9CC9-24448EE39698}" type="slidenum">
              <a:rPr lang="ru-RU" smtClean="0"/>
              <a:pPr>
                <a:defRPr/>
              </a:pPr>
              <a:t>‹#›</a:t>
            </a:fld>
            <a:endParaRPr lang="ru-RU"/>
          </a:p>
        </p:txBody>
      </p:sp>
    </p:spTree>
    <p:extLst>
      <p:ext uri="{BB962C8B-B14F-4D97-AF65-F5344CB8AC3E}">
        <p14:creationId xmlns:p14="http://schemas.microsoft.com/office/powerpoint/2010/main" val="531611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369DF29-067C-4733-91F0-5A77A50DE46B}" type="slidenum">
              <a:rPr lang="ru-RU" smtClean="0"/>
              <a:pPr>
                <a:defRPr/>
              </a:pPr>
              <a:t>‹#›</a:t>
            </a:fld>
            <a:endParaRPr lang="ru-RU"/>
          </a:p>
        </p:txBody>
      </p:sp>
    </p:spTree>
    <p:extLst>
      <p:ext uri="{BB962C8B-B14F-4D97-AF65-F5344CB8AC3E}">
        <p14:creationId xmlns:p14="http://schemas.microsoft.com/office/powerpoint/2010/main" val="1387580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369DF29-067C-4733-91F0-5A77A50DE46B}" type="slidenum">
              <a:rPr lang="ru-RU" smtClean="0"/>
              <a:pPr>
                <a:defRPr/>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40784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369DF29-067C-4733-91F0-5A77A50DE46B}" type="slidenum">
              <a:rPr lang="ru-RU" smtClean="0"/>
              <a:pPr>
                <a:defRPr/>
              </a:pPr>
              <a:t>‹#›</a:t>
            </a:fld>
            <a:endParaRPr lang="ru-RU"/>
          </a:p>
        </p:txBody>
      </p:sp>
    </p:spTree>
    <p:extLst>
      <p:ext uri="{BB962C8B-B14F-4D97-AF65-F5344CB8AC3E}">
        <p14:creationId xmlns:p14="http://schemas.microsoft.com/office/powerpoint/2010/main" val="45850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369DF29-067C-4733-91F0-5A77A50DE46B}" type="slidenum">
              <a:rPr lang="ru-RU" smtClean="0"/>
              <a:pPr>
                <a:defRPr/>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55900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369DF29-067C-4733-91F0-5A77A50DE46B}" type="slidenum">
              <a:rPr lang="ru-RU" smtClean="0"/>
              <a:pPr>
                <a:defRPr/>
              </a:pPr>
              <a:t>‹#›</a:t>
            </a:fld>
            <a:endParaRPr lang="ru-RU"/>
          </a:p>
        </p:txBody>
      </p:sp>
    </p:spTree>
    <p:extLst>
      <p:ext uri="{BB962C8B-B14F-4D97-AF65-F5344CB8AC3E}">
        <p14:creationId xmlns:p14="http://schemas.microsoft.com/office/powerpoint/2010/main" val="1814948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BE92A670-CB99-4779-8356-F6401FC91C5C}" type="slidenum">
              <a:rPr lang="ru-RU" smtClean="0"/>
              <a:pPr>
                <a:defRPr/>
              </a:pPr>
              <a:t>‹#›</a:t>
            </a:fld>
            <a:endParaRPr lang="ru-RU"/>
          </a:p>
        </p:txBody>
      </p:sp>
    </p:spTree>
    <p:extLst>
      <p:ext uri="{BB962C8B-B14F-4D97-AF65-F5344CB8AC3E}">
        <p14:creationId xmlns:p14="http://schemas.microsoft.com/office/powerpoint/2010/main" val="4174206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4D70F619-9A42-4470-87DB-C5A1483D97F0}" type="slidenum">
              <a:rPr lang="ru-RU" smtClean="0"/>
              <a:pPr>
                <a:defRPr/>
              </a:pPr>
              <a:t>‹#›</a:t>
            </a:fld>
            <a:endParaRPr lang="ru-RU"/>
          </a:p>
        </p:txBody>
      </p:sp>
    </p:spTree>
    <p:extLst>
      <p:ext uri="{BB962C8B-B14F-4D97-AF65-F5344CB8AC3E}">
        <p14:creationId xmlns:p14="http://schemas.microsoft.com/office/powerpoint/2010/main" val="2855855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p:txBody>
          <a:bodyPr/>
          <a:lstStyle>
            <a:lvl1pPr>
              <a:defRPr/>
            </a:lvl1pPr>
          </a:lstStyle>
          <a:p>
            <a:pPr>
              <a:defRPr/>
            </a:pPr>
            <a:endParaRPr lang="ru-RU"/>
          </a:p>
        </p:txBody>
      </p:sp>
      <p:sp>
        <p:nvSpPr>
          <p:cNvPr id="7" name="Rectangle 5"/>
          <p:cNvSpPr>
            <a:spLocks noGrp="1" noChangeArrowheads="1"/>
          </p:cNvSpPr>
          <p:nvPr>
            <p:ph type="ftr" sz="quarter" idx="11"/>
          </p:nvPr>
        </p:nvSpPr>
        <p:spPr/>
        <p:txBody>
          <a:bodyPr/>
          <a:lstStyle>
            <a:lvl1pPr>
              <a:defRPr/>
            </a:lvl1pPr>
          </a:lstStyle>
          <a:p>
            <a:pPr>
              <a:defRPr/>
            </a:pPr>
            <a:endParaRPr lang="ru-RU"/>
          </a:p>
        </p:txBody>
      </p:sp>
      <p:sp>
        <p:nvSpPr>
          <p:cNvPr id="8" name="Rectangle 6"/>
          <p:cNvSpPr>
            <a:spLocks noGrp="1" noChangeArrowheads="1"/>
          </p:cNvSpPr>
          <p:nvPr>
            <p:ph type="sldNum" sz="quarter" idx="12"/>
          </p:nvPr>
        </p:nvSpPr>
        <p:spPr/>
        <p:txBody>
          <a:bodyPr/>
          <a:lstStyle>
            <a:lvl1pPr>
              <a:defRPr/>
            </a:lvl1pPr>
          </a:lstStyle>
          <a:p>
            <a:pPr>
              <a:defRPr/>
            </a:pPr>
            <a:fld id="{C98F4A0F-6BEE-4543-9370-27D2AAC5C872}" type="slidenum">
              <a:rPr lang="ru-RU"/>
              <a:pPr>
                <a:defRPr/>
              </a:pPr>
              <a:t>‹#›</a:t>
            </a:fld>
            <a:endParaRPr lang="ru-RU"/>
          </a:p>
        </p:txBody>
      </p:sp>
    </p:spTree>
    <p:extLst>
      <p:ext uri="{BB962C8B-B14F-4D97-AF65-F5344CB8AC3E}">
        <p14:creationId xmlns:p14="http://schemas.microsoft.com/office/powerpoint/2010/main" val="2699457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OverObj">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a:defRPr/>
            </a:lvl1pPr>
          </a:lstStyle>
          <a:p>
            <a:pPr>
              <a:defRPr/>
            </a:pPr>
            <a:endParaRPr lang="ru-RU"/>
          </a:p>
        </p:txBody>
      </p:sp>
      <p:sp>
        <p:nvSpPr>
          <p:cNvPr id="6" name="Rectangle 5"/>
          <p:cNvSpPr>
            <a:spLocks noGrp="1" noChangeArrowheads="1"/>
          </p:cNvSpPr>
          <p:nvPr>
            <p:ph type="ftr" sz="quarter" idx="11"/>
          </p:nvPr>
        </p:nvSpPr>
        <p:spPr/>
        <p:txBody>
          <a:bodyPr/>
          <a:lstStyle>
            <a:lvl1pPr>
              <a:defRPr/>
            </a:lvl1pPr>
          </a:lstStyle>
          <a:p>
            <a:pPr>
              <a:defRPr/>
            </a:pPr>
            <a:endParaRPr lang="ru-RU"/>
          </a:p>
        </p:txBody>
      </p:sp>
      <p:sp>
        <p:nvSpPr>
          <p:cNvPr id="7" name="Rectangle 6"/>
          <p:cNvSpPr>
            <a:spLocks noGrp="1" noChangeArrowheads="1"/>
          </p:cNvSpPr>
          <p:nvPr>
            <p:ph type="sldNum" sz="quarter" idx="12"/>
          </p:nvPr>
        </p:nvSpPr>
        <p:spPr/>
        <p:txBody>
          <a:bodyPr/>
          <a:lstStyle>
            <a:lvl1pPr>
              <a:defRPr/>
            </a:lvl1pPr>
          </a:lstStyle>
          <a:p>
            <a:pPr>
              <a:defRPr/>
            </a:pPr>
            <a:fld id="{02F5AA27-EADC-4B9A-B04C-0ABAB780BB0B}" type="slidenum">
              <a:rPr lang="ru-RU"/>
              <a:pPr>
                <a:defRPr/>
              </a:pPr>
              <a:t>‹#›</a:t>
            </a:fld>
            <a:endParaRPr lang="ru-RU"/>
          </a:p>
        </p:txBody>
      </p:sp>
    </p:spTree>
    <p:extLst>
      <p:ext uri="{BB962C8B-B14F-4D97-AF65-F5344CB8AC3E}">
        <p14:creationId xmlns:p14="http://schemas.microsoft.com/office/powerpoint/2010/main" val="857358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207AB41A-FA28-462E-9F94-0C596F6219D6}" type="slidenum">
              <a:rPr lang="ru-RU" smtClean="0"/>
              <a:pPr>
                <a:defRPr/>
              </a:pPr>
              <a:t>‹#›</a:t>
            </a:fld>
            <a:endParaRPr lang="ru-RU"/>
          </a:p>
        </p:txBody>
      </p:sp>
    </p:spTree>
    <p:extLst>
      <p:ext uri="{BB962C8B-B14F-4D97-AF65-F5344CB8AC3E}">
        <p14:creationId xmlns:p14="http://schemas.microsoft.com/office/powerpoint/2010/main" val="2349583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8F6FF06F-4AD9-4B37-A14C-78A8F65030EB}" type="slidenum">
              <a:rPr lang="ru-RU" smtClean="0"/>
              <a:pPr>
                <a:defRPr/>
              </a:pPr>
              <a:t>‹#›</a:t>
            </a:fld>
            <a:endParaRPr lang="ru-RU"/>
          </a:p>
        </p:txBody>
      </p:sp>
    </p:spTree>
    <p:extLst>
      <p:ext uri="{BB962C8B-B14F-4D97-AF65-F5344CB8AC3E}">
        <p14:creationId xmlns:p14="http://schemas.microsoft.com/office/powerpoint/2010/main" val="2189549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BF1D6EB6-1816-4302-95E5-385354BB89E4}" type="slidenum">
              <a:rPr lang="ru-RU" smtClean="0"/>
              <a:pPr>
                <a:defRPr/>
              </a:pPr>
              <a:t>‹#›</a:t>
            </a:fld>
            <a:endParaRPr lang="ru-RU"/>
          </a:p>
        </p:txBody>
      </p:sp>
    </p:spTree>
    <p:extLst>
      <p:ext uri="{BB962C8B-B14F-4D97-AF65-F5344CB8AC3E}">
        <p14:creationId xmlns:p14="http://schemas.microsoft.com/office/powerpoint/2010/main" val="2037167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D67BE235-40B6-41AF-9166-A8007B7C8FD2}" type="slidenum">
              <a:rPr lang="ru-RU" smtClean="0"/>
              <a:pPr>
                <a:defRPr/>
              </a:pPr>
              <a:t>‹#›</a:t>
            </a:fld>
            <a:endParaRPr lang="ru-RU"/>
          </a:p>
        </p:txBody>
      </p:sp>
    </p:spTree>
    <p:extLst>
      <p:ext uri="{BB962C8B-B14F-4D97-AF65-F5344CB8AC3E}">
        <p14:creationId xmlns:p14="http://schemas.microsoft.com/office/powerpoint/2010/main" val="2661991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14EEFD70-4CD8-4311-9C67-CF4FA453BCFC}" type="slidenum">
              <a:rPr lang="ru-RU" smtClean="0"/>
              <a:pPr>
                <a:defRPr/>
              </a:pPr>
              <a:t>‹#›</a:t>
            </a:fld>
            <a:endParaRPr lang="ru-RU"/>
          </a:p>
        </p:txBody>
      </p:sp>
    </p:spTree>
    <p:extLst>
      <p:ext uri="{BB962C8B-B14F-4D97-AF65-F5344CB8AC3E}">
        <p14:creationId xmlns:p14="http://schemas.microsoft.com/office/powerpoint/2010/main" val="1903355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9BDFF64E-EE18-43EE-9F68-E0A207FC8B1B}" type="slidenum">
              <a:rPr lang="ru-RU" smtClean="0"/>
              <a:pPr>
                <a:defRPr/>
              </a:pPr>
              <a:t>‹#›</a:t>
            </a:fld>
            <a:endParaRPr lang="ru-RU"/>
          </a:p>
        </p:txBody>
      </p:sp>
    </p:spTree>
    <p:extLst>
      <p:ext uri="{BB962C8B-B14F-4D97-AF65-F5344CB8AC3E}">
        <p14:creationId xmlns:p14="http://schemas.microsoft.com/office/powerpoint/2010/main" val="443342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45013405-2EC9-4617-B810-C9527B6F1AB1}" type="slidenum">
              <a:rPr lang="ru-RU" smtClean="0"/>
              <a:pPr>
                <a:defRPr/>
              </a:pPr>
              <a:t>‹#›</a:t>
            </a:fld>
            <a:endParaRPr lang="ru-RU"/>
          </a:p>
        </p:txBody>
      </p:sp>
    </p:spTree>
    <p:extLst>
      <p:ext uri="{BB962C8B-B14F-4D97-AF65-F5344CB8AC3E}">
        <p14:creationId xmlns:p14="http://schemas.microsoft.com/office/powerpoint/2010/main" val="4192212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D3E67BEB-E9A0-445D-9C6C-1BF440835253}" type="slidenum">
              <a:rPr lang="ru-RU" smtClean="0"/>
              <a:pPr>
                <a:defRPr/>
              </a:pPr>
              <a:t>‹#›</a:t>
            </a:fld>
            <a:endParaRPr lang="ru-RU"/>
          </a:p>
        </p:txBody>
      </p:sp>
    </p:spTree>
    <p:extLst>
      <p:ext uri="{BB962C8B-B14F-4D97-AF65-F5344CB8AC3E}">
        <p14:creationId xmlns:p14="http://schemas.microsoft.com/office/powerpoint/2010/main" val="1478393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0369DF29-067C-4733-91F0-5A77A50DE46B}" type="slidenum">
              <a:rPr lang="ru-RU" smtClean="0"/>
              <a:pPr>
                <a:defRPr/>
              </a:pPr>
              <a:t>‹#›</a:t>
            </a:fld>
            <a:endParaRPr lang="ru-RU"/>
          </a:p>
        </p:txBody>
      </p:sp>
    </p:spTree>
    <p:extLst>
      <p:ext uri="{BB962C8B-B14F-4D97-AF65-F5344CB8AC3E}">
        <p14:creationId xmlns:p14="http://schemas.microsoft.com/office/powerpoint/2010/main" val="115000648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7.xml"/><Relationship Id="rId4" Type="http://schemas.openxmlformats.org/officeDocument/2006/relationships/image" Target="../media/image1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7.xml"/><Relationship Id="rId4" Type="http://schemas.openxmlformats.org/officeDocument/2006/relationships/image" Target="../media/image30.jpg"/></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arget="../media/image38.jpeg" Type="http://schemas.openxmlformats.org/officeDocument/2006/relationships/image"/><Relationship Id="rId2" Target="../media/image37.jpg" Type="http://schemas.openxmlformats.org/officeDocument/2006/relationships/image"/><Relationship Id="rId1" Target="../slideLayouts/slideLayout6.xml" Type="http://schemas.openxmlformats.org/officeDocument/2006/relationships/slideLayout"/><Relationship Id="rId5" Target="../media/image39.jpg" Type="http://schemas.openxmlformats.org/officeDocument/2006/relationships/image"/><Relationship Id="rId4" Target="../media/hdphoto5.wdp" Type="http://schemas.microsoft.com/office/2007/relationships/hdphoto"/></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6.xml"/><Relationship Id="rId5" Type="http://schemas.openxmlformats.org/officeDocument/2006/relationships/image" Target="../media/image43.jpg"/><Relationship Id="rId4" Type="http://schemas.openxmlformats.org/officeDocument/2006/relationships/image" Target="../media/image42.jpg"/></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g"/></Relationships>
</file>

<file path=ppt/slides/_rels/slide4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6.xml"/><Relationship Id="rId5" Type="http://schemas.openxmlformats.org/officeDocument/2006/relationships/image" Target="../media/image52.jpeg"/><Relationship Id="rId4" Type="http://schemas.openxmlformats.org/officeDocument/2006/relationships/image" Target="../media/image51.jpg"/></Relationships>
</file>

<file path=ppt/slides/_rels/slide44.xml.rels><?xml version="1.0" encoding="UTF-8" standalone="yes"?>
<Relationships xmlns="http://schemas.openxmlformats.org/package/2006/relationships"><Relationship Id="rId3" Type="http://schemas.openxmlformats.org/officeDocument/2006/relationships/image" Target="../media/image54.jpg"/><Relationship Id="rId7" Type="http://schemas.openxmlformats.org/officeDocument/2006/relationships/image" Target="../media/image58.jpg"/><Relationship Id="rId2" Type="http://schemas.openxmlformats.org/officeDocument/2006/relationships/image" Target="../media/image53.jpg"/><Relationship Id="rId1" Type="http://schemas.openxmlformats.org/officeDocument/2006/relationships/slideLayout" Target="../slideLayouts/slideLayout6.xml"/><Relationship Id="rId6" Type="http://schemas.openxmlformats.org/officeDocument/2006/relationships/image" Target="../media/image57.jpg"/><Relationship Id="rId5" Type="http://schemas.openxmlformats.org/officeDocument/2006/relationships/image" Target="../media/image56.jpeg"/><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arget="../media/image5.jpeg" Type="http://schemas.openxmlformats.org/officeDocument/2006/relationships/image"/><Relationship Id="rId1" Target="../slideLayouts/slideLayout6.xml" Type="http://schemas.openxmlformats.org/officeDocument/2006/relationships/slideLayout"/></Relationships>
</file>

<file path=ppt/slides/_rels/slide6.xml.rels><?xml version="1.0" encoding="UTF-8" standalone="yes" ?><Relationships xmlns="http://schemas.openxmlformats.org/package/2006/relationships"><Relationship Id="rId3" Target="../media/hdphoto1.wdp" Type="http://schemas.microsoft.com/office/2007/relationships/hdphoto"/><Relationship Id="rId2" Target="../media/image6.jpeg" Type="http://schemas.openxmlformats.org/officeDocument/2006/relationships/image"/><Relationship Id="rId1" Target="../slideLayouts/slideLayout6.xml" Type="http://schemas.openxmlformats.org/officeDocument/2006/relationships/slideLayout"/></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609600"/>
            <a:ext cx="6348413" cy="228600"/>
          </a:xfrm>
          <a:solidFill>
            <a:schemeClr val="accent3">
              <a:lumMod val="40000"/>
              <a:lumOff val="60000"/>
            </a:schemeClr>
          </a:solidFill>
          <a:ln w="38100">
            <a:solidFill>
              <a:schemeClr val="accent5">
                <a:lumMod val="75000"/>
              </a:schemeClr>
            </a:solidFill>
          </a:ln>
        </p:spPr>
        <p:txBody>
          <a:bodyPr rtlCol="0">
            <a:normAutofit fontScale="90000"/>
          </a:bodyPr>
          <a:lstStyle/>
          <a:p>
            <a:pPr fontAlgn="auto">
              <a:spcAft>
                <a:spcPts val="0"/>
              </a:spcAft>
              <a:defRPr/>
            </a:pPr>
            <a:endParaRPr lang="ru-RU" dirty="0">
              <a:solidFill>
                <a:schemeClr val="accent4"/>
              </a:solidFill>
            </a:endParaRPr>
          </a:p>
        </p:txBody>
      </p:sp>
      <p:sp>
        <p:nvSpPr>
          <p:cNvPr id="3" name="Объект 2"/>
          <p:cNvSpPr>
            <a:spLocks noGrp="1"/>
          </p:cNvSpPr>
          <p:nvPr>
            <p:ph idx="1"/>
          </p:nvPr>
        </p:nvSpPr>
        <p:spPr>
          <a:xfrm>
            <a:off x="609600" y="2590800"/>
            <a:ext cx="6348413" cy="3427413"/>
          </a:xfrm>
          <a:solidFill>
            <a:schemeClr val="accent2">
              <a:lumMod val="20000"/>
              <a:lumOff val="80000"/>
            </a:schemeClr>
          </a:solidFill>
          <a:ln w="28575">
            <a:solidFill>
              <a:schemeClr val="accent6">
                <a:lumMod val="60000"/>
                <a:lumOff val="40000"/>
              </a:schemeClr>
            </a:solidFill>
          </a:ln>
        </p:spPr>
        <p:txBody>
          <a:bodyPr rtlCol="0">
            <a:normAutofit/>
          </a:bodyPr>
          <a:lstStyle/>
          <a:p>
            <a:pPr fontAlgn="auto">
              <a:spcAft>
                <a:spcPts val="0"/>
              </a:spcAft>
              <a:buFont typeface="Wingdings 3" charset="2"/>
              <a:buChar char=""/>
              <a:defRPr/>
            </a:pPr>
            <a:r>
              <a:rPr lang="uk-UA" sz="4400" dirty="0" smtClean="0">
                <a:solidFill>
                  <a:srgbClr val="7030A0"/>
                </a:solidFill>
              </a:rPr>
              <a:t>Лише після невтомної праці виявиться талант.</a:t>
            </a:r>
            <a:r>
              <a:rPr lang="uk-UA" sz="3200" dirty="0" smtClean="0">
                <a:solidFill>
                  <a:srgbClr val="7030A0"/>
                </a:solidFill>
              </a:rPr>
              <a:t>(Народна мудрість)</a:t>
            </a:r>
            <a:endParaRPr lang="ru-RU" sz="4400" dirty="0">
              <a:solidFill>
                <a:srgbClr val="7030A0"/>
              </a:solidFill>
            </a:endParaRPr>
          </a:p>
        </p:txBody>
      </p:sp>
      <p:sp>
        <p:nvSpPr>
          <p:cNvPr id="4" name="Горизонтальный свиток 3"/>
          <p:cNvSpPr/>
          <p:nvPr/>
        </p:nvSpPr>
        <p:spPr>
          <a:xfrm>
            <a:off x="609600" y="322263"/>
            <a:ext cx="6477000" cy="1582737"/>
          </a:xfrm>
          <a:prstGeom prst="horizontalScroll">
            <a:avLst/>
          </a:prstGeom>
          <a:solidFill>
            <a:schemeClr val="accent3">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2800" dirty="0">
                <a:solidFill>
                  <a:schemeClr val="accent4"/>
                </a:solidFill>
              </a:rPr>
              <a:t>ЕПІГРАФ ДО </a:t>
            </a:r>
            <a:r>
              <a:rPr lang="uk-UA" sz="2800" dirty="0" smtClean="0">
                <a:solidFill>
                  <a:schemeClr val="accent4"/>
                </a:solidFill>
              </a:rPr>
              <a:t>ЗАНЯТТЯ</a:t>
            </a:r>
            <a:endParaRPr lang="ru-RU" sz="2800" dirty="0">
              <a:solidFill>
                <a:schemeClr val="accent4"/>
              </a:solidFill>
            </a:endParaRPr>
          </a:p>
        </p:txBody>
      </p:sp>
    </p:spTree>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81000" y="304800"/>
            <a:ext cx="6705600" cy="594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64560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304800"/>
            <a:ext cx="6553200" cy="6172200"/>
          </a:xfrm>
          <a:prstGeom prst="roundRect">
            <a:avLst>
              <a:gd name="adj" fmla="val 8594"/>
            </a:avLst>
          </a:prstGeom>
          <a:solidFill>
            <a:srgbClr val="FFFFFF">
              <a:shade val="85000"/>
            </a:srgbClr>
          </a:solidFill>
          <a:ln>
            <a:noFill/>
          </a:ln>
          <a:effectLst>
            <a:glow rad="228600">
              <a:schemeClr val="accent4">
                <a:satMod val="175000"/>
                <a:alpha val="40000"/>
              </a:schemeClr>
            </a:glow>
            <a:reflection blurRad="12700" stA="38000" endPos="28000" dist="5000" dir="5400000" sy="-100000" algn="bl" rotWithShape="0"/>
          </a:effectLst>
        </p:spPr>
      </p:pic>
    </p:spTree>
    <p:extLst>
      <p:ext uri="{BB962C8B-B14F-4D97-AF65-F5344CB8AC3E}">
        <p14:creationId xmlns:p14="http://schemas.microsoft.com/office/powerpoint/2010/main" val="20494805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457200"/>
            <a:ext cx="6832600" cy="1320800"/>
          </a:xfrm>
          <a:solidFill>
            <a:schemeClr val="accent4">
              <a:lumMod val="20000"/>
              <a:lumOff val="80000"/>
            </a:schemeClr>
          </a:solidFill>
          <a:ln w="285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uk-UA" dirty="0" smtClean="0">
                <a:solidFill>
                  <a:schemeClr val="accent4"/>
                </a:solidFill>
              </a:rPr>
              <a:t>Традиційна спідниця в Україні – плахта, обгортка, </a:t>
            </a:r>
            <a:r>
              <a:rPr lang="uk-UA" dirty="0" err="1" smtClean="0">
                <a:solidFill>
                  <a:schemeClr val="accent4"/>
                </a:solidFill>
              </a:rPr>
              <a:t>паньова</a:t>
            </a:r>
            <a:r>
              <a:rPr lang="uk-UA" dirty="0" smtClean="0">
                <a:solidFill>
                  <a:schemeClr val="accent4"/>
                </a:solidFill>
              </a:rPr>
              <a:t>.</a:t>
            </a:r>
            <a:endParaRPr lang="ru-RU" dirty="0">
              <a:solidFill>
                <a:schemeClr val="accent4"/>
              </a:solidFill>
            </a:endParaRPr>
          </a:p>
        </p:txBody>
      </p:sp>
      <p:pic>
        <p:nvPicPr>
          <p:cNvPr id="55300" name="Picture 4" descr="http://ua.convdocs.org/pars_docs/refs/115/114297/114297_html_3919bff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133600"/>
            <a:ext cx="58674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275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upload.wikimedia.org/wikipedia/commons/6/6c/Zhanna.jpg"/>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295400" y="152400"/>
            <a:ext cx="4800600" cy="6553200"/>
          </a:xfrm>
          <a:prstGeom prst="round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945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ormAutofit fontScale="90000"/>
          </a:bodyPr>
          <a:lstStyle/>
          <a:p>
            <a:pPr algn="ctr"/>
            <a:r>
              <a:rPr lang="uk-UA" sz="2400" dirty="0" smtClean="0">
                <a:solidFill>
                  <a:schemeClr val="accent4"/>
                </a:solidFill>
              </a:rPr>
              <a:t>Вибрати мірки, необхідні для побудови креслення основи прямої спідниці.</a:t>
            </a:r>
            <a:br>
              <a:rPr lang="uk-UA" sz="2400" dirty="0" smtClean="0">
                <a:solidFill>
                  <a:schemeClr val="accent4"/>
                </a:solidFill>
              </a:rPr>
            </a:br>
            <a:r>
              <a:rPr lang="uk-UA" sz="2400" dirty="0">
                <a:solidFill>
                  <a:schemeClr val="accent4"/>
                </a:solidFill>
              </a:rPr>
              <a:t/>
            </a:r>
            <a:br>
              <a:rPr lang="uk-UA" sz="2400" dirty="0">
                <a:solidFill>
                  <a:schemeClr val="accent4"/>
                </a:solidFill>
              </a:rPr>
            </a:br>
            <a:r>
              <a:rPr lang="uk-UA" sz="2400" dirty="0" smtClean="0">
                <a:solidFill>
                  <a:schemeClr val="accent4"/>
                </a:solidFill>
              </a:rPr>
              <a:t>1. </a:t>
            </a:r>
            <a:r>
              <a:rPr lang="uk-UA" sz="2400" dirty="0" err="1" smtClean="0">
                <a:solidFill>
                  <a:schemeClr val="accent4"/>
                </a:solidFill>
              </a:rPr>
              <a:t>Дв</a:t>
            </a: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 2. </a:t>
            </a:r>
            <a:r>
              <a:rPr lang="uk-UA" sz="2400" dirty="0" err="1" smtClean="0">
                <a:solidFill>
                  <a:schemeClr val="accent4"/>
                </a:solidFill>
              </a:rPr>
              <a:t>Шс</a:t>
            </a: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3. </a:t>
            </a:r>
            <a:r>
              <a:rPr lang="uk-UA" sz="2400" dirty="0" err="1" smtClean="0">
                <a:solidFill>
                  <a:schemeClr val="accent4"/>
                </a:solidFill>
              </a:rPr>
              <a:t>Сс</a:t>
            </a: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4. </a:t>
            </a:r>
            <a:r>
              <a:rPr lang="uk-UA" sz="2400" dirty="0" err="1" smtClean="0">
                <a:solidFill>
                  <a:schemeClr val="accent4"/>
                </a:solidFill>
              </a:rPr>
              <a:t>Др</a:t>
            </a: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5. </a:t>
            </a:r>
            <a:r>
              <a:rPr lang="uk-UA" sz="2400" dirty="0" err="1" smtClean="0">
                <a:solidFill>
                  <a:schemeClr val="accent4"/>
                </a:solidFill>
              </a:rPr>
              <a:t>Ст</a:t>
            </a:r>
            <a:endParaRPr lang="ru-RU" sz="2400" dirty="0">
              <a:solidFill>
                <a:schemeClr val="accent4"/>
              </a:solidFill>
            </a:endParaRPr>
          </a:p>
        </p:txBody>
      </p:sp>
    </p:spTree>
    <p:extLst>
      <p:ext uri="{BB962C8B-B14F-4D97-AF65-F5344CB8AC3E}">
        <p14:creationId xmlns:p14="http://schemas.microsoft.com/office/powerpoint/2010/main" val="169886050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5334000"/>
          </a:xfrm>
          <a:solidFill>
            <a:schemeClr val="accent4">
              <a:lumMod val="20000"/>
              <a:lumOff val="80000"/>
            </a:schemeClr>
          </a:solidFill>
        </p:spPr>
        <p:txBody>
          <a:bodyPr/>
          <a:lstStyle/>
          <a:p>
            <a:pPr algn="ctr"/>
            <a:r>
              <a:rPr lang="uk-UA" u="sng" dirty="0" smtClean="0">
                <a:solidFill>
                  <a:schemeClr val="accent4"/>
                </a:solidFill>
              </a:rPr>
              <a:t>Відповідь.</a:t>
            </a:r>
            <a:br>
              <a:rPr lang="uk-UA" u="sng" dirty="0" smtClean="0">
                <a:solidFill>
                  <a:schemeClr val="accent4"/>
                </a:solidFill>
              </a:rPr>
            </a:br>
            <a:r>
              <a:rPr lang="uk-UA" dirty="0">
                <a:solidFill>
                  <a:schemeClr val="accent4"/>
                </a:solidFill>
              </a:rPr>
              <a:t/>
            </a:r>
            <a:br>
              <a:rPr lang="uk-UA" dirty="0">
                <a:solidFill>
                  <a:schemeClr val="accent4"/>
                </a:solidFill>
              </a:rPr>
            </a:br>
            <a:r>
              <a:rPr lang="uk-UA" dirty="0" err="1" smtClean="0">
                <a:solidFill>
                  <a:schemeClr val="accent4"/>
                </a:solidFill>
              </a:rPr>
              <a:t>Дв</a:t>
            </a:r>
            <a:r>
              <a:rPr lang="uk-UA" dirty="0" smtClean="0">
                <a:solidFill>
                  <a:schemeClr val="accent4"/>
                </a:solidFill>
              </a:rPr>
              <a:t/>
            </a:r>
            <a:br>
              <a:rPr lang="uk-UA" dirty="0" smtClean="0">
                <a:solidFill>
                  <a:schemeClr val="accent4"/>
                </a:solidFill>
              </a:rPr>
            </a:br>
            <a:r>
              <a:rPr lang="uk-UA" dirty="0">
                <a:solidFill>
                  <a:schemeClr val="accent4"/>
                </a:solidFill>
              </a:rPr>
              <a:t/>
            </a:r>
            <a:br>
              <a:rPr lang="uk-UA" dirty="0">
                <a:solidFill>
                  <a:schemeClr val="accent4"/>
                </a:solidFill>
              </a:rPr>
            </a:br>
            <a:r>
              <a:rPr lang="uk-UA" dirty="0" err="1" smtClean="0">
                <a:solidFill>
                  <a:schemeClr val="accent4"/>
                </a:solidFill>
              </a:rPr>
              <a:t>Сс</a:t>
            </a:r>
            <a:r>
              <a:rPr lang="uk-UA" dirty="0" smtClean="0">
                <a:solidFill>
                  <a:schemeClr val="accent4"/>
                </a:solidFill>
              </a:rPr>
              <a:t/>
            </a:r>
            <a:br>
              <a:rPr lang="uk-UA" dirty="0" smtClean="0">
                <a:solidFill>
                  <a:schemeClr val="accent4"/>
                </a:solidFill>
              </a:rPr>
            </a:br>
            <a:r>
              <a:rPr lang="uk-UA" dirty="0">
                <a:solidFill>
                  <a:schemeClr val="accent4"/>
                </a:solidFill>
              </a:rPr>
              <a:t/>
            </a:r>
            <a:br>
              <a:rPr lang="uk-UA" dirty="0">
                <a:solidFill>
                  <a:schemeClr val="accent4"/>
                </a:solidFill>
              </a:rPr>
            </a:br>
            <a:r>
              <a:rPr lang="uk-UA" dirty="0" err="1" smtClean="0">
                <a:solidFill>
                  <a:schemeClr val="accent4"/>
                </a:solidFill>
              </a:rPr>
              <a:t>Ст</a:t>
            </a:r>
            <a:endParaRPr lang="ru-RU" dirty="0">
              <a:solidFill>
                <a:schemeClr val="accent4"/>
              </a:solidFill>
            </a:endParaRPr>
          </a:p>
        </p:txBody>
      </p:sp>
    </p:spTree>
    <p:extLst>
      <p:ext uri="{BB962C8B-B14F-4D97-AF65-F5344CB8AC3E}">
        <p14:creationId xmlns:p14="http://schemas.microsoft.com/office/powerpoint/2010/main" val="5353513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086600" cy="6858000"/>
          </a:xfrm>
          <a:prstGeom prst="rect">
            <a:avLst/>
          </a:prstGeom>
        </p:spPr>
      </p:pic>
    </p:spTree>
    <p:extLst>
      <p:ext uri="{BB962C8B-B14F-4D97-AF65-F5344CB8AC3E}">
        <p14:creationId xmlns:p14="http://schemas.microsoft.com/office/powerpoint/2010/main" val="1690737020"/>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55626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u="sng" dirty="0" smtClean="0">
                <a:solidFill>
                  <a:schemeClr val="accent4"/>
                </a:solidFill>
              </a:rPr>
              <a:t>Відповідь.</a:t>
            </a:r>
            <a:r>
              <a:rPr lang="uk-UA" dirty="0" smtClean="0">
                <a:solidFill>
                  <a:schemeClr val="accent4"/>
                </a:solidFill>
              </a:rPr>
              <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А. Пряма.</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Б. Трапецієвидна.</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В. Розширена до низу.</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Г. </a:t>
            </a:r>
            <a:r>
              <a:rPr lang="uk-UA" dirty="0" err="1" smtClean="0">
                <a:solidFill>
                  <a:schemeClr val="accent4"/>
                </a:solidFill>
              </a:rPr>
              <a:t>Завужена</a:t>
            </a:r>
            <a:r>
              <a:rPr lang="uk-UA" dirty="0" smtClean="0">
                <a:solidFill>
                  <a:schemeClr val="accent4"/>
                </a:solidFill>
              </a:rPr>
              <a:t> до низу.</a:t>
            </a:r>
            <a:endParaRPr lang="ru-RU" dirty="0">
              <a:solidFill>
                <a:schemeClr val="accent4"/>
              </a:solidFill>
            </a:endParaRPr>
          </a:p>
        </p:txBody>
      </p:sp>
    </p:spTree>
    <p:extLst>
      <p:ext uri="{BB962C8B-B14F-4D97-AF65-F5344CB8AC3E}">
        <p14:creationId xmlns:p14="http://schemas.microsoft.com/office/powerpoint/2010/main" val="89874056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781800" cy="6846627"/>
          </a:xfrm>
          <a:prstGeom prst="rect">
            <a:avLst/>
          </a:prstGeom>
        </p:spPr>
      </p:pic>
    </p:spTree>
    <p:extLst>
      <p:ext uri="{BB962C8B-B14F-4D97-AF65-F5344CB8AC3E}">
        <p14:creationId xmlns:p14="http://schemas.microsoft.com/office/powerpoint/2010/main" val="250971668"/>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54102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uk-UA" u="sng" dirty="0" smtClean="0">
                <a:solidFill>
                  <a:schemeClr val="accent4"/>
                </a:solidFill>
              </a:rPr>
              <a:t>Відповідь.</a:t>
            </a:r>
            <a:r>
              <a:rPr lang="uk-UA" dirty="0" smtClean="0">
                <a:solidFill>
                  <a:schemeClr val="accent4"/>
                </a:solidFill>
              </a:rPr>
              <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А. Пряма.</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Б. Клинова.</a:t>
            </a:r>
            <a:br>
              <a:rPr lang="uk-UA" dirty="0" smtClean="0">
                <a:solidFill>
                  <a:schemeClr val="accent4"/>
                </a:solidFill>
              </a:rPr>
            </a:br>
            <a:r>
              <a:rPr lang="uk-UA" dirty="0" smtClean="0">
                <a:solidFill>
                  <a:schemeClr val="accent4"/>
                </a:solidFill>
              </a:rPr>
              <a:t/>
            </a:r>
            <a:br>
              <a:rPr lang="uk-UA" dirty="0" smtClean="0">
                <a:solidFill>
                  <a:schemeClr val="accent4"/>
                </a:solidFill>
              </a:rPr>
            </a:br>
            <a:r>
              <a:rPr lang="uk-UA" dirty="0" smtClean="0">
                <a:solidFill>
                  <a:schemeClr val="accent4"/>
                </a:solidFill>
              </a:rPr>
              <a:t>В. Конічна.</a:t>
            </a:r>
            <a:endParaRPr lang="ru-RU" dirty="0">
              <a:solidFill>
                <a:schemeClr val="accent4"/>
              </a:solidFill>
            </a:endParaRPr>
          </a:p>
        </p:txBody>
      </p:sp>
    </p:spTree>
    <p:extLst>
      <p:ext uri="{BB962C8B-B14F-4D97-AF65-F5344CB8AC3E}">
        <p14:creationId xmlns:p14="http://schemas.microsoft.com/office/powerpoint/2010/main" val="2729175697"/>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010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6500113" cy="60198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800" u="sng" dirty="0" smtClean="0">
                <a:solidFill>
                  <a:schemeClr val="accent4"/>
                </a:solidFill>
              </a:rPr>
              <a:t/>
            </a:r>
            <a:br>
              <a:rPr lang="uk-UA" sz="2800" u="sng" dirty="0" smtClean="0">
                <a:solidFill>
                  <a:schemeClr val="accent4"/>
                </a:solidFill>
              </a:rPr>
            </a:br>
            <a:r>
              <a:rPr lang="uk-UA" sz="2800" u="sng" dirty="0" smtClean="0">
                <a:solidFill>
                  <a:schemeClr val="accent4"/>
                </a:solidFill>
              </a:rPr>
              <a:t>Із загального переліку вимог, що ставляться до одягу, виберіть окремо естетичні, гігієнічні, експлуатаційні.</a:t>
            </a:r>
            <a:br>
              <a:rPr lang="uk-UA" sz="2800" u="sng" dirty="0" smtClean="0">
                <a:solidFill>
                  <a:schemeClr val="accent4"/>
                </a:solidFill>
              </a:rPr>
            </a:br>
            <a:r>
              <a:rPr lang="uk-UA" sz="2800" u="sng" dirty="0" smtClean="0">
                <a:solidFill>
                  <a:schemeClr val="accent4"/>
                </a:solidFill>
              </a:rPr>
              <a:t/>
            </a:r>
            <a:br>
              <a:rPr lang="uk-UA" sz="2800" u="sng" dirty="0" smtClean="0">
                <a:solidFill>
                  <a:schemeClr val="accent4"/>
                </a:solidFill>
              </a:rPr>
            </a:br>
            <a:r>
              <a:rPr lang="uk-UA" sz="2000" dirty="0" smtClean="0">
                <a:solidFill>
                  <a:schemeClr val="accent4"/>
                </a:solidFill>
              </a:rPr>
              <a:t>1.Здатність тканини вбирати вологу.</a:t>
            </a:r>
            <a:br>
              <a:rPr lang="uk-UA" sz="2000" dirty="0" smtClean="0">
                <a:solidFill>
                  <a:schemeClr val="accent4"/>
                </a:solidFill>
              </a:rPr>
            </a:br>
            <a:r>
              <a:rPr lang="uk-UA" sz="2000" dirty="0" smtClean="0">
                <a:solidFill>
                  <a:schemeClr val="accent4"/>
                </a:solidFill>
              </a:rPr>
              <a:t>2. Відповідність моді.</a:t>
            </a:r>
            <a:br>
              <a:rPr lang="uk-UA" sz="2000" dirty="0" smtClean="0">
                <a:solidFill>
                  <a:schemeClr val="accent4"/>
                </a:solidFill>
              </a:rPr>
            </a:br>
            <a:r>
              <a:rPr lang="uk-UA" sz="2000" dirty="0" smtClean="0">
                <a:solidFill>
                  <a:schemeClr val="accent4"/>
                </a:solidFill>
              </a:rPr>
              <a:t>3. Міцність.</a:t>
            </a:r>
            <a:br>
              <a:rPr lang="uk-UA" sz="2000" dirty="0" smtClean="0">
                <a:solidFill>
                  <a:schemeClr val="accent4"/>
                </a:solidFill>
              </a:rPr>
            </a:br>
            <a:r>
              <a:rPr lang="uk-UA" sz="2000" dirty="0" smtClean="0">
                <a:solidFill>
                  <a:schemeClr val="accent4"/>
                </a:solidFill>
              </a:rPr>
              <a:t>4. Теплозахисні властивості.</a:t>
            </a:r>
            <a:br>
              <a:rPr lang="uk-UA" sz="2000" dirty="0" smtClean="0">
                <a:solidFill>
                  <a:schemeClr val="accent4"/>
                </a:solidFill>
              </a:rPr>
            </a:br>
            <a:r>
              <a:rPr lang="uk-UA" sz="2000" dirty="0" smtClean="0">
                <a:solidFill>
                  <a:schemeClr val="accent4"/>
                </a:solidFill>
              </a:rPr>
              <a:t>5. Зносостійкість.</a:t>
            </a:r>
            <a:br>
              <a:rPr lang="uk-UA" sz="2000" dirty="0" smtClean="0">
                <a:solidFill>
                  <a:schemeClr val="accent4"/>
                </a:solidFill>
              </a:rPr>
            </a:br>
            <a:r>
              <a:rPr lang="uk-UA" sz="2000" dirty="0" smtClean="0">
                <a:solidFill>
                  <a:schemeClr val="accent4"/>
                </a:solidFill>
              </a:rPr>
              <a:t>6. Вибір оздоблення.</a:t>
            </a:r>
            <a:br>
              <a:rPr lang="uk-UA" sz="2000" dirty="0" smtClean="0">
                <a:solidFill>
                  <a:schemeClr val="accent4"/>
                </a:solidFill>
              </a:rPr>
            </a:br>
            <a:r>
              <a:rPr lang="uk-UA" sz="2000" dirty="0" smtClean="0">
                <a:solidFill>
                  <a:schemeClr val="accent4"/>
                </a:solidFill>
              </a:rPr>
              <a:t>7. </a:t>
            </a:r>
            <a:r>
              <a:rPr lang="uk-UA" sz="2000" dirty="0" err="1">
                <a:solidFill>
                  <a:schemeClr val="accent4"/>
                </a:solidFill>
              </a:rPr>
              <a:t>В</a:t>
            </a:r>
            <a:r>
              <a:rPr lang="uk-UA" sz="2000" dirty="0" err="1" smtClean="0">
                <a:solidFill>
                  <a:schemeClr val="accent4"/>
                </a:solidFill>
              </a:rPr>
              <a:t>ідповіднісь</a:t>
            </a:r>
            <a:r>
              <a:rPr lang="uk-UA" sz="2000" dirty="0" smtClean="0">
                <a:solidFill>
                  <a:schemeClr val="accent4"/>
                </a:solidFill>
              </a:rPr>
              <a:t> фігурі й віку.</a:t>
            </a:r>
            <a:br>
              <a:rPr lang="uk-UA" sz="2000" dirty="0" smtClean="0">
                <a:solidFill>
                  <a:schemeClr val="accent4"/>
                </a:solidFill>
              </a:rPr>
            </a:br>
            <a:r>
              <a:rPr lang="uk-UA" sz="2000" dirty="0" smtClean="0">
                <a:solidFill>
                  <a:schemeClr val="accent4"/>
                </a:solidFill>
              </a:rPr>
              <a:t>8. Здатність зберігати форму.</a:t>
            </a:r>
            <a:br>
              <a:rPr lang="uk-UA" sz="2000" dirty="0" smtClean="0">
                <a:solidFill>
                  <a:schemeClr val="accent4"/>
                </a:solidFill>
              </a:rPr>
            </a:br>
            <a:r>
              <a:rPr lang="uk-UA" sz="2000" dirty="0" smtClean="0">
                <a:solidFill>
                  <a:schemeClr val="accent4"/>
                </a:solidFill>
              </a:rPr>
              <a:t>9. Здатність тканини пропускати повітря.</a:t>
            </a:r>
            <a:br>
              <a:rPr lang="uk-UA" sz="2000" dirty="0" smtClean="0">
                <a:solidFill>
                  <a:schemeClr val="accent4"/>
                </a:solidFill>
              </a:rPr>
            </a:br>
            <a:r>
              <a:rPr lang="uk-UA" sz="2000" dirty="0" smtClean="0">
                <a:solidFill>
                  <a:schemeClr val="accent4"/>
                </a:solidFill>
              </a:rPr>
              <a:t>10.Зручність у користуванні.</a:t>
            </a:r>
            <a:br>
              <a:rPr lang="uk-UA" sz="2000" dirty="0" smtClean="0">
                <a:solidFill>
                  <a:schemeClr val="accent4"/>
                </a:solidFill>
              </a:rPr>
            </a:br>
            <a:r>
              <a:rPr lang="uk-UA" sz="2000" dirty="0" smtClean="0">
                <a:solidFill>
                  <a:schemeClr val="accent4"/>
                </a:solidFill>
              </a:rPr>
              <a:t>11. Додержання пропорцій між частинами одягу.</a:t>
            </a:r>
            <a:endParaRPr lang="ru-RU" sz="2000" dirty="0">
              <a:solidFill>
                <a:schemeClr val="accent4"/>
              </a:solidFill>
            </a:endParaRPr>
          </a:p>
        </p:txBody>
      </p:sp>
    </p:spTree>
    <p:extLst>
      <p:ext uri="{BB962C8B-B14F-4D97-AF65-F5344CB8AC3E}">
        <p14:creationId xmlns:p14="http://schemas.microsoft.com/office/powerpoint/2010/main" val="154744694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57150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u="sng" dirty="0" smtClean="0">
                <a:solidFill>
                  <a:schemeClr val="accent4"/>
                </a:solidFill>
              </a:rPr>
              <a:t>Відповідь.</a:t>
            </a:r>
            <a:br>
              <a:rPr lang="uk-UA" u="sng" dirty="0" smtClean="0">
                <a:solidFill>
                  <a:schemeClr val="accent4"/>
                </a:solidFill>
              </a:rPr>
            </a:br>
            <a:r>
              <a:rPr lang="uk-UA" dirty="0" smtClean="0">
                <a:solidFill>
                  <a:schemeClr val="accent4"/>
                </a:solidFill>
              </a:rPr>
              <a:t/>
            </a:r>
            <a:br>
              <a:rPr lang="uk-UA" dirty="0" smtClean="0">
                <a:solidFill>
                  <a:schemeClr val="accent4"/>
                </a:solidFill>
              </a:rPr>
            </a:br>
            <a:r>
              <a:rPr lang="uk-UA" sz="3200" u="sng" dirty="0" smtClean="0">
                <a:solidFill>
                  <a:schemeClr val="accent2">
                    <a:lumMod val="75000"/>
                  </a:schemeClr>
                </a:solidFill>
              </a:rPr>
              <a:t>Естетичні вимоги. </a:t>
            </a:r>
            <a:r>
              <a:rPr lang="uk-UA" sz="3200" u="sng" dirty="0" smtClean="0">
                <a:solidFill>
                  <a:schemeClr val="accent4"/>
                </a:solidFill>
              </a:rPr>
              <a:t>2,6,7,11.</a:t>
            </a:r>
            <a:br>
              <a:rPr lang="uk-UA" sz="3200" u="sng" dirty="0" smtClean="0">
                <a:solidFill>
                  <a:schemeClr val="accent4"/>
                </a:solidFill>
              </a:rPr>
            </a:br>
            <a:r>
              <a:rPr lang="uk-UA" sz="2400" u="sng" dirty="0" smtClean="0">
                <a:solidFill>
                  <a:schemeClr val="accent2">
                    <a:lumMod val="75000"/>
                  </a:schemeClr>
                </a:solidFill>
              </a:rPr>
              <a:t/>
            </a:r>
            <a:br>
              <a:rPr lang="uk-UA" sz="2400" u="sng" dirty="0" smtClean="0">
                <a:solidFill>
                  <a:schemeClr val="accent2">
                    <a:lumMod val="75000"/>
                  </a:schemeClr>
                </a:solidFill>
              </a:rPr>
            </a:br>
            <a:r>
              <a:rPr lang="uk-UA" sz="3200" u="sng" dirty="0" smtClean="0">
                <a:solidFill>
                  <a:schemeClr val="accent2">
                    <a:lumMod val="75000"/>
                  </a:schemeClr>
                </a:solidFill>
              </a:rPr>
              <a:t>Гігієнічні вимоги. </a:t>
            </a:r>
            <a:r>
              <a:rPr lang="uk-UA" sz="3200" u="sng" dirty="0" smtClean="0">
                <a:solidFill>
                  <a:schemeClr val="accent4"/>
                </a:solidFill>
              </a:rPr>
              <a:t>1,4,9.</a:t>
            </a:r>
            <a:br>
              <a:rPr lang="uk-UA" sz="3200" u="sng" dirty="0" smtClean="0">
                <a:solidFill>
                  <a:schemeClr val="accent4"/>
                </a:solidFill>
              </a:rPr>
            </a:br>
            <a:r>
              <a:rPr lang="uk-UA" sz="3200" u="sng" dirty="0" smtClean="0">
                <a:solidFill>
                  <a:schemeClr val="accent2">
                    <a:lumMod val="75000"/>
                  </a:schemeClr>
                </a:solidFill>
              </a:rPr>
              <a:t/>
            </a:r>
            <a:br>
              <a:rPr lang="uk-UA" sz="3200" u="sng" dirty="0" smtClean="0">
                <a:solidFill>
                  <a:schemeClr val="accent2">
                    <a:lumMod val="75000"/>
                  </a:schemeClr>
                </a:solidFill>
              </a:rPr>
            </a:br>
            <a:r>
              <a:rPr lang="uk-UA" sz="3200" u="sng" dirty="0" smtClean="0">
                <a:solidFill>
                  <a:schemeClr val="accent2">
                    <a:lumMod val="75000"/>
                  </a:schemeClr>
                </a:solidFill>
              </a:rPr>
              <a:t>Експлуатаційні вимоги.</a:t>
            </a:r>
            <a:r>
              <a:rPr lang="uk-UA" sz="3200" u="sng" dirty="0" smtClean="0">
                <a:solidFill>
                  <a:schemeClr val="accent4"/>
                </a:solidFill>
              </a:rPr>
              <a:t>3,5,8,10.</a:t>
            </a:r>
            <a:r>
              <a:rPr lang="uk-UA" sz="3200" u="sng" dirty="0" smtClean="0">
                <a:solidFill>
                  <a:schemeClr val="accent2">
                    <a:lumMod val="75000"/>
                  </a:schemeClr>
                </a:solidFill>
              </a:rPr>
              <a:t/>
            </a:r>
            <a:br>
              <a:rPr lang="uk-UA" sz="3200" u="sng" dirty="0" smtClean="0">
                <a:solidFill>
                  <a:schemeClr val="accent2">
                    <a:lumMod val="75000"/>
                  </a:schemeClr>
                </a:solidFill>
              </a:rPr>
            </a:br>
            <a:endParaRPr lang="ru-RU" sz="3200" dirty="0">
              <a:solidFill>
                <a:schemeClr val="accent2">
                  <a:lumMod val="75000"/>
                </a:schemeClr>
              </a:solidFill>
            </a:endParaRPr>
          </a:p>
        </p:txBody>
      </p:sp>
    </p:spTree>
    <p:extLst>
      <p:ext uri="{BB962C8B-B14F-4D97-AF65-F5344CB8AC3E}">
        <p14:creationId xmlns:p14="http://schemas.microsoft.com/office/powerpoint/2010/main" val="1227448384"/>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76200"/>
            <a:ext cx="6347714" cy="18288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dirty="0" smtClean="0">
                <a:solidFill>
                  <a:schemeClr val="accent4"/>
                </a:solidFill>
              </a:rPr>
              <a:t>Дати назви таким лініям на кресленні:ТТ</a:t>
            </a:r>
            <a:r>
              <a:rPr lang="uk-UA" baseline="-25000" dirty="0" smtClean="0">
                <a:solidFill>
                  <a:schemeClr val="accent4"/>
                </a:solidFill>
              </a:rPr>
              <a:t>2, </a:t>
            </a:r>
            <a:r>
              <a:rPr lang="uk-UA" cap="all" dirty="0" smtClean="0">
                <a:solidFill>
                  <a:schemeClr val="accent4"/>
                </a:solidFill>
              </a:rPr>
              <a:t>СС</a:t>
            </a:r>
            <a:r>
              <a:rPr lang="uk-UA" cap="all" baseline="-25000" dirty="0" smtClean="0">
                <a:solidFill>
                  <a:schemeClr val="accent4"/>
                </a:solidFill>
              </a:rPr>
              <a:t>2,</a:t>
            </a:r>
            <a:r>
              <a:rPr lang="uk-UA" cap="all" dirty="0" smtClean="0">
                <a:solidFill>
                  <a:schemeClr val="accent4"/>
                </a:solidFill>
              </a:rPr>
              <a:t> НН</a:t>
            </a:r>
            <a:r>
              <a:rPr lang="uk-UA" cap="all" baseline="-25000" dirty="0" smtClean="0">
                <a:solidFill>
                  <a:schemeClr val="accent4"/>
                </a:solidFill>
              </a:rPr>
              <a:t>2,</a:t>
            </a:r>
            <a:r>
              <a:rPr lang="uk-UA" cap="all" dirty="0" smtClean="0">
                <a:solidFill>
                  <a:schemeClr val="accent4"/>
                </a:solidFill>
              </a:rPr>
              <a:t> ТН, </a:t>
            </a:r>
            <a:br>
              <a:rPr lang="uk-UA" cap="all" dirty="0" smtClean="0">
                <a:solidFill>
                  <a:schemeClr val="accent4"/>
                </a:solidFill>
              </a:rPr>
            </a:br>
            <a:r>
              <a:rPr lang="uk-UA" cap="all" dirty="0" smtClean="0">
                <a:solidFill>
                  <a:schemeClr val="accent4"/>
                </a:solidFill>
              </a:rPr>
              <a:t>В</a:t>
            </a:r>
            <a:r>
              <a:rPr lang="uk-UA" cap="all" baseline="-25000" dirty="0" smtClean="0">
                <a:solidFill>
                  <a:schemeClr val="accent4"/>
                </a:solidFill>
              </a:rPr>
              <a:t>1</a:t>
            </a:r>
            <a:r>
              <a:rPr lang="uk-UA" cap="all" dirty="0" smtClean="0">
                <a:solidFill>
                  <a:schemeClr val="accent4"/>
                </a:solidFill>
              </a:rPr>
              <a:t>Н</a:t>
            </a:r>
            <a:r>
              <a:rPr lang="uk-UA" cap="all" baseline="-25000" dirty="0" smtClean="0">
                <a:solidFill>
                  <a:schemeClr val="accent4"/>
                </a:solidFill>
              </a:rPr>
              <a:t>3,</a:t>
            </a:r>
            <a:r>
              <a:rPr lang="uk-UA" cap="all" dirty="0" smtClean="0">
                <a:solidFill>
                  <a:schemeClr val="accent4"/>
                </a:solidFill>
              </a:rPr>
              <a:t> В</a:t>
            </a:r>
            <a:r>
              <a:rPr lang="uk-UA" cap="all" baseline="-25000" dirty="0" smtClean="0">
                <a:solidFill>
                  <a:schemeClr val="accent4"/>
                </a:solidFill>
              </a:rPr>
              <a:t>2</a:t>
            </a:r>
            <a:r>
              <a:rPr lang="uk-UA" cap="all" dirty="0" smtClean="0">
                <a:solidFill>
                  <a:schemeClr val="accent4"/>
                </a:solidFill>
              </a:rPr>
              <a:t>Н</a:t>
            </a:r>
            <a:r>
              <a:rPr lang="uk-UA" cap="all" baseline="-25000" dirty="0" smtClean="0">
                <a:solidFill>
                  <a:schemeClr val="accent4"/>
                </a:solidFill>
              </a:rPr>
              <a:t>4,</a:t>
            </a:r>
            <a:r>
              <a:rPr lang="uk-UA" cap="all" dirty="0" smtClean="0">
                <a:solidFill>
                  <a:schemeClr val="accent4"/>
                </a:solidFill>
              </a:rPr>
              <a:t> Т</a:t>
            </a:r>
            <a:r>
              <a:rPr lang="uk-UA" cap="all" baseline="-25000" dirty="0" smtClean="0">
                <a:solidFill>
                  <a:schemeClr val="accent4"/>
                </a:solidFill>
              </a:rPr>
              <a:t>2</a:t>
            </a:r>
            <a:r>
              <a:rPr lang="uk-UA" cap="all" dirty="0" smtClean="0">
                <a:solidFill>
                  <a:schemeClr val="accent4"/>
                </a:solidFill>
              </a:rPr>
              <a:t>Н</a:t>
            </a:r>
            <a:r>
              <a:rPr lang="uk-UA" cap="all" baseline="-25000" dirty="0" smtClean="0">
                <a:solidFill>
                  <a:schemeClr val="accent4"/>
                </a:solidFill>
              </a:rPr>
              <a:t>2.</a:t>
            </a:r>
            <a:endParaRPr lang="ru-RU" dirty="0">
              <a:solidFill>
                <a:schemeClr val="accent4"/>
              </a:solidFill>
            </a:endParaRPr>
          </a:p>
        </p:txBody>
      </p:sp>
      <p:pic>
        <p:nvPicPr>
          <p:cNvPr id="58370" name="Picture 2" descr="http://mir.zavantag.com/pars_docs/refs/292/291620/291620_html_m268007e0.png"/>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143000" y="2133600"/>
            <a:ext cx="5334000" cy="4724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408203"/>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56388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800" u="sng" dirty="0" smtClean="0">
                <a:solidFill>
                  <a:schemeClr val="accent4"/>
                </a:solidFill>
              </a:rPr>
              <a:t>Відповідь.</a:t>
            </a:r>
            <a:br>
              <a:rPr lang="uk-UA" sz="2800" u="sng" dirty="0" smtClean="0">
                <a:solidFill>
                  <a:schemeClr val="accent4"/>
                </a:solidFill>
              </a:rPr>
            </a:br>
            <a:r>
              <a:rPr lang="uk-UA" sz="2800" dirty="0" smtClean="0">
                <a:solidFill>
                  <a:schemeClr val="accent4"/>
                </a:solidFill>
              </a:rPr>
              <a:t>ТТ</a:t>
            </a:r>
            <a:r>
              <a:rPr lang="uk-UA" sz="2800" baseline="-25000" dirty="0" smtClean="0">
                <a:solidFill>
                  <a:schemeClr val="accent4"/>
                </a:solidFill>
              </a:rPr>
              <a:t>2</a:t>
            </a:r>
            <a:r>
              <a:rPr lang="uk-UA" sz="2800" dirty="0" smtClean="0">
                <a:solidFill>
                  <a:schemeClr val="accent4"/>
                </a:solidFill>
              </a:rPr>
              <a:t>-лінія талії.</a:t>
            </a:r>
            <a:br>
              <a:rPr lang="uk-UA" sz="2800" dirty="0" smtClean="0">
                <a:solidFill>
                  <a:schemeClr val="accent4"/>
                </a:solidFill>
              </a:rPr>
            </a:br>
            <a:r>
              <a:rPr lang="uk-UA" sz="2800" dirty="0" smtClean="0">
                <a:solidFill>
                  <a:schemeClr val="accent4"/>
                </a:solidFill>
              </a:rPr>
              <a:t>СС</a:t>
            </a:r>
            <a:r>
              <a:rPr lang="uk-UA" sz="2800" baseline="-25000" dirty="0" smtClean="0">
                <a:solidFill>
                  <a:schemeClr val="accent4"/>
                </a:solidFill>
              </a:rPr>
              <a:t>2</a:t>
            </a:r>
            <a:r>
              <a:rPr lang="uk-UA" sz="2800" dirty="0" smtClean="0">
                <a:solidFill>
                  <a:schemeClr val="accent4"/>
                </a:solidFill>
              </a:rPr>
              <a:t>-лінія стегон.</a:t>
            </a:r>
            <a:br>
              <a:rPr lang="uk-UA" sz="2800" dirty="0" smtClean="0">
                <a:solidFill>
                  <a:schemeClr val="accent4"/>
                </a:solidFill>
              </a:rPr>
            </a:br>
            <a:r>
              <a:rPr lang="uk-UA" sz="2800" dirty="0" smtClean="0">
                <a:solidFill>
                  <a:schemeClr val="accent4"/>
                </a:solidFill>
              </a:rPr>
              <a:t>НН</a:t>
            </a:r>
            <a:r>
              <a:rPr lang="uk-UA" sz="2800" baseline="-25000" dirty="0" smtClean="0">
                <a:solidFill>
                  <a:schemeClr val="accent4"/>
                </a:solidFill>
              </a:rPr>
              <a:t>2</a:t>
            </a:r>
            <a:r>
              <a:rPr lang="uk-UA" sz="2800" dirty="0" smtClean="0">
                <a:solidFill>
                  <a:schemeClr val="accent4"/>
                </a:solidFill>
              </a:rPr>
              <a:t>- лінія низу спідниці.</a:t>
            </a:r>
            <a:br>
              <a:rPr lang="uk-UA" sz="2800" dirty="0" smtClean="0">
                <a:solidFill>
                  <a:schemeClr val="accent4"/>
                </a:solidFill>
              </a:rPr>
            </a:br>
            <a:r>
              <a:rPr lang="uk-UA" sz="2800" dirty="0" smtClean="0">
                <a:solidFill>
                  <a:schemeClr val="accent4"/>
                </a:solidFill>
              </a:rPr>
              <a:t>ТН- лінія середини заднього полотнища.</a:t>
            </a:r>
            <a:br>
              <a:rPr lang="uk-UA" sz="2800" dirty="0" smtClean="0">
                <a:solidFill>
                  <a:schemeClr val="accent4"/>
                </a:solidFill>
              </a:rPr>
            </a:br>
            <a:r>
              <a:rPr lang="uk-UA" sz="2800" dirty="0" smtClean="0">
                <a:solidFill>
                  <a:schemeClr val="accent4"/>
                </a:solidFill>
              </a:rPr>
              <a:t>В</a:t>
            </a:r>
            <a:r>
              <a:rPr lang="uk-UA" sz="2800" baseline="-25000" dirty="0" smtClean="0">
                <a:solidFill>
                  <a:schemeClr val="accent4"/>
                </a:solidFill>
              </a:rPr>
              <a:t>1</a:t>
            </a:r>
            <a:r>
              <a:rPr lang="uk-UA" sz="2800" dirty="0" smtClean="0">
                <a:solidFill>
                  <a:schemeClr val="accent4"/>
                </a:solidFill>
              </a:rPr>
              <a:t>Н</a:t>
            </a:r>
            <a:r>
              <a:rPr lang="uk-UA" sz="2800" baseline="-25000" dirty="0" smtClean="0">
                <a:solidFill>
                  <a:schemeClr val="accent4"/>
                </a:solidFill>
              </a:rPr>
              <a:t>3</a:t>
            </a:r>
            <a:r>
              <a:rPr lang="uk-UA" sz="2800" dirty="0" smtClean="0">
                <a:solidFill>
                  <a:schemeClr val="accent4"/>
                </a:solidFill>
              </a:rPr>
              <a:t>-лінія бокового шва заднього полотнища.</a:t>
            </a:r>
            <a:br>
              <a:rPr lang="uk-UA" sz="2800" dirty="0" smtClean="0">
                <a:solidFill>
                  <a:schemeClr val="accent4"/>
                </a:solidFill>
              </a:rPr>
            </a:br>
            <a:r>
              <a:rPr lang="uk-UA" sz="2800" dirty="0" smtClean="0">
                <a:solidFill>
                  <a:schemeClr val="accent4"/>
                </a:solidFill>
              </a:rPr>
              <a:t>В</a:t>
            </a:r>
            <a:r>
              <a:rPr lang="uk-UA" sz="2800" baseline="-25000" dirty="0" smtClean="0">
                <a:solidFill>
                  <a:schemeClr val="accent4"/>
                </a:solidFill>
              </a:rPr>
              <a:t>2</a:t>
            </a:r>
            <a:r>
              <a:rPr lang="uk-UA" sz="2800" dirty="0" smtClean="0">
                <a:solidFill>
                  <a:schemeClr val="accent4"/>
                </a:solidFill>
              </a:rPr>
              <a:t>Н</a:t>
            </a:r>
            <a:r>
              <a:rPr lang="uk-UA" sz="2800" baseline="-25000" dirty="0" smtClean="0">
                <a:solidFill>
                  <a:schemeClr val="accent4"/>
                </a:solidFill>
              </a:rPr>
              <a:t>4</a:t>
            </a:r>
            <a:r>
              <a:rPr lang="uk-UA" sz="2800" dirty="0" smtClean="0">
                <a:solidFill>
                  <a:schemeClr val="accent4"/>
                </a:solidFill>
              </a:rPr>
              <a:t>-лінія бокового шва переднього полотнища.</a:t>
            </a:r>
            <a:br>
              <a:rPr lang="uk-UA" sz="2800" dirty="0" smtClean="0">
                <a:solidFill>
                  <a:schemeClr val="accent4"/>
                </a:solidFill>
              </a:rPr>
            </a:br>
            <a:r>
              <a:rPr lang="uk-UA" sz="2800" dirty="0" smtClean="0">
                <a:solidFill>
                  <a:schemeClr val="accent4"/>
                </a:solidFill>
              </a:rPr>
              <a:t>Т</a:t>
            </a:r>
            <a:r>
              <a:rPr lang="uk-UA" sz="2800" baseline="-25000" dirty="0" smtClean="0">
                <a:solidFill>
                  <a:schemeClr val="accent4"/>
                </a:solidFill>
              </a:rPr>
              <a:t>2</a:t>
            </a:r>
            <a:r>
              <a:rPr lang="uk-UA" sz="2800" dirty="0" smtClean="0">
                <a:solidFill>
                  <a:schemeClr val="accent4"/>
                </a:solidFill>
              </a:rPr>
              <a:t>Н</a:t>
            </a:r>
            <a:r>
              <a:rPr lang="uk-UA" sz="2800" baseline="-25000" dirty="0" smtClean="0">
                <a:solidFill>
                  <a:schemeClr val="accent4"/>
                </a:solidFill>
              </a:rPr>
              <a:t>2</a:t>
            </a:r>
            <a:r>
              <a:rPr lang="uk-UA" sz="2800" dirty="0" smtClean="0">
                <a:solidFill>
                  <a:schemeClr val="accent4"/>
                </a:solidFill>
              </a:rPr>
              <a:t>-лінія середини переднього полотнища.</a:t>
            </a:r>
            <a:endParaRPr lang="ru-RU" sz="2800" u="sng" dirty="0">
              <a:solidFill>
                <a:schemeClr val="accent4"/>
              </a:solidFill>
            </a:endParaRPr>
          </a:p>
        </p:txBody>
      </p:sp>
    </p:spTree>
    <p:extLst>
      <p:ext uri="{BB962C8B-B14F-4D97-AF65-F5344CB8AC3E}">
        <p14:creationId xmlns:p14="http://schemas.microsoft.com/office/powerpoint/2010/main" val="42063739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19334"/>
            <a:ext cx="7010399" cy="65532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000" dirty="0" smtClean="0">
                <a:solidFill>
                  <a:schemeClr val="accent4"/>
                </a:solidFill>
              </a:rPr>
              <a:t>                                    </a:t>
            </a:r>
            <a:r>
              <a:rPr lang="uk-UA" sz="2000" u="sng" dirty="0" smtClean="0">
                <a:solidFill>
                  <a:schemeClr val="accent4"/>
                </a:solidFill>
              </a:rPr>
              <a:t>КРОСВОРД.   </a:t>
            </a:r>
            <a:br>
              <a:rPr lang="uk-UA" sz="2000" u="sng" dirty="0" smtClean="0">
                <a:solidFill>
                  <a:schemeClr val="accent4"/>
                </a:solidFill>
              </a:rPr>
            </a:br>
            <a:r>
              <a:rPr lang="uk-UA" sz="2000" u="sng" dirty="0" smtClean="0">
                <a:solidFill>
                  <a:schemeClr val="accent4"/>
                </a:solidFill>
              </a:rPr>
              <a:t/>
            </a:r>
            <a:br>
              <a:rPr lang="uk-UA" sz="2000" u="sng" dirty="0" smtClean="0">
                <a:solidFill>
                  <a:schemeClr val="accent4"/>
                </a:solidFill>
              </a:rPr>
            </a:br>
            <a:r>
              <a:rPr lang="uk-UA" sz="2000" dirty="0" smtClean="0">
                <a:solidFill>
                  <a:schemeClr val="accent4"/>
                </a:solidFill>
              </a:rPr>
              <a:t>1. Назва жінки, яка надто турбується про відповідність свого одягу напряму моди.</a:t>
            </a:r>
            <a:r>
              <a:rPr lang="uk-UA" sz="2000" u="sng" dirty="0" smtClean="0">
                <a:solidFill>
                  <a:schemeClr val="accent4"/>
                </a:solidFill>
              </a:rPr>
              <a:t/>
            </a:r>
            <a:br>
              <a:rPr lang="uk-UA" sz="2000" u="sng" dirty="0" smtClean="0">
                <a:solidFill>
                  <a:schemeClr val="accent4"/>
                </a:solidFill>
              </a:rPr>
            </a:br>
            <a:r>
              <a:rPr lang="uk-UA" sz="2000" dirty="0">
                <a:solidFill>
                  <a:schemeClr val="accent4"/>
                </a:solidFill>
              </a:rPr>
              <a:t>2</a:t>
            </a:r>
            <a:r>
              <a:rPr lang="uk-UA" sz="2000" dirty="0" smtClean="0">
                <a:solidFill>
                  <a:schemeClr val="accent4"/>
                </a:solidFill>
              </a:rPr>
              <a:t>. Короткі до колін літні брюки.</a:t>
            </a:r>
            <a:br>
              <a:rPr lang="uk-UA" sz="2000" dirty="0" smtClean="0">
                <a:solidFill>
                  <a:schemeClr val="accent4"/>
                </a:solidFill>
              </a:rPr>
            </a:br>
            <a:r>
              <a:rPr lang="uk-UA" sz="2000" dirty="0" smtClean="0">
                <a:solidFill>
                  <a:schemeClr val="accent4"/>
                </a:solidFill>
              </a:rPr>
              <a:t>3. Загальна назва вбрання людини.</a:t>
            </a:r>
            <a:br>
              <a:rPr lang="uk-UA" sz="2000" dirty="0" smtClean="0">
                <a:solidFill>
                  <a:schemeClr val="accent4"/>
                </a:solidFill>
              </a:rPr>
            </a:br>
            <a:r>
              <a:rPr lang="uk-UA" sz="2000" dirty="0" smtClean="0">
                <a:solidFill>
                  <a:schemeClr val="accent4"/>
                </a:solidFill>
              </a:rPr>
              <a:t>4. Брюки з нагрудником і бретелями.</a:t>
            </a:r>
            <a:br>
              <a:rPr lang="uk-UA" sz="2000" dirty="0" smtClean="0">
                <a:solidFill>
                  <a:schemeClr val="accent4"/>
                </a:solidFill>
              </a:rPr>
            </a:br>
            <a:r>
              <a:rPr lang="uk-UA" sz="2000" dirty="0" smtClean="0">
                <a:solidFill>
                  <a:schemeClr val="accent4"/>
                </a:solidFill>
              </a:rPr>
              <a:t>5. Скорочена назва спідниці, зшитої з клинів тканини.</a:t>
            </a:r>
            <a:br>
              <a:rPr lang="uk-UA" sz="2000" dirty="0" smtClean="0">
                <a:solidFill>
                  <a:schemeClr val="accent4"/>
                </a:solidFill>
              </a:rPr>
            </a:br>
            <a:r>
              <a:rPr lang="uk-UA" sz="2000" dirty="0" smtClean="0">
                <a:solidFill>
                  <a:schemeClr val="accent4"/>
                </a:solidFill>
              </a:rPr>
              <a:t>6. Назва спідниці російською мовою.</a:t>
            </a:r>
            <a:br>
              <a:rPr lang="uk-UA" sz="2000" dirty="0" smtClean="0">
                <a:solidFill>
                  <a:schemeClr val="accent4"/>
                </a:solidFill>
              </a:rPr>
            </a:br>
            <a:r>
              <a:rPr lang="uk-UA" sz="2000" dirty="0" smtClean="0">
                <a:solidFill>
                  <a:schemeClr val="accent4"/>
                </a:solidFill>
              </a:rPr>
              <a:t>7. Зразок, вирізаний з паперу чи картону по контурних лініях креслення виробу, на якому вказується напрямок поздовжньої нитки, лінії згинів, назви деталей.</a:t>
            </a:r>
            <a:br>
              <a:rPr lang="uk-UA" sz="2000" dirty="0" smtClean="0">
                <a:solidFill>
                  <a:schemeClr val="accent4"/>
                </a:solidFill>
              </a:rPr>
            </a:br>
            <a:r>
              <a:rPr lang="uk-UA" sz="2000" dirty="0" smtClean="0">
                <a:solidFill>
                  <a:schemeClr val="accent4"/>
                </a:solidFill>
              </a:rPr>
              <a:t>8. Довга до кісточок спідниця.</a:t>
            </a:r>
            <a:br>
              <a:rPr lang="uk-UA" sz="2000" dirty="0" smtClean="0">
                <a:solidFill>
                  <a:schemeClr val="accent4"/>
                </a:solidFill>
              </a:rPr>
            </a:br>
            <a:r>
              <a:rPr lang="uk-UA" sz="2000" dirty="0" smtClean="0">
                <a:solidFill>
                  <a:schemeClr val="accent4"/>
                </a:solidFill>
              </a:rPr>
              <a:t>9. Народна назва брюк, виготовлених з джинсової тканини.</a:t>
            </a:r>
            <a:br>
              <a:rPr lang="uk-UA" sz="2000" dirty="0" smtClean="0">
                <a:solidFill>
                  <a:schemeClr val="accent4"/>
                </a:solidFill>
              </a:rPr>
            </a:br>
            <a:r>
              <a:rPr lang="uk-UA" sz="2000" dirty="0" smtClean="0">
                <a:solidFill>
                  <a:schemeClr val="accent4"/>
                </a:solidFill>
              </a:rPr>
              <a:t>10. Дуже коротка спідниця.</a:t>
            </a:r>
            <a:br>
              <a:rPr lang="uk-UA" sz="2000" dirty="0" smtClean="0">
                <a:solidFill>
                  <a:schemeClr val="accent4"/>
                </a:solidFill>
              </a:rPr>
            </a:br>
            <a:r>
              <a:rPr lang="uk-UA" sz="2000" dirty="0" smtClean="0">
                <a:solidFill>
                  <a:schemeClr val="accent4"/>
                </a:solidFill>
              </a:rPr>
              <a:t>11. Жіночий поясний одяг, довжина якого буває міні, максі, міді.</a:t>
            </a:r>
            <a:br>
              <a:rPr lang="uk-UA" sz="2000" dirty="0" smtClean="0">
                <a:solidFill>
                  <a:schemeClr val="accent4"/>
                </a:solidFill>
              </a:rPr>
            </a:br>
            <a:endParaRPr lang="ru-RU" sz="2000" u="sng" dirty="0">
              <a:solidFill>
                <a:schemeClr val="accent4"/>
              </a:solidFill>
            </a:endParaRPr>
          </a:p>
        </p:txBody>
      </p:sp>
    </p:spTree>
    <p:extLst>
      <p:ext uri="{BB962C8B-B14F-4D97-AF65-F5344CB8AC3E}">
        <p14:creationId xmlns:p14="http://schemas.microsoft.com/office/powerpoint/2010/main" val="28279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2667000" y="2895600"/>
            <a:ext cx="2819400"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75000"/>
                  </a:schemeClr>
                </a:solidFill>
              </a:rPr>
              <a:t>Моделювання</a:t>
            </a:r>
            <a:endParaRPr lang="ru-RU" dirty="0">
              <a:solidFill>
                <a:schemeClr val="accent2">
                  <a:lumMod val="75000"/>
                </a:schemeClr>
              </a:solidFill>
            </a:endParaRPr>
          </a:p>
        </p:txBody>
      </p:sp>
      <p:cxnSp>
        <p:nvCxnSpPr>
          <p:cNvPr id="4" name="Прямая со стрелкой 3"/>
          <p:cNvCxnSpPr/>
          <p:nvPr/>
        </p:nvCxnSpPr>
        <p:spPr>
          <a:xfrm flipV="1">
            <a:off x="4114800" y="1905000"/>
            <a:ext cx="0" cy="83820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 name="Прямая со стрелкой 4"/>
          <p:cNvCxnSpPr/>
          <p:nvPr/>
        </p:nvCxnSpPr>
        <p:spPr>
          <a:xfrm>
            <a:off x="5715000" y="3352800"/>
            <a:ext cx="914400" cy="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4191000" y="4114800"/>
            <a:ext cx="0" cy="91440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H="1">
            <a:off x="1371600" y="3352800"/>
            <a:ext cx="990600" cy="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2498678" y="2209800"/>
            <a:ext cx="500418" cy="64770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V="1">
            <a:off x="5230505" y="2324100"/>
            <a:ext cx="517477" cy="53340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H="1">
            <a:off x="2475363" y="3962400"/>
            <a:ext cx="547048" cy="67727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a:off x="5230505" y="3962400"/>
            <a:ext cx="631209" cy="575765"/>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1628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2286000" y="2438400"/>
            <a:ext cx="3429000"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dirty="0" smtClean="0">
                <a:solidFill>
                  <a:schemeClr val="accent2">
                    <a:lumMod val="50000"/>
                  </a:schemeClr>
                </a:solidFill>
              </a:rPr>
              <a:t>моделювання</a:t>
            </a:r>
            <a:endParaRPr lang="ru-RU" sz="2800" dirty="0">
              <a:solidFill>
                <a:schemeClr val="accent2">
                  <a:lumMod val="50000"/>
                </a:schemeClr>
              </a:solidFill>
            </a:endParaRPr>
          </a:p>
        </p:txBody>
      </p:sp>
      <p:cxnSp>
        <p:nvCxnSpPr>
          <p:cNvPr id="4" name="Прямая со стрелкой 3"/>
          <p:cNvCxnSpPr/>
          <p:nvPr/>
        </p:nvCxnSpPr>
        <p:spPr>
          <a:xfrm flipV="1">
            <a:off x="4011873" y="1676400"/>
            <a:ext cx="0" cy="76200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4023815" y="3352800"/>
            <a:ext cx="0" cy="91440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flipH="1">
            <a:off x="1828800" y="2905836"/>
            <a:ext cx="457200" cy="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5715000" y="2895600"/>
            <a:ext cx="533400" cy="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Овал 19"/>
          <p:cNvSpPr/>
          <p:nvPr/>
        </p:nvSpPr>
        <p:spPr>
          <a:xfrm>
            <a:off x="381000" y="2448636"/>
            <a:ext cx="1447800"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одяг</a:t>
            </a:r>
            <a:endParaRPr lang="ru-RU" dirty="0">
              <a:solidFill>
                <a:schemeClr val="accent2">
                  <a:lumMod val="50000"/>
                </a:schemeClr>
              </a:solidFill>
            </a:endParaRPr>
          </a:p>
        </p:txBody>
      </p:sp>
      <p:sp>
        <p:nvSpPr>
          <p:cNvPr id="21" name="Овал 20"/>
          <p:cNvSpPr/>
          <p:nvPr/>
        </p:nvSpPr>
        <p:spPr>
          <a:xfrm>
            <a:off x="6199496" y="2419065"/>
            <a:ext cx="1373875"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стиль</a:t>
            </a:r>
            <a:endParaRPr lang="ru-RU" dirty="0">
              <a:solidFill>
                <a:schemeClr val="accent2">
                  <a:lumMod val="50000"/>
                </a:schemeClr>
              </a:solidFill>
            </a:endParaRPr>
          </a:p>
        </p:txBody>
      </p:sp>
      <p:sp>
        <p:nvSpPr>
          <p:cNvPr id="22" name="Овал 21"/>
          <p:cNvSpPr/>
          <p:nvPr/>
        </p:nvSpPr>
        <p:spPr>
          <a:xfrm>
            <a:off x="2667000" y="767687"/>
            <a:ext cx="2590800"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дизайнер</a:t>
            </a:r>
            <a:endParaRPr lang="ru-RU" dirty="0">
              <a:solidFill>
                <a:schemeClr val="accent2">
                  <a:lumMod val="50000"/>
                </a:schemeClr>
              </a:solidFill>
            </a:endParaRPr>
          </a:p>
        </p:txBody>
      </p:sp>
      <p:sp>
        <p:nvSpPr>
          <p:cNvPr id="23" name="Овал 22"/>
          <p:cNvSpPr/>
          <p:nvPr/>
        </p:nvSpPr>
        <p:spPr>
          <a:xfrm>
            <a:off x="2667000" y="4267200"/>
            <a:ext cx="2590800"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модниця</a:t>
            </a:r>
            <a:endParaRPr lang="ru-RU" dirty="0">
              <a:solidFill>
                <a:schemeClr val="accent2">
                  <a:lumMod val="50000"/>
                </a:schemeClr>
              </a:solidFill>
            </a:endParaRPr>
          </a:p>
        </p:txBody>
      </p:sp>
      <p:cxnSp>
        <p:nvCxnSpPr>
          <p:cNvPr id="25" name="Прямая со стрелкой 24"/>
          <p:cNvCxnSpPr/>
          <p:nvPr/>
        </p:nvCxnSpPr>
        <p:spPr>
          <a:xfrm>
            <a:off x="4956125" y="3305607"/>
            <a:ext cx="1152669" cy="924636"/>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flipV="1">
            <a:off x="5066162" y="1676400"/>
            <a:ext cx="1042632" cy="781338"/>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3" name="Овал 32"/>
          <p:cNvSpPr/>
          <p:nvPr/>
        </p:nvSpPr>
        <p:spPr>
          <a:xfrm>
            <a:off x="6037996" y="966149"/>
            <a:ext cx="1429604"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75000"/>
                  </a:schemeClr>
                </a:solidFill>
              </a:rPr>
              <a:t>модель</a:t>
            </a:r>
            <a:endParaRPr lang="ru-RU" dirty="0">
              <a:solidFill>
                <a:schemeClr val="accent2">
                  <a:lumMod val="75000"/>
                </a:schemeClr>
              </a:solidFill>
            </a:endParaRPr>
          </a:p>
        </p:txBody>
      </p:sp>
      <p:sp>
        <p:nvSpPr>
          <p:cNvPr id="34" name="Овал 33"/>
          <p:cNvSpPr/>
          <p:nvPr/>
        </p:nvSpPr>
        <p:spPr>
          <a:xfrm>
            <a:off x="6066002" y="3966952"/>
            <a:ext cx="1373591"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зразок</a:t>
            </a:r>
            <a:endParaRPr lang="ru-RU" dirty="0">
              <a:solidFill>
                <a:schemeClr val="accent2">
                  <a:lumMod val="50000"/>
                </a:schemeClr>
              </a:solidFill>
            </a:endParaRPr>
          </a:p>
        </p:txBody>
      </p:sp>
      <p:cxnSp>
        <p:nvCxnSpPr>
          <p:cNvPr id="36" name="Прямая со стрелкой 35"/>
          <p:cNvCxnSpPr/>
          <p:nvPr/>
        </p:nvCxnSpPr>
        <p:spPr>
          <a:xfrm flipH="1" flipV="1">
            <a:off x="1981200" y="1590531"/>
            <a:ext cx="990600" cy="867207"/>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p:nvPr/>
        </p:nvCxnSpPr>
        <p:spPr>
          <a:xfrm flipH="1">
            <a:off x="1981200" y="3333465"/>
            <a:ext cx="990600" cy="933735"/>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8" name="Овал 47"/>
          <p:cNvSpPr/>
          <p:nvPr/>
        </p:nvSpPr>
        <p:spPr>
          <a:xfrm>
            <a:off x="622394" y="990602"/>
            <a:ext cx="1363497"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викрійка</a:t>
            </a:r>
            <a:endParaRPr lang="ru-RU" dirty="0">
              <a:solidFill>
                <a:schemeClr val="accent2">
                  <a:lumMod val="50000"/>
                </a:schemeClr>
              </a:solidFill>
            </a:endParaRPr>
          </a:p>
        </p:txBody>
      </p:sp>
      <p:sp>
        <p:nvSpPr>
          <p:cNvPr id="49" name="Овал 48"/>
          <p:cNvSpPr/>
          <p:nvPr/>
        </p:nvSpPr>
        <p:spPr>
          <a:xfrm>
            <a:off x="622394" y="4038600"/>
            <a:ext cx="1435006" cy="914400"/>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accent2">
                    <a:lumMod val="50000"/>
                  </a:schemeClr>
                </a:solidFill>
              </a:rPr>
              <a:t>Внесення змін</a:t>
            </a:r>
            <a:endParaRPr lang="ru-RU" dirty="0">
              <a:solidFill>
                <a:schemeClr val="accent2">
                  <a:lumMod val="50000"/>
                </a:schemeClr>
              </a:solidFill>
            </a:endParaRPr>
          </a:p>
        </p:txBody>
      </p:sp>
    </p:spTree>
    <p:extLst>
      <p:ext uri="{BB962C8B-B14F-4D97-AF65-F5344CB8AC3E}">
        <p14:creationId xmlns:p14="http://schemas.microsoft.com/office/powerpoint/2010/main" val="1818851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solidFill>
            <a:schemeClr val="accent1">
              <a:lumMod val="40000"/>
              <a:lumOff val="60000"/>
            </a:schemeClr>
          </a:solidFill>
        </p:spPr>
        <p:txBody>
          <a:bodyPr rtlCol="0">
            <a:normAutofit fontScale="90000"/>
          </a:bodyPr>
          <a:lstStyle/>
          <a:p>
            <a:pPr fontAlgn="auto">
              <a:spcAft>
                <a:spcPts val="0"/>
              </a:spcAft>
              <a:defRPr/>
            </a:pPr>
            <a:r>
              <a:rPr lang="uk-UA" sz="4000" dirty="0" smtClean="0">
                <a:solidFill>
                  <a:schemeClr val="accent4"/>
                </a:solidFill>
              </a:rPr>
              <a:t>Тема заняття. Моделювання </a:t>
            </a:r>
            <a:br>
              <a:rPr lang="uk-UA" sz="4000" dirty="0" smtClean="0">
                <a:solidFill>
                  <a:schemeClr val="accent4"/>
                </a:solidFill>
              </a:rPr>
            </a:br>
            <a:r>
              <a:rPr lang="uk-UA" sz="4000" dirty="0">
                <a:solidFill>
                  <a:schemeClr val="accent4"/>
                </a:solidFill>
              </a:rPr>
              <a:t> </a:t>
            </a:r>
            <a:r>
              <a:rPr lang="uk-UA" sz="4000" dirty="0" smtClean="0">
                <a:solidFill>
                  <a:schemeClr val="accent4"/>
                </a:solidFill>
              </a:rPr>
              <a:t>                   спідниці. </a:t>
            </a:r>
            <a:endParaRPr lang="ru-RU" sz="4000" dirty="0" smtClean="0">
              <a:solidFill>
                <a:schemeClr val="accent4"/>
              </a:solidFill>
            </a:endParaRPr>
          </a:p>
        </p:txBody>
      </p:sp>
      <p:pic>
        <p:nvPicPr>
          <p:cNvPr id="8195" name="Picture 12" descr="img171"/>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1526771" y="1637449"/>
            <a:ext cx="1899458" cy="445146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96" name="Picture 15" descr="img172"/>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638800" y="1828800"/>
            <a:ext cx="944563" cy="2209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97" name="Picture 16" descr="img173"/>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6248400" y="3810000"/>
            <a:ext cx="838200" cy="218757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11967546"/>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58674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dirty="0" smtClean="0">
                <a:solidFill>
                  <a:schemeClr val="accent4"/>
                </a:solidFill>
              </a:rPr>
              <a:t>           </a:t>
            </a:r>
            <a:r>
              <a:rPr lang="uk-UA" u="sng" dirty="0" smtClean="0">
                <a:solidFill>
                  <a:schemeClr val="accent4"/>
                </a:solidFill>
              </a:rPr>
              <a:t>Завдання уроку.</a:t>
            </a:r>
            <a:r>
              <a:rPr lang="uk-UA" dirty="0" smtClean="0">
                <a:solidFill>
                  <a:schemeClr val="accent4"/>
                </a:solidFill>
              </a:rPr>
              <a:t/>
            </a:r>
            <a:br>
              <a:rPr lang="uk-UA" dirty="0" smtClean="0">
                <a:solidFill>
                  <a:schemeClr val="accent4"/>
                </a:solidFill>
              </a:rPr>
            </a:br>
            <a:r>
              <a:rPr lang="uk-UA" sz="2800" dirty="0" smtClean="0">
                <a:solidFill>
                  <a:schemeClr val="accent4"/>
                </a:solidFill>
              </a:rPr>
              <a:t>1. Розширити уявлення про моду та стиль.</a:t>
            </a:r>
            <a:br>
              <a:rPr lang="uk-UA" sz="2800" dirty="0" smtClean="0">
                <a:solidFill>
                  <a:schemeClr val="accent4"/>
                </a:solidFill>
              </a:rPr>
            </a:br>
            <a:r>
              <a:rPr lang="uk-UA" sz="2800" dirty="0" smtClean="0">
                <a:solidFill>
                  <a:schemeClr val="accent4"/>
                </a:solidFill>
              </a:rPr>
              <a:t/>
            </a:r>
            <a:br>
              <a:rPr lang="uk-UA" sz="2800" dirty="0" smtClean="0">
                <a:solidFill>
                  <a:schemeClr val="accent4"/>
                </a:solidFill>
              </a:rPr>
            </a:br>
            <a:r>
              <a:rPr lang="uk-UA" sz="2800" dirty="0" smtClean="0">
                <a:solidFill>
                  <a:schemeClr val="accent4"/>
                </a:solidFill>
              </a:rPr>
              <a:t>2. Ознайомитись з поняттям моделювання, його видами.</a:t>
            </a:r>
            <a:br>
              <a:rPr lang="uk-UA" sz="2800" dirty="0" smtClean="0">
                <a:solidFill>
                  <a:schemeClr val="accent4"/>
                </a:solidFill>
              </a:rPr>
            </a:br>
            <a:r>
              <a:rPr lang="uk-UA" sz="2800" dirty="0" smtClean="0">
                <a:solidFill>
                  <a:schemeClr val="accent4"/>
                </a:solidFill>
              </a:rPr>
              <a:t/>
            </a:r>
            <a:br>
              <a:rPr lang="uk-UA" sz="2800" dirty="0" smtClean="0">
                <a:solidFill>
                  <a:schemeClr val="accent4"/>
                </a:solidFill>
              </a:rPr>
            </a:br>
            <a:r>
              <a:rPr lang="uk-UA" sz="2800" dirty="0" smtClean="0">
                <a:solidFill>
                  <a:schemeClr val="accent4"/>
                </a:solidFill>
              </a:rPr>
              <a:t>3. Навчитись моделювати різні моделі спідниць.</a:t>
            </a:r>
            <a:br>
              <a:rPr lang="uk-UA" sz="2800" dirty="0" smtClean="0">
                <a:solidFill>
                  <a:schemeClr val="accent4"/>
                </a:solidFill>
              </a:rPr>
            </a:br>
            <a:r>
              <a:rPr lang="uk-UA" sz="2800" dirty="0" smtClean="0">
                <a:solidFill>
                  <a:schemeClr val="accent4"/>
                </a:solidFill>
              </a:rPr>
              <a:t/>
            </a:r>
            <a:br>
              <a:rPr lang="uk-UA" sz="2800" dirty="0" smtClean="0">
                <a:solidFill>
                  <a:schemeClr val="accent4"/>
                </a:solidFill>
              </a:rPr>
            </a:br>
            <a:r>
              <a:rPr lang="uk-UA" sz="2800" dirty="0" smtClean="0">
                <a:solidFill>
                  <a:schemeClr val="accent4"/>
                </a:solidFill>
              </a:rPr>
              <a:t>4. Ознайомитись з професією модельєра одягу.</a:t>
            </a:r>
            <a:br>
              <a:rPr lang="uk-UA" sz="2800" dirty="0" smtClean="0">
                <a:solidFill>
                  <a:schemeClr val="accent4"/>
                </a:solidFill>
              </a:rPr>
            </a:br>
            <a:endParaRPr lang="ru-RU" sz="2800" dirty="0">
              <a:solidFill>
                <a:schemeClr val="accent4"/>
              </a:solidFill>
            </a:endParaRPr>
          </a:p>
        </p:txBody>
      </p:sp>
    </p:spTree>
    <p:extLst>
      <p:ext uri="{BB962C8B-B14F-4D97-AF65-F5344CB8AC3E}">
        <p14:creationId xmlns:p14="http://schemas.microsoft.com/office/powerpoint/2010/main" val="1114135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464820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1" y="2095500"/>
            <a:ext cx="4267200" cy="4762500"/>
          </a:xfrm>
          <a:prstGeom prst="rect">
            <a:avLst/>
          </a:prstGeom>
        </p:spPr>
      </p:pic>
    </p:spTree>
    <p:extLst>
      <p:ext uri="{BB962C8B-B14F-4D97-AF65-F5344CB8AC3E}">
        <p14:creationId xmlns:p14="http://schemas.microsoft.com/office/powerpoint/2010/main" val="151948573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914400"/>
          </a:xfrm>
          <a:solidFill>
            <a:schemeClr val="accent3">
              <a:lumMod val="40000"/>
              <a:lumOff val="60000"/>
            </a:schemeClr>
          </a:solidFill>
        </p:spPr>
        <p:txBody>
          <a:bodyPr/>
          <a:lstStyle/>
          <a:p>
            <a:pPr algn="ctr"/>
            <a:r>
              <a:rPr lang="uk-UA" dirty="0" smtClean="0">
                <a:solidFill>
                  <a:schemeClr val="accent4"/>
                </a:solidFill>
              </a:rPr>
              <a:t>Екскурс з історії спідниці.</a:t>
            </a:r>
            <a:endParaRPr lang="ru-RU" dirty="0">
              <a:solidFill>
                <a:schemeClr val="accent4"/>
              </a:solidFill>
            </a:endParaRPr>
          </a:p>
        </p:txBody>
      </p:sp>
      <p:pic>
        <p:nvPicPr>
          <p:cNvPr id="26626" name="Picture 2" descr="http://4.bp.blogspot.com/-oHp3txi0A-E/UoYop3-I1PI/AAAAAAAAAB8/DdDdBo3lyI4/s1600/%D1%81%D0%BF%D1%96%D0%B4%D0%BD%D0%B8%D1%86%D1%8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76400"/>
            <a:ext cx="5591175"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70928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648200" cy="4562475"/>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281237"/>
            <a:ext cx="4495800" cy="4419600"/>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62475"/>
            <a:ext cx="4191000" cy="2438400"/>
          </a:xfrm>
          <a:prstGeom prst="rect">
            <a:avLst/>
          </a:prstGeom>
        </p:spPr>
      </p:pic>
    </p:spTree>
    <p:extLst>
      <p:ext uri="{BB962C8B-B14F-4D97-AF65-F5344CB8AC3E}">
        <p14:creationId xmlns:p14="http://schemas.microsoft.com/office/powerpoint/2010/main" val="3307631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648200" cy="4562475"/>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2510"/>
            <a:ext cx="4495800" cy="4562475"/>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4574985"/>
            <a:ext cx="3429000" cy="2283015"/>
          </a:xfrm>
          <a:prstGeom prst="rect">
            <a:avLst/>
          </a:prstGeom>
        </p:spPr>
      </p:pic>
    </p:spTree>
    <p:extLst>
      <p:ext uri="{BB962C8B-B14F-4D97-AF65-F5344CB8AC3E}">
        <p14:creationId xmlns:p14="http://schemas.microsoft.com/office/powerpoint/2010/main" val="270826900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3432583"/>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3609" y="0"/>
            <a:ext cx="4552666" cy="6248400"/>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3432583"/>
            <a:ext cx="4316104" cy="3425417"/>
          </a:xfrm>
          <a:prstGeom prst="rect">
            <a:avLst/>
          </a:prstGeom>
        </p:spPr>
      </p:pic>
    </p:spTree>
    <p:extLst>
      <p:ext uri="{BB962C8B-B14F-4D97-AF65-F5344CB8AC3E}">
        <p14:creationId xmlns:p14="http://schemas.microsoft.com/office/powerpoint/2010/main" val="168575940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4419600" cy="3318164"/>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0"/>
            <a:ext cx="4724400" cy="6477000"/>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318165"/>
            <a:ext cx="4419600" cy="3572817"/>
          </a:xfrm>
          <a:prstGeom prst="rect">
            <a:avLst/>
          </a:prstGeom>
        </p:spPr>
      </p:pic>
    </p:spTree>
    <p:extLst>
      <p:ext uri="{BB962C8B-B14F-4D97-AF65-F5344CB8AC3E}">
        <p14:creationId xmlns:p14="http://schemas.microsoft.com/office/powerpoint/2010/main" val="7572527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Rectangle 4"/>
          <p:cNvSpPr>
            <a:spLocks noGrp="1" noChangeArrowheads="1"/>
          </p:cNvSpPr>
          <p:nvPr>
            <p:ph type="title"/>
          </p:nvPr>
        </p:nvSpPr>
        <p:spPr>
          <a:xfrm>
            <a:off x="457200" y="274638"/>
            <a:ext cx="8229600" cy="3306762"/>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uk-UA" dirty="0" smtClean="0"/>
              <a:t>Моделювання</a:t>
            </a:r>
            <a:endParaRPr lang="ru-RU" dirty="0" smtClean="0"/>
          </a:p>
        </p:txBody>
      </p:sp>
      <p:sp>
        <p:nvSpPr>
          <p:cNvPr id="1034" name="Rectangle 5"/>
          <p:cNvSpPr>
            <a:spLocks noGrp="1" noChangeArrowheads="1"/>
          </p:cNvSpPr>
          <p:nvPr>
            <p:ph type="body" sz="half" idx="1"/>
          </p:nvPr>
        </p:nvSpPr>
        <p:spPr>
          <a:xfrm>
            <a:off x="1295400" y="838200"/>
            <a:ext cx="6553200" cy="19812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buFontTx/>
              <a:buNone/>
            </a:pPr>
            <a:r>
              <a:rPr lang="uk-UA" sz="2800" dirty="0"/>
              <a:t>є</a:t>
            </a:r>
            <a:r>
              <a:rPr lang="uk-UA" sz="2800" dirty="0" smtClean="0"/>
              <a:t> початковою стадією виготовлення виробу, під час якого враховується призначення одягу, фігура людини, колір, малюнок тканини тощо.</a:t>
            </a:r>
            <a:endParaRPr lang="ru-RU" sz="2800" dirty="0" smtClean="0"/>
          </a:p>
        </p:txBody>
      </p:sp>
      <p:graphicFrame>
        <p:nvGraphicFramePr>
          <p:cNvPr id="2" name="Схема 1"/>
          <p:cNvGraphicFramePr/>
          <p:nvPr>
            <p:extLst>
              <p:ext uri="{D42A27DB-BD31-4B8C-83A1-F6EECF244321}">
                <p14:modId xmlns:p14="http://schemas.microsoft.com/office/powerpoint/2010/main" val="661880583"/>
              </p:ext>
            </p:extLst>
          </p:nvPr>
        </p:nvGraphicFramePr>
        <p:xfrm>
          <a:off x="457200" y="3429000"/>
          <a:ext cx="82296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0046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6629401" cy="25146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000" dirty="0" smtClean="0">
                <a:solidFill>
                  <a:schemeClr val="accent4"/>
                </a:solidFill>
              </a:rPr>
              <a:t>Основні методи розробки нового фасону спідниці : </a:t>
            </a:r>
            <a:br>
              <a:rPr lang="uk-UA" sz="2000" dirty="0" smtClean="0">
                <a:solidFill>
                  <a:schemeClr val="accent4"/>
                </a:solidFill>
              </a:rPr>
            </a:br>
            <a:r>
              <a:rPr lang="uk-UA" sz="2000" dirty="0">
                <a:solidFill>
                  <a:schemeClr val="accent4"/>
                </a:solidFill>
              </a:rPr>
              <a:t/>
            </a:r>
            <a:br>
              <a:rPr lang="uk-UA" sz="2000" dirty="0">
                <a:solidFill>
                  <a:schemeClr val="accent4"/>
                </a:solidFill>
              </a:rPr>
            </a:br>
            <a:r>
              <a:rPr lang="uk-UA" sz="2400" dirty="0" smtClean="0">
                <a:solidFill>
                  <a:schemeClr val="accent4"/>
                </a:solidFill>
              </a:rPr>
              <a:t>1. Розрізати викрійки спідниці від низу до верху виточки і розсунути деталі на потрібну для певної моделі ширину для утворення складки.</a:t>
            </a:r>
            <a:endParaRPr lang="ru-RU" sz="2000" dirty="0">
              <a:solidFill>
                <a:schemeClr val="accent4"/>
              </a:solidFill>
            </a:endParaRPr>
          </a:p>
        </p:txBody>
      </p:sp>
      <p:pic>
        <p:nvPicPr>
          <p:cNvPr id="59394" name="Picture 2" descr="https://encrypted-tbn3.gstatic.com/images?q=tbn:ANd9GcTb-BCSDgY0Y0pS1IpildCMo36DhbBqqOOsdv4uaooFblrO4Yxe"/>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609600" y="2971800"/>
            <a:ext cx="5990087"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938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28600"/>
            <a:ext cx="6347714" cy="10668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400" dirty="0" smtClean="0">
                <a:solidFill>
                  <a:schemeClr val="accent4"/>
                </a:solidFill>
              </a:rPr>
              <a:t>2. Закривання виточки для розширення нижньої частини спідниці.</a:t>
            </a:r>
            <a:endParaRPr lang="ru-RU" sz="2400" dirty="0">
              <a:solidFill>
                <a:schemeClr val="accent4"/>
              </a:solidFill>
            </a:endParaRPr>
          </a:p>
        </p:txBody>
      </p:sp>
      <p:pic>
        <p:nvPicPr>
          <p:cNvPr id="60418" name="Picture 2" descr="http://gendocs.ru/gendocs/docs/9/8967/conv_1/file1_html_m42060d95.jpg"/>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49856" y="1828800"/>
            <a:ext cx="42672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482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400" dirty="0" smtClean="0">
                <a:solidFill>
                  <a:schemeClr val="accent4"/>
                </a:solidFill>
              </a:rPr>
              <a:t>3. Розрізання викрійки у поперечному напрямку для утворення кокетки (відрізна деталь).</a:t>
            </a:r>
            <a:endParaRPr lang="ru-RU" sz="2400" dirty="0">
              <a:solidFill>
                <a:schemeClr val="accent4"/>
              </a:solidFill>
            </a:endParaRPr>
          </a:p>
        </p:txBody>
      </p:sp>
      <p:pic>
        <p:nvPicPr>
          <p:cNvPr id="61442" name="Picture 2" descr="http://5fan.ru/files/2/5fan_ru_14429_79ccfb6bca88cbd20d3db414260534c4.html_files/rId14.pn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497456" y="2057400"/>
            <a:ext cx="4572000" cy="4580166"/>
          </a:xfrm>
          <a:prstGeom prst="rect">
            <a:avLst/>
          </a:prstGeom>
          <a:noFill/>
          <a:effectLst>
            <a:glow rad="228600">
              <a:schemeClr val="accent4">
                <a:satMod val="175000"/>
                <a:alpha val="40000"/>
              </a:schemeClr>
            </a:glow>
            <a:softEdge rad="12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123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8" y="609600"/>
            <a:ext cx="6553201" cy="55626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400" dirty="0" smtClean="0">
                <a:solidFill>
                  <a:schemeClr val="accent4"/>
                </a:solidFill>
              </a:rPr>
              <a:t>                </a:t>
            </a:r>
            <a:br>
              <a:rPr lang="uk-UA" sz="2400" dirty="0" smtClean="0">
                <a:solidFill>
                  <a:schemeClr val="accent4"/>
                </a:solidFill>
              </a:rPr>
            </a:br>
            <a:r>
              <a:rPr lang="uk-UA" sz="2400" dirty="0">
                <a:solidFill>
                  <a:schemeClr val="accent4"/>
                </a:solidFill>
              </a:rPr>
              <a:t> </a:t>
            </a:r>
            <a:r>
              <a:rPr lang="uk-UA" sz="2400" dirty="0" smtClean="0">
                <a:solidFill>
                  <a:schemeClr val="accent4"/>
                </a:solidFill>
              </a:rPr>
              <a:t>         </a:t>
            </a:r>
            <a:r>
              <a:rPr lang="uk-UA" b="1" dirty="0" smtClean="0">
                <a:solidFill>
                  <a:schemeClr val="accent4"/>
                </a:solidFill>
                <a:latin typeface="Monotype Corsiva" panose="03010101010201010101" pitchFamily="66" charset="0"/>
              </a:rPr>
              <a:t>ПРАКТИЧНА РОБОТА.</a:t>
            </a:r>
            <a:br>
              <a:rPr lang="uk-UA" b="1" dirty="0" smtClean="0">
                <a:solidFill>
                  <a:schemeClr val="accent4"/>
                </a:solidFill>
                <a:latin typeface="Monotype Corsiva" panose="03010101010201010101" pitchFamily="66" charset="0"/>
              </a:rPr>
            </a:br>
            <a:r>
              <a:rPr lang="uk-UA" sz="2400" dirty="0" smtClean="0">
                <a:solidFill>
                  <a:schemeClr val="accent4"/>
                </a:solidFill>
              </a:rPr>
              <a:t>                </a:t>
            </a:r>
            <a:r>
              <a:rPr lang="uk-UA" sz="1600" dirty="0" smtClean="0">
                <a:solidFill>
                  <a:schemeClr val="accent4"/>
                </a:solidFill>
              </a:rPr>
              <a:t>(Ділова гра «Модельні агенції)</a:t>
            </a:r>
            <a:br>
              <a:rPr lang="uk-UA" sz="1600" dirty="0" smtClean="0">
                <a:solidFill>
                  <a:schemeClr val="accent4"/>
                </a:solidFill>
              </a:rPr>
            </a:br>
            <a:r>
              <a:rPr lang="uk-UA" sz="1600" dirty="0" smtClean="0">
                <a:solidFill>
                  <a:schemeClr val="accent4"/>
                </a:solidFill>
              </a:rPr>
              <a:t/>
            </a:r>
            <a:br>
              <a:rPr lang="uk-UA" sz="1600" dirty="0" smtClean="0">
                <a:solidFill>
                  <a:schemeClr val="accent4"/>
                </a:solidFill>
              </a:rPr>
            </a:br>
            <a:r>
              <a:rPr lang="uk-UA" sz="1600" dirty="0" smtClean="0">
                <a:solidFill>
                  <a:schemeClr val="accent4"/>
                </a:solidFill>
              </a:rPr>
              <a:t>                              </a:t>
            </a:r>
            <a:r>
              <a:rPr lang="uk-UA" sz="2400" dirty="0" smtClean="0">
                <a:solidFill>
                  <a:schemeClr val="accent4"/>
                </a:solidFill>
              </a:rPr>
              <a:t>ХІД РОБОТИ.</a:t>
            </a:r>
            <a:br>
              <a:rPr lang="uk-UA" sz="2400" dirty="0" smtClean="0">
                <a:solidFill>
                  <a:schemeClr val="accent4"/>
                </a:solidFill>
              </a:rPr>
            </a:br>
            <a:r>
              <a:rPr lang="uk-UA" sz="2400" dirty="0" smtClean="0">
                <a:solidFill>
                  <a:schemeClr val="accent4"/>
                </a:solidFill>
              </a:rPr>
              <a:t>1. Підготувати шаблони викрійки основи прямої спідниці.</a:t>
            </a:r>
            <a:br>
              <a:rPr lang="uk-UA" sz="2400" dirty="0" smtClean="0">
                <a:solidFill>
                  <a:schemeClr val="accent4"/>
                </a:solidFill>
              </a:rPr>
            </a:br>
            <a:r>
              <a:rPr lang="uk-UA" sz="2400" dirty="0" smtClean="0">
                <a:solidFill>
                  <a:schemeClr val="accent4"/>
                </a:solidFill>
              </a:rPr>
              <a:t>2. Нанести на шаблони лінії фасону певної моделі.</a:t>
            </a:r>
            <a:br>
              <a:rPr lang="uk-UA" sz="2400" dirty="0" smtClean="0">
                <a:solidFill>
                  <a:schemeClr val="accent4"/>
                </a:solidFill>
              </a:rPr>
            </a:br>
            <a:r>
              <a:rPr lang="uk-UA" sz="2400" dirty="0" smtClean="0">
                <a:solidFill>
                  <a:schemeClr val="accent4"/>
                </a:solidFill>
              </a:rPr>
              <a:t>3. Зробити розкладку викрійки за новим фасоном – розрізати, розсунути і закріпити деталі викрійки.</a:t>
            </a:r>
            <a:endParaRPr lang="ru-RU" sz="2400" dirty="0">
              <a:solidFill>
                <a:schemeClr val="accent4"/>
              </a:solidFill>
            </a:endParaRPr>
          </a:p>
        </p:txBody>
      </p:sp>
    </p:spTree>
    <p:extLst>
      <p:ext uri="{BB962C8B-B14F-4D97-AF65-F5344CB8AC3E}">
        <p14:creationId xmlns:p14="http://schemas.microsoft.com/office/powerpoint/2010/main" val="29971016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4" cy="48768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uk-UA" sz="2400" dirty="0" smtClean="0">
                <a:solidFill>
                  <a:schemeClr val="accent4"/>
                </a:solidFill>
              </a:rPr>
              <a:t>Для пошиття прямої спідниці потрібно тканини:</a:t>
            </a:r>
            <a:br>
              <a:rPr lang="uk-UA" sz="2400" dirty="0" smtClean="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Ширина тканини (</a:t>
            </a:r>
            <a:r>
              <a:rPr lang="uk-UA" sz="2400" dirty="0" err="1" smtClean="0">
                <a:solidFill>
                  <a:schemeClr val="accent4"/>
                </a:solidFill>
              </a:rPr>
              <a:t>Сс</a:t>
            </a:r>
            <a:r>
              <a:rPr lang="uk-UA" sz="2400" dirty="0" smtClean="0">
                <a:solidFill>
                  <a:schemeClr val="accent4"/>
                </a:solidFill>
              </a:rPr>
              <a:t>+(2*3))*2 (см).</a:t>
            </a:r>
            <a:br>
              <a:rPr lang="uk-UA" sz="2400" dirty="0" smtClean="0">
                <a:solidFill>
                  <a:schemeClr val="accent4"/>
                </a:solidFill>
              </a:rPr>
            </a:br>
            <a:r>
              <a:rPr lang="uk-UA" sz="2400" dirty="0">
                <a:solidFill>
                  <a:schemeClr val="accent4"/>
                </a:solidFill>
              </a:rPr>
              <a:t/>
            </a:r>
            <a:br>
              <a:rPr lang="uk-UA" sz="2400" dirty="0">
                <a:solidFill>
                  <a:schemeClr val="accent4"/>
                </a:solidFill>
              </a:rPr>
            </a:br>
            <a:r>
              <a:rPr lang="uk-UA" sz="2400" dirty="0" smtClean="0">
                <a:solidFill>
                  <a:schemeClr val="accent4"/>
                </a:solidFill>
              </a:rPr>
              <a:t/>
            </a:r>
            <a:br>
              <a:rPr lang="uk-UA" sz="2400" dirty="0" smtClean="0">
                <a:solidFill>
                  <a:schemeClr val="accent4"/>
                </a:solidFill>
              </a:rPr>
            </a:br>
            <a:r>
              <a:rPr lang="uk-UA" sz="2400" dirty="0" smtClean="0">
                <a:solidFill>
                  <a:schemeClr val="accent4"/>
                </a:solidFill>
              </a:rPr>
              <a:t>Довжина тканини Дв+5+1,5 (см).</a:t>
            </a:r>
            <a:endParaRPr lang="ru-RU" sz="2400" dirty="0">
              <a:solidFill>
                <a:schemeClr val="accent4"/>
              </a:solidFill>
            </a:endParaRPr>
          </a:p>
        </p:txBody>
      </p:sp>
    </p:spTree>
    <p:extLst>
      <p:ext uri="{BB962C8B-B14F-4D97-AF65-F5344CB8AC3E}">
        <p14:creationId xmlns:p14="http://schemas.microsoft.com/office/powerpoint/2010/main" val="3107899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fictionbook.ru/static/bookimages/00/14/36/00143612.bin.dir/h/pic_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533400"/>
            <a:ext cx="2352675" cy="4705350"/>
          </a:xfrm>
          <a:prstGeom prst="rect">
            <a:avLst/>
          </a:prstGeom>
          <a:noFill/>
          <a:extLst>
            <a:ext uri="{909E8E84-426E-40DD-AFC4-6F175D3DCCD1}">
              <a14:hiddenFill xmlns:a14="http://schemas.microsoft.com/office/drawing/2010/main">
                <a:solidFill>
                  <a:srgbClr val="FFFFFF"/>
                </a:solidFill>
              </a14:hiddenFill>
            </a:ext>
          </a:extLst>
        </p:spPr>
      </p:pic>
      <p:pic>
        <p:nvPicPr>
          <p:cNvPr id="46084" name="Picture 4" descr="http://www.evpatori.ru/wp-content/uploads/2013/07/1-Minoan_Priest_King_Feathered_Prince_of_Lilies_Fresco_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535373"/>
            <a:ext cx="3513062"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257393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33400" y="381000"/>
            <a:ext cx="5638800" cy="2286000"/>
          </a:xfrm>
          <a:solidFill>
            <a:schemeClr val="accent4">
              <a:lumMod val="20000"/>
              <a:lumOff val="80000"/>
            </a:schemeClr>
          </a:solidFill>
        </p:spPr>
        <p:txBody>
          <a:bodyPr/>
          <a:lstStyle/>
          <a:p>
            <a:r>
              <a:rPr lang="uk-UA" sz="2400" dirty="0" smtClean="0">
                <a:solidFill>
                  <a:schemeClr val="accent4"/>
                </a:solidFill>
              </a:rPr>
              <a:t>Дизайнер одягу – це фахівець легкої промисловості, який займається проектуванням і створенням швейних виробів. </a:t>
            </a:r>
            <a:r>
              <a:rPr lang="uk-UA" sz="2400" dirty="0" err="1" smtClean="0">
                <a:solidFill>
                  <a:schemeClr val="accent4"/>
                </a:solidFill>
              </a:rPr>
              <a:t>Дизанери</a:t>
            </a:r>
            <a:r>
              <a:rPr lang="uk-UA" sz="2400" dirty="0" smtClean="0">
                <a:solidFill>
                  <a:schemeClr val="accent4"/>
                </a:solidFill>
              </a:rPr>
              <a:t> – люди творчі, креативні.</a:t>
            </a:r>
            <a:br>
              <a:rPr lang="uk-UA" sz="2400" dirty="0" smtClean="0">
                <a:solidFill>
                  <a:schemeClr val="accent4"/>
                </a:solidFill>
              </a:rPr>
            </a:br>
            <a:r>
              <a:rPr lang="uk-UA" sz="2400" dirty="0" smtClean="0">
                <a:solidFill>
                  <a:srgbClr val="00B0F0"/>
                </a:solidFill>
                <a:latin typeface="Monotype Corsiva" panose="03010101010201010101" pitchFamily="66" charset="0"/>
              </a:rPr>
              <a:t>ЛІЛІЯ  ПУСТОВІТ.</a:t>
            </a:r>
            <a:endParaRPr lang="ru-RU" sz="2400" dirty="0">
              <a:solidFill>
                <a:schemeClr val="accent4"/>
              </a:solidFill>
            </a:endParaRPr>
          </a:p>
        </p:txBody>
      </p:sp>
      <p:sp>
        <p:nvSpPr>
          <p:cNvPr id="4" name="AutoShape 2" descr="data:image/jpeg;base64,/9j/4AAQSkZJRgABAQAAAQABAAD/2wCEAAkGBxISEBAQEhIPDxAQEhQVFRAQEA8PDxAQFBQWFhUUFBQYHCggGBolGxQUITEhJSkrLi4uFx8zODMsNygtLisBCgoKDg0OGhAQFywcHCQsLCwsLCwsLCwsLCwsLC8sLCwsLCwsLCwsLCwsLCwsLCwsLCwsLCwsLCwsLCwsLCw3K//AABEIAMYA/wMBIgACEQEDEQH/xAAcAAABBQEBAQAAAAAAAAAAAAAAAQIDBAUGBwj/xAA+EAACAQIDBQQHBgUDBQAAAAAAAQIDEQQhMQUSQVFhBhNxgSIykaGxwfAUI1Jy0eEHQmKi8RUksjNDY3OC/8QAGQEAAwEBAQAAAAAAAAAAAAAAAAEDBAIF/8QAIREBAQACAwADAQEBAQAAAAAAAAECEQMhMQQSQTJRcRP/2gAMAwEAAhEDEQA/APZFJDlURm9xPmH2efMl9r/jvTVVVDlURz9RzT1Zo4SnJrNu45lsrGmpjrlaNJksYM7cpAABgCWFAATdE3RwBoGbgjpkgC0Efdh3ZIAaBndh3Y8A0DO7DcHmJ2h24qEWo2dR/wBv7itkm6clvSztXalLDxbm8+EV6z/Q4La3bWtJuNO1NdPWt1Zi7Qx0qrbbbu9TMqJLN6fH9WZsuS1pw45PWl/qtaTvKrN9E2X8J2iq03dVJeDd0zm+8tnL0Vy4+b+RXji955ac+BPdU1K9Dq9uG4eqlP3eJUh2tqt+svDKxxGIqaK1/b8BcPKUbXzXsHc8v9L/AM49S2Z2tTsprz1R1OFxcKkd6LTR4tRm9Yu/Q6PYO15Qaab6rmUw5b+pZ8U/HpbEULkOzsVGrBSXmuTLhonaF6QvDoY8KiyA9ErxggqQVhkJEjg2I2fKHpmjh45EX2PO9/cWYQsEgOAAOiAAAAAAAAAAAAAAAAAAAACNgFXaeNVKm5t2yyPLNq4uVacm20tfL9TqO1eNc5bieSenPl8/acw6d8vNszcmW60YTUZtRJRcnlFFCN5feSVl/LHhFc31ZexD7yf/AI4PylL69y6lLFNyluLResySkUa7dRvhBavn+45Rsr2S5Lgv1ZPTpqXSEdOr5iwpb70yObkrjjtnu976pcS9Taat+xf+xK2iKGIobuhz9tu/okjJxd/qxp4Spd7y14rmuZl03vRa4oXB19yfw+aHKlY9C7ObRcJp39F5SXNczvE758zy/Zkr2t9M7/YWJ36duMcvI1cWX4y8k/WkAzfzsPLpKcIltFeJPA5h04AA6ICMUGKwBAADAAAAAAAAAAAAAAAAp7Ur7tN85ZFwxNu1dc/UX9z0Ocr06x9cjj3eTXtfMy9o1N2KgvWn7kaet2/pLMyE9+c6j0WUfr61M9i6niVuRsuVvFv9/gUZUbLdbzecn04l+o7ycuEdPHiytWW6v6pcP+MfmSyquM2h3b2gsvDlyNOhht1ITAYSyu85PNl1olWmTSvOJn42masolLE08mcumRRyf1oJio2u+WY6asyWvG8U/J/XsO5Us5prdn8ZdqP4ldPqrHf9nsTapbRS+vieSbLquM3HjFqUeqWq9lz0PZmJSnSmtG17y+F1WbOO6UfSJgA1siCKJYjIkiEdKAAdEAAAAAAAAAAAAAAAAAAAAAADkNuV7qT5tnW1XaLfJP4HC7Vq726ubJclU44ydo1N2nu8Z+j5cf0KVZbsFBa/PiS4qe9W6Ul/cVqk7u5G1aQxQ9i99v3Mr7Ves7ptK+fNlra+N7mjKerbSiuPL9WZeydqKVt6DjfJS1TfK5P62zelsLJdbdZSkmk0LJpFbC1VcZtDEpEbWhHi68tIrzK32etLNzSXggnjlFLJylLSK1beiMjEdpqilud1b+nO7s7ZZ55neOGV8cZZzH1YxtKcdbSXNZP2ElCV49Hr4FLD7YVVNNNNaxeTTLGEazXD5cTnVnoy7m4jqQcZRlo091/J+fyOv2XV+6i1/LJfE5utTvGSejVn0lH1ZfA1dlVvupLjl7eJTGoZPYqM96MZc0n7UPM/YFRyw1FvVwRoG+XcYr6qRmSKqKsOh3crkLVBqqi96OjSSHhoGQnceMULMeOEAABgAAAAAAAAAAAAAAEGOlalN/0v4HBYufpJvSMW/I7raf8A0an5Wef7XdoVObil7SHLe1uPxjUp+g5PWbcn1V8iOS/TzebJKmVl+FJewgqPJ89PFvUz5VoxxZG1qUq01BP0Y9L3ZLg9mOEVG/o3vay19hrYbCbqvxZJOBxeS60vOOb2gwys7EO01dot4eGdyHaCzTJqKypu8akfXSSzSa8jLrbIfeuqlFSfNNpZ3yVzeoRyJ9251OSzxzcJl7HKx2U1Jzcryl0sXKVPdsbNSijLxisxfe29n9ek81eL6/FZfoO2PU9Dy+BFhp3VufxQ7ZitOa6v35nWLPY9i7NP/aUfy/NmmZnZtWwtH8vzZpno4/zGDL2gAA6IAJJ2G94hbGjwI3Meg2CgADAAAAAAAAAAAAAAAK+PV6c/A892o7x8ZNvwX+D0TGL7uf5WecbYdk+UYr53M/N6vxeMWpO8l1+AtFXnnpH3viUqdbWbyb9GK8S/hoWijLm2ccXd5FWtUvlouLHXYvd3VjjaytRx8bSspei7PejKPmr6lTHY+Dai3Zy0yf0jU7hWsQYjBR0sPobVsBVzlHVK1nyvwLyZDSpKKslZdAnI4rotaZi7QlcuV6hn1sxYwqTC1bSt1T8+JqYWH3nil+hiQd7v+rI6jY9FTqU1xc4r2tFZ6z59PV9kUtyhTjyXzLg2mrJIceljNR519AAAyRYh5FBYgvYr1WYTnn5kOS2Vo4cdytWjPMuxMvDM0qbyO8L0lnOzwACjgAAAAAAAAAAAAAADKyvGS6M8y2/HJ+J6ezzftLCzmupm+R+L8Liq0vTguCkv8nR04ZHO4iGd+v8Ag6HA1N6EX095m9bMeiNWIZ4+lH+ePgmrlqS4FWtgIN3sr+CFJP1Wa32ry2xS4yt4OLGPbFNvX3p+4SphYabt+Pq3WRWq4CEr+gs+cUPWK/1w160IV4y0kmD1KWE2ZCD3rWfS5oTatcnZPxG+9KFend2DC4eLqQUk3G63rfhWb9w6+rK1avZrO3hy5BI5yvS29nQipTj6icpRTzyvaK+PsOj7IYJqphpP/uSlO3JRbS/4mApb9Jyjo7KS5NO0UjvtgUo79Gyyo0FH/wCmnf5lsJ2y8l6dbHRCggPQYgAAAR116LOcnL0mup0s1kzmsQrTfiQ5fY0cH6v4RmpS0MnCSNOlLI6wvSec7TiXIqlQjjUO9prNxSNDx7BQEEcg2DgGqQ4NgAADBJM8/wC1dLOp4s9Akch2moXb6mf5Hi3D64Crhb+auSbKqODcXo3l0Zsxwl6cXbOPov4C4bCJZtXXHo+DMjVtDJXGbo7alSFKp6LvF2uvwvkJGqmrodVxy2ZKiiGVOxZdREFWqTqivURBVqZC4zFJIy54lthJsrVmrWsjGxOJXeZvJW9rLdSLs235vgcdjMfvSlbRy9xfh491Dmz+sejbHqx34Jy+7m4+C4Jv2npGzqkYVYWtaas/zZ/I+fsDtdxvGV9x8tY9UdzsvtzThThd77jbo20UvHcaz/eZR7kB5Vhf41YfSph68bcYunJfFGnS/jBs56/aI+NK/wAGatsz0IAAYIzncdH7yR0Zi45LfZLlnS3DdVHhWaVOWRQpIuQZxh0OT0s2JCYSQ2xRNbjVF7wqq4uYyTyrFaribBJMhnQuK2hLSxVy1CsUqdCxOlYJsLHeB3hWcxO8HsJ5VTJ2nR32l1Re3yPdvL2E+TuadYXVYlHAWVWHmn4mdjo93BytwzOuVPN9Gc32nkt2ceC18yP01FpnuvPsZit6ajxlFv2F3CPegnzRhYiSeLaTyhRefWxa7N4q8d1vTTwOMsdLceW2pUpvmytVg/xM0rogqRRwqyamGvm3cfTwheklyEcrIAxdty3KUra2PPFqdt2iqby3UcVY2fHnTJ8m9xNHQHN5pZcRqEZoZiKd9RGxktRLgH2YAAIAycbSbk2axDVpXOM5uOsctVlwi0WqYs6VhIk5NOrdpEOSGJipnbk+wthm8V6+KUdR7JZdiOU0jKr7XiuJibR7Rxin6S9otm66NZBVrWRwuB7UKT195o4ja946h2FzaO2lB2uUv9Zb4nN16yqz1vZmnQpKw5jP0mjT2y72z8TocHXTSOLqRSz06lHaHbOnhoOMWpT8bnVwn4JXo+JxUKcXKUlFdWjzntbthOW4nk7zl+VcDh8d20qVp71TelFPKKdkzK2htuVVzk7Le14u3BI5uG3Uy0dh9oXrTlf14zt0VsjR2DUsoyOWp1bST+rG7sfEfy9bony49LcOXbuKVW6GyZFh1kupJKm7mOtcNbK2KlkXoUGFbCCOuWxWGbu+jOJseoYnDZM8wazfizZ8e72x/IngTEkwYhpZjZDWOGsA+yoO6THAgEAIxRGKhDWKt8y1WKcnmTydH3G94MnMp1KzObkel2pVyOb25jWk7ampUqOxh4undhvdGnIVMLjqre64pcL3uNXYzF1PXnbwVz0TZeGWRv0qaKyudPJKPYfEU84zv4oWvs/FRVmrroeuzgrXeh572y7Z0aTlRpOM5r1ms1F8r8x9k5/CUXB3k7eOQ/HdqKVGLV9+XJHDY/bU5ttyefBMx6tZyeZ1oOg2r2prVrpPu4cl+pz1es2+fiRynwI2xg9SEuNuKIFkXdh1PvYrmyiWdl1N2tBvS9jnPvGu+O6yj1DBQ9FF+NC9iPZ9t1NcUX4o8u16ekW5YScLokaOD7QduakJ1aNKmoShKUO8m95+i7XULW4cTrDHLO6jnPLHCbrY7Q7SpUIPfkt9r0YLOb8uC6s8olN3Ja9eU5Oc5Oc5O7lJ3bZEkb+LimEYOXludIqr8R6mmJYZJFUkjYxiJsGwD7PAAEADAQVCKsUKupfq6GfWeZLk8dwyehVmWpMqVSW3RJ1FYzcV0LNeWRTbuPZJqGNcbZGjR2rlmjNVISSsdTIfVzv8Se2lSlTWHpPdnVTvPjGPG3U8gq4hu+f7m3/EHGb+NmvwJL5/M5ps04+JlchtxAYwRiCgAIKCFQACXtnyFEYB6j2Xxu/Sj4I34zPPOxGNteDfqvLwZ3cTy+TH65WPU48vtjKtOR472uX++xX/ALH8Eeu3PJe2cbY7EdZJ+2ESvxf6v/EflfzGK19LPUVIEEmbmEkmRpBqyRIASw0cwAPswAAQAgAKhHV0MzEgBLk8d4orjJIAIO1fEU0VdxXAAC5TgrFDHZJgA4bwbtRK+MxF/wAfyRlgBtx8QoEABggogAAIAAAI2KABJszHulVjNaLJrmj1bZePVSEXZq66ABj+VjOq1/Ft7i9VqWR5j25p2xW9+OnF+auvkAE/jf0p8n+HPobNgBvYBFD2IAACMAA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200" y="383275"/>
            <a:ext cx="2124075" cy="2152650"/>
          </a:xfrm>
          <a:prstGeom prst="rect">
            <a:avLst/>
          </a:prstGeom>
        </p:spPr>
      </p:pic>
      <p:pic>
        <p:nvPicPr>
          <p:cNvPr id="6" name="Рисунок 5"/>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495800" y="2971800"/>
            <a:ext cx="4181475" cy="3505200"/>
          </a:xfrm>
          <a:prstGeom prst="rect">
            <a:avLst/>
          </a:prstGeom>
          <a:scene3d>
            <a:camera prst="orthographicFront"/>
            <a:lightRig rig="threePt" dir="t"/>
          </a:scene3d>
          <a:sp3d>
            <a:bevelT w="114300" prst="artDeco"/>
          </a:sp3d>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83" y="2971800"/>
            <a:ext cx="3916617" cy="3505200"/>
          </a:xfrm>
          <a:prstGeom prst="rect">
            <a:avLst/>
          </a:prstGeom>
          <a:scene3d>
            <a:camera prst="orthographicFront"/>
            <a:lightRig rig="threePt" dir="t"/>
          </a:scene3d>
          <a:sp3d>
            <a:bevelT w="114300" prst="artDeco"/>
          </a:sp3d>
        </p:spPr>
      </p:pic>
    </p:spTree>
    <p:extLst>
      <p:ext uri="{BB962C8B-B14F-4D97-AF65-F5344CB8AC3E}">
        <p14:creationId xmlns:p14="http://schemas.microsoft.com/office/powerpoint/2010/main" val="2054184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2057401" cy="5334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sz="2400" dirty="0" smtClean="0">
                <a:solidFill>
                  <a:schemeClr val="accent4"/>
                </a:solidFill>
              </a:rPr>
              <a:t>АНДРЕ  ТАН</a:t>
            </a:r>
            <a:endParaRPr lang="ru-RU" sz="2400" dirty="0">
              <a:solidFill>
                <a:schemeClr val="accent4"/>
              </a:solidFill>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201" y="152400"/>
            <a:ext cx="2133600" cy="2830123"/>
          </a:xfrm>
          <a:prstGeom prst="rect">
            <a:avLst/>
          </a:prstGeom>
          <a:effectLst>
            <a:outerShdw blurRad="50800" dist="38100" dir="5400000" algn="t" rotWithShape="0">
              <a:prstClr val="black">
                <a:alpha val="40000"/>
              </a:prstClr>
            </a:outerShdw>
          </a:effectLst>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3108" y="152400"/>
            <a:ext cx="4069237" cy="2830123"/>
          </a:xfrm>
          <a:prstGeom prst="rect">
            <a:avLst/>
          </a:prstGeom>
          <a:effectLst>
            <a:outerShdw blurRad="50800" dist="38100" dir="2700000" algn="tl" rotWithShape="0">
              <a:prstClr val="black">
                <a:alpha val="40000"/>
              </a:prstClr>
            </a:outerShdw>
          </a:effectLst>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514600"/>
            <a:ext cx="2895600" cy="4343400"/>
          </a:xfrm>
          <a:prstGeom prst="rect">
            <a:avLst/>
          </a:prstGeom>
          <a:scene3d>
            <a:camera prst="orthographicFront"/>
            <a:lightRig rig="threePt" dir="t"/>
          </a:scene3d>
          <a:sp3d>
            <a:bevelT/>
          </a:sp3d>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0" y="3276600"/>
            <a:ext cx="2362200" cy="3543300"/>
          </a:xfrm>
          <a:prstGeom prst="rect">
            <a:avLst/>
          </a:prstGeom>
          <a:scene3d>
            <a:camera prst="orthographicFront"/>
            <a:lightRig rig="threePt" dir="t"/>
          </a:scene3d>
          <a:sp3d>
            <a:bevelT/>
          </a:sp3d>
        </p:spPr>
      </p:pic>
    </p:spTree>
    <p:extLst>
      <p:ext uri="{BB962C8B-B14F-4D97-AF65-F5344CB8AC3E}">
        <p14:creationId xmlns:p14="http://schemas.microsoft.com/office/powerpoint/2010/main" val="3503136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1" y="304800"/>
            <a:ext cx="4571999" cy="7620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dirty="0" smtClean="0">
                <a:solidFill>
                  <a:schemeClr val="accent4"/>
                </a:solidFill>
              </a:rPr>
              <a:t>Оксана Караванська</a:t>
            </a:r>
            <a:endParaRPr lang="ru-RU" dirty="0">
              <a:solidFill>
                <a:schemeClr val="accent4"/>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0" y="252484"/>
            <a:ext cx="2857500" cy="1905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5175" y="2743200"/>
            <a:ext cx="2498725" cy="3748087"/>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92" y="1240113"/>
            <a:ext cx="3124199" cy="3006174"/>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81291" y="2286000"/>
            <a:ext cx="2311593" cy="3481316"/>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6800" y="4246287"/>
            <a:ext cx="1872082" cy="2611714"/>
          </a:xfrm>
          <a:prstGeom prst="rect">
            <a:avLst/>
          </a:prstGeom>
        </p:spPr>
      </p:pic>
    </p:spTree>
    <p:extLst>
      <p:ext uri="{BB962C8B-B14F-4D97-AF65-F5344CB8AC3E}">
        <p14:creationId xmlns:p14="http://schemas.microsoft.com/office/powerpoint/2010/main" val="467752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9" y="228601"/>
            <a:ext cx="3886201" cy="7620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dirty="0" smtClean="0">
                <a:solidFill>
                  <a:schemeClr val="accent4"/>
                </a:solidFill>
              </a:rPr>
              <a:t>Ірина КАРАВАЙ</a:t>
            </a:r>
            <a:endParaRPr lang="ru-RU" dirty="0">
              <a:solidFill>
                <a:schemeClr val="accent4"/>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4400" y="251347"/>
            <a:ext cx="3289300" cy="24638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480" y="1676400"/>
            <a:ext cx="2438400" cy="365760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1300" y="2743200"/>
            <a:ext cx="2667000" cy="4000500"/>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1200" y="2971800"/>
            <a:ext cx="2362200" cy="3543300"/>
          </a:xfrm>
          <a:prstGeom prst="rect">
            <a:avLst/>
          </a:prstGeom>
        </p:spPr>
      </p:pic>
    </p:spTree>
    <p:extLst>
      <p:ext uri="{BB962C8B-B14F-4D97-AF65-F5344CB8AC3E}">
        <p14:creationId xmlns:p14="http://schemas.microsoft.com/office/powerpoint/2010/main" val="3961954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1" y="152400"/>
            <a:ext cx="4419599" cy="685800"/>
          </a:xfr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r>
              <a:rPr lang="uk-UA" dirty="0" smtClean="0">
                <a:solidFill>
                  <a:schemeClr val="accent4"/>
                </a:solidFill>
              </a:rPr>
              <a:t>Роксолана Богуцька</a:t>
            </a:r>
            <a:endParaRPr lang="ru-RU" dirty="0">
              <a:solidFill>
                <a:schemeClr val="accent4"/>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1" y="1066800"/>
            <a:ext cx="1743075" cy="261937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52400"/>
            <a:ext cx="2221992" cy="3657600"/>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9000" y="152400"/>
            <a:ext cx="1595674" cy="3657600"/>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54034" y="943097"/>
            <a:ext cx="1816608" cy="2743078"/>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341" y="3907205"/>
            <a:ext cx="4136516" cy="3005868"/>
          </a:xfrm>
          <a:prstGeom prst="rect">
            <a:avLst/>
          </a:prstGeom>
        </p:spPr>
      </p:pic>
      <p:pic>
        <p:nvPicPr>
          <p:cNvPr id="8" name="Рисунок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95854" y="3907205"/>
            <a:ext cx="4053475" cy="3005868"/>
          </a:xfrm>
          <a:prstGeom prst="rect">
            <a:avLst/>
          </a:prstGeom>
        </p:spPr>
      </p:pic>
    </p:spTree>
    <p:extLst>
      <p:ext uri="{BB962C8B-B14F-4D97-AF65-F5344CB8AC3E}">
        <p14:creationId xmlns:p14="http://schemas.microsoft.com/office/powerpoint/2010/main" val="786184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28600"/>
            <a:ext cx="8305800" cy="6229350"/>
          </a:xfrm>
          <a:prstGeom prst="rect">
            <a:avLst/>
          </a:prstGeom>
        </p:spPr>
      </p:pic>
    </p:spTree>
    <p:extLst>
      <p:ext uri="{BB962C8B-B14F-4D97-AF65-F5344CB8AC3E}">
        <p14:creationId xmlns:p14="http://schemas.microsoft.com/office/powerpoint/2010/main" val="3604497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28600"/>
            <a:ext cx="6347714" cy="685800"/>
          </a:xfrm>
          <a:solidFill>
            <a:schemeClr val="accent3">
              <a:lumMod val="20000"/>
              <a:lumOff val="80000"/>
            </a:schemeClr>
          </a:solidFill>
          <a:ln w="28575">
            <a:solidFill>
              <a:schemeClr val="accent5">
                <a:lumMod val="75000"/>
              </a:schemeClr>
            </a:solidFill>
          </a:ln>
          <a:effectLst>
            <a:outerShdw blurRad="149987" dist="250190" dir="8460000" algn="ctr">
              <a:srgbClr val="000000">
                <a:alpha val="28000"/>
              </a:srgbClr>
            </a:outerShdw>
            <a:reflection blurRad="6350" stA="50000" endA="300" endPos="90000" dist="50800" dir="5400000" sy="-100000" algn="bl" rotWithShape="0"/>
          </a:effectLst>
          <a:scene3d>
            <a:camera prst="orthographicFront">
              <a:rot lat="0" lon="0" rev="0"/>
            </a:camera>
            <a:lightRig rig="contrasting" dir="t">
              <a:rot lat="0" lon="0" rev="1500000"/>
            </a:lightRig>
          </a:scene3d>
          <a:sp3d prstMaterial="metal">
            <a:bevelT w="88900" h="88900"/>
          </a:sp3d>
        </p:spPr>
        <p:txBody>
          <a:bodyPr/>
          <a:lstStyle/>
          <a:p>
            <a:pPr algn="ctr"/>
            <a:r>
              <a:rPr lang="uk-UA" dirty="0" smtClean="0">
                <a:solidFill>
                  <a:schemeClr val="accent4"/>
                </a:solidFill>
              </a:rPr>
              <a:t>Іспанія. </a:t>
            </a:r>
            <a:r>
              <a:rPr lang="en-US" dirty="0" smtClean="0">
                <a:solidFill>
                  <a:schemeClr val="accent4"/>
                </a:solidFill>
              </a:rPr>
              <a:t>XV</a:t>
            </a:r>
            <a:r>
              <a:rPr lang="uk-UA" dirty="0" smtClean="0">
                <a:solidFill>
                  <a:schemeClr val="accent4"/>
                </a:solidFill>
              </a:rPr>
              <a:t>І століття.</a:t>
            </a:r>
            <a:endParaRPr lang="ru-RU" dirty="0">
              <a:solidFill>
                <a:schemeClr val="accent4"/>
              </a:solidFill>
            </a:endParaRPr>
          </a:p>
        </p:txBody>
      </p:sp>
      <p:pic>
        <p:nvPicPr>
          <p:cNvPr id="48132" name="Picture 4" descr="http://t.mesija.net/wp-content/uploads/2014/01/2014-01-21_1040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 y="1447800"/>
            <a:ext cx="6347714" cy="5410200"/>
          </a:xfrm>
          <a:prstGeom prst="roundRect">
            <a:avLst/>
          </a:prstGeom>
          <a:noFill/>
          <a:ln>
            <a:solidFill>
              <a:schemeClr val="accent5">
                <a:lumMod val="75000"/>
              </a:schemeClr>
            </a:solidFill>
          </a:ln>
          <a:scene3d>
            <a:camera prst="orthographicFront"/>
            <a:lightRig rig="threePt" dir="t"/>
          </a:scene3d>
          <a:sp3d>
            <a:bevelT w="114300" prst="artDeco"/>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225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934" y="381000"/>
            <a:ext cx="6347714" cy="762000"/>
          </a:xfrm>
          <a:solidFill>
            <a:schemeClr val="accent3">
              <a:lumMod val="20000"/>
              <a:lumOff val="80000"/>
            </a:schemeClr>
          </a:solidFill>
          <a:ln w="28575">
            <a:solidFill>
              <a:schemeClr val="accent5">
                <a:lumMod val="7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uk-UA" dirty="0" smtClean="0">
                <a:solidFill>
                  <a:schemeClr val="accent4"/>
                </a:solidFill>
              </a:rPr>
              <a:t>Франція. </a:t>
            </a:r>
            <a:r>
              <a:rPr lang="en-US" dirty="0" smtClean="0">
                <a:solidFill>
                  <a:schemeClr val="accent4"/>
                </a:solidFill>
              </a:rPr>
              <a:t>XV</a:t>
            </a:r>
            <a:r>
              <a:rPr lang="uk-UA" dirty="0" smtClean="0">
                <a:solidFill>
                  <a:schemeClr val="accent4"/>
                </a:solidFill>
              </a:rPr>
              <a:t>ІІ століття.</a:t>
            </a:r>
            <a:endParaRPr lang="ru-RU" dirty="0">
              <a:solidFill>
                <a:schemeClr val="accent4"/>
              </a:solidFill>
            </a:endParaRPr>
          </a:p>
        </p:txBody>
      </p:sp>
      <p:pic>
        <p:nvPicPr>
          <p:cNvPr id="52226" name="Picture 2" descr="https://encrypted-tbn3.gstatic.com/images?q=tbn:ANd9GcT19ZyFzBDZJnynjMYskh_aSCjMO0v1tumoTFunPaWHO2rp_dZl"/>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09600" y="1600200"/>
            <a:ext cx="6347714" cy="4876800"/>
          </a:xfrm>
          <a:prstGeom prst="roundRect">
            <a:avLst/>
          </a:prstGeom>
          <a:noFill/>
          <a:effectLst>
            <a:glow rad="228600">
              <a:schemeClr val="accent5">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300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285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en-US" dirty="0" smtClean="0">
                <a:solidFill>
                  <a:schemeClr val="accent4"/>
                </a:solidFill>
              </a:rPr>
              <a:t>XV</a:t>
            </a:r>
            <a:r>
              <a:rPr lang="uk-UA" dirty="0" smtClean="0">
                <a:solidFill>
                  <a:schemeClr val="accent4"/>
                </a:solidFill>
              </a:rPr>
              <a:t>ІІ століття. Новий виток</a:t>
            </a:r>
            <a:br>
              <a:rPr lang="uk-UA" dirty="0" smtClean="0">
                <a:solidFill>
                  <a:schemeClr val="accent4"/>
                </a:solidFill>
              </a:rPr>
            </a:br>
            <a:r>
              <a:rPr lang="uk-UA" dirty="0" smtClean="0">
                <a:solidFill>
                  <a:schemeClr val="accent4"/>
                </a:solidFill>
              </a:rPr>
              <a:t>моди. Спідниця-купол.</a:t>
            </a:r>
            <a:endParaRPr lang="ru-RU" dirty="0">
              <a:solidFill>
                <a:schemeClr val="accent4"/>
              </a:solidFill>
            </a:endParaRPr>
          </a:p>
        </p:txBody>
      </p:sp>
      <p:pic>
        <p:nvPicPr>
          <p:cNvPr id="53250" name="Picture 2" descr="http://m0da.pp.ua/img/8/istorija-spidnyci-13.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1802256" y="2286000"/>
            <a:ext cx="3962400" cy="4419600"/>
          </a:xfrm>
          <a:prstGeom prst="roundRect">
            <a:avLst/>
          </a:prstGeom>
          <a:solidFill>
            <a:srgbClr val="FFFFFF">
              <a:shade val="85000"/>
            </a:srgbClr>
          </a:solidFill>
          <a:ln>
            <a:solidFill>
              <a:srgbClr val="C00000"/>
            </a:solidFill>
          </a:ln>
          <a:effectLst>
            <a:reflection blurRad="12700" stA="38000" endPos="28000" dist="5000" dir="5400000" sy="-100000" algn="bl" rotWithShape="0"/>
          </a:effectLst>
          <a:extLst/>
        </p:spPr>
      </p:pic>
    </p:spTree>
    <p:extLst>
      <p:ext uri="{BB962C8B-B14F-4D97-AF65-F5344CB8AC3E}">
        <p14:creationId xmlns:p14="http://schemas.microsoft.com/office/powerpoint/2010/main" val="4237361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20000"/>
              <a:lumOff val="80000"/>
            </a:schemeClr>
          </a:solidFill>
          <a:ln w="285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en-US" dirty="0" smtClean="0">
                <a:solidFill>
                  <a:schemeClr val="accent4"/>
                </a:solidFill>
              </a:rPr>
              <a:t>XV</a:t>
            </a:r>
            <a:r>
              <a:rPr lang="uk-UA" dirty="0" smtClean="0">
                <a:solidFill>
                  <a:schemeClr val="accent4"/>
                </a:solidFill>
              </a:rPr>
              <a:t>ІІІ століття. «Кумедні спідниці».</a:t>
            </a:r>
            <a:endParaRPr lang="ru-RU" dirty="0">
              <a:solidFill>
                <a:schemeClr val="accent4"/>
              </a:solidFill>
            </a:endParaRPr>
          </a:p>
        </p:txBody>
      </p:sp>
      <p:pic>
        <p:nvPicPr>
          <p:cNvPr id="54274" name="Picture 2" descr="http://shudnuty.com.ua/wp-content/uploads/2012/10/druge-rokok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368" y="2133600"/>
            <a:ext cx="6480175" cy="4571287"/>
          </a:xfrm>
          <a:prstGeom prst="rect">
            <a:avLst/>
          </a:prstGeom>
          <a:no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566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81000" y="381000"/>
            <a:ext cx="6781800" cy="6019800"/>
          </a:xfrm>
          <a:prstGeom prst="roundRect">
            <a:avLst/>
          </a:prstGeom>
          <a:solidFill>
            <a:srgbClr val="FFFFFF">
              <a:shade val="85000"/>
            </a:srgbClr>
          </a:solidFill>
          <a:ln>
            <a:noFill/>
          </a:ln>
          <a:effectLst>
            <a:glow rad="228600">
              <a:schemeClr val="accent4">
                <a:satMod val="175000"/>
                <a:alpha val="40000"/>
              </a:schemeClr>
            </a:glow>
            <a:reflection blurRad="12700" stA="38000" endPos="28000" dist="5000" dir="5400000" sy="-100000" algn="bl" rotWithShape="0"/>
          </a:effectLst>
        </p:spPr>
      </p:pic>
    </p:spTree>
    <p:extLst>
      <p:ext uri="{BB962C8B-B14F-4D97-AF65-F5344CB8AC3E}">
        <p14:creationId xmlns:p14="http://schemas.microsoft.com/office/powerpoint/2010/main" val="254832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837</TotalTime>
  <Words>208</Words>
  <Application>Microsoft Office PowerPoint</Application>
  <PresentationFormat>Экран (4:3)</PresentationFormat>
  <Paragraphs>45</Paragraphs>
  <Slides>45</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45</vt:i4>
      </vt:variant>
    </vt:vector>
  </HeadingPairs>
  <TitlesOfParts>
    <vt:vector size="51" baseType="lpstr">
      <vt:lpstr>Arial</vt:lpstr>
      <vt:lpstr>Calibri</vt:lpstr>
      <vt:lpstr>Monotype Corsiva</vt:lpstr>
      <vt:lpstr>Trebuchet MS</vt:lpstr>
      <vt:lpstr>Wingdings 3</vt:lpstr>
      <vt:lpstr>Грань</vt:lpstr>
      <vt:lpstr>Презентация PowerPoint</vt:lpstr>
      <vt:lpstr>Презентация PowerPoint</vt:lpstr>
      <vt:lpstr>Екскурс з історії спідниці.</vt:lpstr>
      <vt:lpstr>Презентация PowerPoint</vt:lpstr>
      <vt:lpstr>Іспанія. XVІ століття.</vt:lpstr>
      <vt:lpstr>Франція. XVІІ століття.</vt:lpstr>
      <vt:lpstr>XVІІ століття. Новий виток моди. Спідниця-купол.</vt:lpstr>
      <vt:lpstr>XVІІІ століття. «Кумедні спідниці».</vt:lpstr>
      <vt:lpstr>Презентация PowerPoint</vt:lpstr>
      <vt:lpstr>Презентация PowerPoint</vt:lpstr>
      <vt:lpstr>Презентация PowerPoint</vt:lpstr>
      <vt:lpstr>Традиційна спідниця в Україні – плахта, обгортка, паньова.</vt:lpstr>
      <vt:lpstr>Презентация PowerPoint</vt:lpstr>
      <vt:lpstr>Вибрати мірки, необхідні для побудови креслення основи прямої спідниці.  1. Дв   2. Шс  3. Сс  4. Др  5. Ст</vt:lpstr>
      <vt:lpstr>Відповідь.  Дв  Сс  Ст</vt:lpstr>
      <vt:lpstr>Презентация PowerPoint</vt:lpstr>
      <vt:lpstr>Відповідь.  А. Пряма.  Б. Трапецієвидна.  В. Розширена до низу.  Г. Завужена до низу.</vt:lpstr>
      <vt:lpstr>Презентация PowerPoint</vt:lpstr>
      <vt:lpstr>Відповідь.  А. Пряма.  Б. Клинова.  В. Конічна.</vt:lpstr>
      <vt:lpstr> Із загального переліку вимог, що ставляться до одягу, виберіть окремо естетичні, гігієнічні, експлуатаційні.  1.Здатність тканини вбирати вологу. 2. Відповідність моді. 3. Міцність. 4. Теплозахисні властивості. 5. Зносостійкість. 6. Вибір оздоблення. 7. Відповіднісь фігурі й віку. 8. Здатність зберігати форму. 9. Здатність тканини пропускати повітря. 10.Зручність у користуванні. 11. Додержання пропорцій між частинами одягу.</vt:lpstr>
      <vt:lpstr>Відповідь.  Естетичні вимоги. 2,6,7,11.  Гігієнічні вимоги. 1,4,9.  Експлуатаційні вимоги.3,5,8,10. </vt:lpstr>
      <vt:lpstr>Дати назви таким лініям на кресленні:ТТ2, СС2, НН2, ТН,  В1Н3, В2Н4, Т2Н2.</vt:lpstr>
      <vt:lpstr>Відповідь. ТТ2-лінія талії. СС2-лінія стегон. НН2- лінія низу спідниці. ТН- лінія середини заднього полотнища. В1Н3-лінія бокового шва заднього полотнища. В2Н4-лінія бокового шва переднього полотнища. Т2Н2-лінія середини переднього полотнища.</vt:lpstr>
      <vt:lpstr>                                    КРОСВОРД.     1. Назва жінки, яка надто турбується про відповідність свого одягу напряму моди. 2. Короткі до колін літні брюки. 3. Загальна назва вбрання людини. 4. Брюки з нагрудником і бретелями. 5. Скорочена назва спідниці, зшитої з клинів тканини. 6. Назва спідниці російською мовою. 7. Зразок, вирізаний з паперу чи картону по контурних лініях креслення виробу, на якому вказується напрямок поздовжньої нитки, лінії згинів, назви деталей. 8. Довга до кісточок спідниця. 9. Народна назва брюк, виготовлених з джинсової тканини. 10. Дуже коротка спідниця. 11. Жіночий поясний одяг, довжина якого буває міні, максі, міді. </vt:lpstr>
      <vt:lpstr>Презентация PowerPoint</vt:lpstr>
      <vt:lpstr>Презентация PowerPoint</vt:lpstr>
      <vt:lpstr>Тема заняття. Моделювання                      спідниці. </vt:lpstr>
      <vt:lpstr>           Завдання уроку. 1. Розширити уявлення про моду та стиль.  2. Ознайомитись з поняттям моделювання, його видами.  3. Навчитись моделювати різні моделі спідниць.  4. Ознайомитись з професією модельєра одягу. </vt:lpstr>
      <vt:lpstr>Презентация PowerPoint</vt:lpstr>
      <vt:lpstr>Презентация PowerPoint</vt:lpstr>
      <vt:lpstr>Презентация PowerPoint</vt:lpstr>
      <vt:lpstr>Презентация PowerPoint</vt:lpstr>
      <vt:lpstr>Презентация PowerPoint</vt:lpstr>
      <vt:lpstr>Моделювання</vt:lpstr>
      <vt:lpstr>Основні методи розробки нового фасону спідниці :   1. Розрізати викрійки спідниці від низу до верху виточки і розсунути деталі на потрібну для певної моделі ширину для утворення складки.</vt:lpstr>
      <vt:lpstr>2. Закривання виточки для розширення нижньої частини спідниці.</vt:lpstr>
      <vt:lpstr>3. Розрізання викрійки у поперечному напрямку для утворення кокетки (відрізна деталь).</vt:lpstr>
      <vt:lpstr>                           ПРАКТИЧНА РОБОТА.                 (Ділова гра «Модельні агенції)                                ХІД РОБОТИ. 1. Підготувати шаблони викрійки основи прямої спідниці. 2. Нанести на шаблони лінії фасону певної моделі. 3. Зробити розкладку викрійки за новим фасоном – розрізати, розсунути і закріпити деталі викрійки.</vt:lpstr>
      <vt:lpstr>Для пошиття прямої спідниці потрібно тканини:   Ширина тканини (Сс+(2*3))*2 (см).   Довжина тканини Дв+5+1,5 (см).</vt:lpstr>
      <vt:lpstr>Дизайнер одягу – це фахівець легкої промисловості, який займається проектуванням і створенням швейних виробів. Дизанери – люди творчі, креативні. ЛІЛІЯ  ПУСТОВІТ.</vt:lpstr>
      <vt:lpstr>АНДРЕ  ТАН</vt:lpstr>
      <vt:lpstr>Оксана Караванська</vt:lpstr>
      <vt:lpstr>Ірина КАРАВАЙ</vt:lpstr>
      <vt:lpstr>Роксолана Богуцька</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Mishel</dc:creator>
  <cp:lastModifiedBy>Mishel</cp:lastModifiedBy>
  <cp:revision>68</cp:revision>
  <cp:lastPrinted>1601-01-01T00:00:00Z</cp:lastPrinted>
  <dcterms:created xsi:type="dcterms:W3CDTF">1601-01-01T00:00:00Z</dcterms:created>
  <dcterms:modified xsi:type="dcterms:W3CDTF">2014-10-06T18:10:52Z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3455686</vt:lpwstr>
  </property>
  <property fmtid="{D5CDD505-2E9C-101B-9397-08002B2CF9AE}" name="NXPowerLiteVersion" pid="3">
    <vt:lpwstr>D4.1.4</vt:lpwstr>
  </property>
  <property fmtid="{D5CDD505-2E9C-101B-9397-08002B2CF9AE}" name="Version" pid="4">
    <vt:i4>1</vt:i4>
  </property>
</Properties>
</file>