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slide+xml" PartName="/ppt/slides/slide55.xml"/>
  <Override ContentType="application/vnd.openxmlformats-officedocument.presentationml.slide+xml" PartName="/ppt/slides/slide56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83" r:id="rId3"/>
    <p:sldId id="285" r:id="rId4"/>
    <p:sldId id="287" r:id="rId5"/>
    <p:sldId id="286" r:id="rId6"/>
    <p:sldId id="288" r:id="rId7"/>
    <p:sldId id="289" r:id="rId8"/>
    <p:sldId id="290" r:id="rId9"/>
    <p:sldId id="291" r:id="rId10"/>
    <p:sldId id="292" r:id="rId11"/>
    <p:sldId id="293" r:id="rId12"/>
    <p:sldId id="295" r:id="rId13"/>
    <p:sldId id="260" r:id="rId14"/>
    <p:sldId id="277" r:id="rId15"/>
    <p:sldId id="262" r:id="rId16"/>
    <p:sldId id="296" r:id="rId17"/>
    <p:sldId id="297" r:id="rId18"/>
    <p:sldId id="256" r:id="rId19"/>
    <p:sldId id="298" r:id="rId20"/>
    <p:sldId id="299" r:id="rId21"/>
    <p:sldId id="300" r:id="rId22"/>
    <p:sldId id="303" r:id="rId23"/>
    <p:sldId id="304" r:id="rId24"/>
    <p:sldId id="305" r:id="rId25"/>
    <p:sldId id="301" r:id="rId26"/>
    <p:sldId id="306" r:id="rId27"/>
    <p:sldId id="307" r:id="rId28"/>
    <p:sldId id="308" r:id="rId29"/>
    <p:sldId id="309" r:id="rId30"/>
    <p:sldId id="310" r:id="rId31"/>
    <p:sldId id="311" r:id="rId32"/>
    <p:sldId id="312" r:id="rId33"/>
    <p:sldId id="302" r:id="rId34"/>
    <p:sldId id="314" r:id="rId35"/>
    <p:sldId id="263" r:id="rId36"/>
    <p:sldId id="264" r:id="rId37"/>
    <p:sldId id="266" r:id="rId38"/>
    <p:sldId id="267" r:id="rId39"/>
    <p:sldId id="315" r:id="rId40"/>
    <p:sldId id="316" r:id="rId41"/>
    <p:sldId id="317" r:id="rId42"/>
    <p:sldId id="318" r:id="rId43"/>
    <p:sldId id="319" r:id="rId44"/>
    <p:sldId id="320" r:id="rId45"/>
    <p:sldId id="321" r:id="rId46"/>
    <p:sldId id="322" r:id="rId47"/>
    <p:sldId id="323" r:id="rId48"/>
    <p:sldId id="324" r:id="rId49"/>
    <p:sldId id="325" r:id="rId50"/>
    <p:sldId id="269" r:id="rId51"/>
    <p:sldId id="326" r:id="rId52"/>
    <p:sldId id="327" r:id="rId53"/>
    <p:sldId id="328" r:id="rId54"/>
    <p:sldId id="329" r:id="rId55"/>
    <p:sldId id="281" r:id="rId56"/>
    <p:sldId id="275" r:id="rId5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9933"/>
    <a:srgbClr val="0080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6" d="100"/>
          <a:sy n="56" d="100"/>
        </p:scale>
        <p:origin x="-101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FloraMast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249987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249987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24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24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FloraSlaid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5.xml" Type="http://schemas.openxmlformats.org/officeDocument/2006/relationships/slideLayout"/><Relationship Id="rId6" Target="../media/image12.jpeg" Type="http://schemas.openxmlformats.org/officeDocument/2006/relationships/image"/><Relationship Id="rId5" Target="../media/image11.jpeg" Type="http://schemas.openxmlformats.org/officeDocument/2006/relationships/image"/><Relationship Id="rId4" Target="../media/image10.jpeg" Type="http://schemas.openxmlformats.org/officeDocument/2006/relationships/image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&#1055;&#1110;&#1089;&#1085;&#1110;%20&#1076;&#1083;&#1103;%20&#1087;&#1088;&#1086;&#1077;&#1082;&#1090;&#1091;\&#1056;&#1091;&#1096;&#1085;&#1080;&#1082;.wav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&#1055;&#1110;&#1089;&#1085;&#1110;%20&#1076;&#1083;&#1103;%20&#1087;&#1088;&#1086;&#1077;&#1082;&#1090;&#1091;\&#1056;&#1091;&#1096;&#1085;&#1080;&#1082;.wav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&#1055;&#1110;&#1089;&#1085;&#1110;%20&#1076;&#1083;&#1103;%20&#1087;&#1088;&#1086;&#1077;&#1082;&#1090;&#1091;\&#1056;&#1091;&#1096;&#1085;&#1080;&#1082;.wav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&#1055;&#1110;&#1089;&#1085;&#1110;%20&#1076;&#1083;&#1103;%20&#1087;&#1088;&#1086;&#1077;&#1082;&#1090;&#1091;\&#1056;&#1091;&#1096;&#1085;&#1080;&#1082;.wav" TargetMode="Externa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&#1055;&#1110;&#1089;&#1085;&#1110;%20&#1076;&#1083;&#1103;%20&#1087;&#1088;&#1086;&#1077;&#1082;&#1090;&#1091;\&#1056;&#1091;&#1096;&#1085;&#1080;&#1082;.wav" TargetMode="Externa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&#1055;&#1110;&#1089;&#1085;&#1110;%20&#1076;&#1083;&#1103;%20&#1087;&#1088;&#1086;&#1077;&#1082;&#1090;&#1091;\&#1056;&#1091;&#1096;&#1085;&#1080;&#1082;.wav" TargetMode="Externa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&#1055;&#1110;&#1089;&#1085;&#1110;%20&#1076;&#1083;&#1103;%20&#1087;&#1088;&#1086;&#1077;&#1082;&#1090;&#1091;\&#1056;&#1091;&#1096;&#1085;&#1080;&#1082;.wav" TargetMode="Externa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&#1055;&#1110;&#1089;&#1085;&#1110;%20&#1076;&#1083;&#1103;%20&#1087;&#1088;&#1086;&#1077;&#1082;&#1090;&#1091;\&#1056;&#1091;&#1096;&#1085;&#1080;&#1082;.wav" TargetMode="Externa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&#1055;&#1110;&#1089;&#1085;&#1110;%20&#1076;&#1083;&#1103;%20&#1087;&#1088;&#1086;&#1077;&#1082;&#1090;&#1091;\&#1056;&#1091;&#1096;&#1085;&#1080;&#1082;.wav" TargetMode="Externa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&#1055;&#1110;&#1089;&#1085;&#1110;%20&#1076;&#1083;&#1103;%20&#1087;&#1088;&#1086;&#1077;&#1082;&#1090;&#1091;\&#1056;&#1091;&#1096;&#1085;&#1080;&#1082;.wav" TargetMode="External"/><Relationship Id="rId4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&#1055;&#1110;&#1089;&#1085;&#1110;%20&#1076;&#1083;&#1103;%20&#1087;&#1088;&#1086;&#1077;&#1082;&#1090;&#1091;\&#1056;&#1091;&#1096;&#1085;&#1080;&#1082;.wav" TargetMode="External"/><Relationship Id="rId4" Type="http://schemas.openxmlformats.org/officeDocument/2006/relationships/image" Target="../media/image21.jpeg"/></Relationships>
</file>

<file path=ppt/slides/_rels/slide29.xml.rels><?xml version="1.0" encoding="UTF-8" standalone="yes" ?><Relationships xmlns="http://schemas.openxmlformats.org/package/2006/relationships"><Relationship Id="rId3" Target="../media/image13.png" Type="http://schemas.openxmlformats.org/officeDocument/2006/relationships/image"/><Relationship Id="rId2" Target="../slideLayouts/slideLayout1.xml" Type="http://schemas.openxmlformats.org/officeDocument/2006/relationships/slideLayout"/><Relationship Id="rId1" Target="file:///I:\&#1055;&#1110;&#1089;&#1085;&#1110;%20&#1076;&#1083;&#1103;%20&#1087;&#1088;&#1086;&#1077;&#1082;&#1090;&#1091;\&#1056;&#1091;&#1096;&#1085;&#1080;&#1082;.wav" TargetMode="External" Type="http://schemas.openxmlformats.org/officeDocument/2006/relationships/audio"/><Relationship Id="rId4" Target="../media/image22.jpe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&#1055;&#1110;&#1089;&#1085;&#1110;%20&#1076;&#1083;&#1103;%20&#1087;&#1088;&#1086;&#1077;&#1082;&#1090;&#1091;\&#1056;&#1091;&#1096;&#1085;&#1080;&#1082;.wav" TargetMode="External"/><Relationship Id="rId4" Type="http://schemas.openxmlformats.org/officeDocument/2006/relationships/image" Target="../media/image2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&#1055;&#1110;&#1089;&#1085;&#1110;%20&#1076;&#1083;&#1103;%20&#1087;&#1088;&#1086;&#1077;&#1082;&#1090;&#1091;\&#1056;&#1091;&#1096;&#1085;&#1080;&#1082;.wav" TargetMode="External"/><Relationship Id="rId4" Type="http://schemas.openxmlformats.org/officeDocument/2006/relationships/image" Target="../media/image2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&#1055;&#1110;&#1089;&#1085;&#1110;%20&#1076;&#1083;&#1103;%20&#1087;&#1088;&#1086;&#1077;&#1082;&#1090;&#1091;\&#1056;&#1091;&#1096;&#1085;&#1080;&#1082;.wav" TargetMode="External"/><Relationship Id="rId4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&#1055;&#1110;&#1089;&#1085;&#1110;%20&#1076;&#1083;&#1103;%20&#1087;&#1088;&#1086;&#1077;&#1082;&#1090;&#1091;\&#1056;&#1091;&#1096;&#1085;&#1080;&#1082;.wav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I:\&#1055;&#1110;&#1089;&#1085;&#1110;%20&#1076;&#1083;&#1103;%20&#1087;&#1088;&#1086;&#1077;&#1082;&#1090;&#1091;\&#1044;&#1074;&#1072;%20&#1082;&#1086;&#1083;&#1100;&#1086;&#1088;&#1080;.wav" TargetMode="Externa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I:\&#1055;&#1110;&#1089;&#1085;&#1110;%20&#1076;&#1083;&#1103;%20&#1087;&#1088;&#1086;&#1077;&#1082;&#1090;&#1091;\&#1056;&#1091;&#1096;&#1085;&#1080;&#1082;.wav" TargetMode="Externa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то\1264412428_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735914">
            <a:off x="454353" y="447479"/>
            <a:ext cx="2998787" cy="45720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85918" y="357166"/>
            <a:ext cx="6900882" cy="6143668"/>
          </a:xfrm>
        </p:spPr>
        <p:txBody>
          <a:bodyPr>
            <a:scene3d>
              <a:camera prst="isometricOffAxis1Right"/>
              <a:lightRig rig="threePt" dir="t"/>
            </a:scene3d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  <a:t>Вигаптуй на небо райдугу-доріжку,</a:t>
            </a:r>
            <a:b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  <a:t>Простели до сонця вишивку-маніжку,</a:t>
            </a:r>
            <a:b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  <a:t>Щоб по тій доріжці з лебедями-снами</a:t>
            </a:r>
            <a:b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  <a:t>Плавати до щастя білими човнами.</a:t>
            </a:r>
            <a:r>
              <a:rPr lang="en-US" b="1" dirty="0" smtClean="0">
                <a:solidFill>
                  <a:srgbClr val="CC6600"/>
                </a:solidFill>
                <a:latin typeface="Monotype Corsiva" pitchFamily="66" charset="0"/>
              </a:rPr>
              <a:t/>
            </a:r>
            <a:br>
              <a:rPr lang="en-US" b="1" dirty="0" smtClean="0">
                <a:solidFill>
                  <a:srgbClr val="CC6600"/>
                </a:solidFill>
                <a:latin typeface="Monotype Corsiva" pitchFamily="66" charset="0"/>
              </a:rPr>
            </a:br>
            <a:r>
              <a:rPr lang="uk-UA" b="1" dirty="0" smtClean="0">
                <a:solidFill>
                  <a:srgbClr val="CC6600"/>
                </a:solidFill>
                <a:latin typeface="Monotype Corsiva" pitchFamily="66" charset="0"/>
              </a:rPr>
              <a:t>                                </a:t>
            </a:r>
            <a:r>
              <a:rPr lang="uk-UA" b="1" dirty="0" smtClean="0">
                <a:solidFill>
                  <a:schemeClr val="tx1"/>
                </a:solidFill>
                <a:latin typeface="Monotype Corsiva" pitchFamily="66" charset="0"/>
              </a:rPr>
              <a:t>В.Симоненко</a:t>
            </a:r>
            <a:endParaRPr lang="ru-RU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 advClick="0" advTm="15000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692696"/>
            <a:ext cx="8424936" cy="1728192"/>
          </a:xfrm>
        </p:spPr>
        <p:txBody>
          <a:bodyPr/>
          <a:lstStyle/>
          <a:p>
            <a:pPr lvl="0"/>
            <a:r>
              <a:rPr lang="ru-RU" sz="8000" b="1" dirty="0" err="1" smtClean="0">
                <a:solidFill>
                  <a:srgbClr val="0000FF"/>
                </a:solidFill>
              </a:rPr>
              <a:t>Які</a:t>
            </a:r>
            <a:r>
              <a:rPr lang="ru-RU" sz="8000" b="1" dirty="0" smtClean="0">
                <a:solidFill>
                  <a:srgbClr val="0000FF"/>
                </a:solidFill>
              </a:rPr>
              <a:t> </a:t>
            </a:r>
            <a:r>
              <a:rPr lang="ru-RU" sz="8000" b="1" dirty="0" err="1">
                <a:solidFill>
                  <a:srgbClr val="0000FF"/>
                </a:solidFill>
              </a:rPr>
              <a:t>орнаменти</a:t>
            </a:r>
            <a:r>
              <a:rPr lang="ru-RU" sz="8000" b="1" dirty="0">
                <a:solidFill>
                  <a:srgbClr val="0000FF"/>
                </a:solidFill>
              </a:rPr>
              <a:t> у </a:t>
            </a:r>
            <a:r>
              <a:rPr lang="ru-RU" sz="8000" b="1" dirty="0" err="1">
                <a:solidFill>
                  <a:srgbClr val="0000FF"/>
                </a:solidFill>
              </a:rPr>
              <a:t>вишивці</a:t>
            </a:r>
            <a:r>
              <a:rPr lang="ru-RU" sz="8000" b="1" dirty="0">
                <a:solidFill>
                  <a:srgbClr val="0000FF"/>
                </a:solidFill>
              </a:rPr>
              <a:t> </a:t>
            </a:r>
            <a:r>
              <a:rPr lang="ru-RU" sz="8000" b="1" dirty="0" err="1">
                <a:solidFill>
                  <a:srgbClr val="0000FF"/>
                </a:solidFill>
              </a:rPr>
              <a:t>ви</a:t>
            </a:r>
            <a:r>
              <a:rPr lang="ru-RU" sz="8000" b="1" dirty="0">
                <a:solidFill>
                  <a:srgbClr val="0000FF"/>
                </a:solidFill>
              </a:rPr>
              <a:t> </a:t>
            </a:r>
            <a:r>
              <a:rPr lang="ru-RU" sz="8000" b="1" dirty="0" err="1">
                <a:solidFill>
                  <a:srgbClr val="0000FF"/>
                </a:solidFill>
              </a:rPr>
              <a:t>знаєте</a:t>
            </a:r>
            <a:r>
              <a:rPr lang="ru-RU" sz="8000" b="1" dirty="0">
                <a:solidFill>
                  <a:srgbClr val="0000FF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875962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60648"/>
            <a:ext cx="8424936" cy="1728192"/>
          </a:xfrm>
        </p:spPr>
        <p:txBody>
          <a:bodyPr/>
          <a:lstStyle/>
          <a:p>
            <a:pPr lvl="0"/>
            <a:r>
              <a:rPr lang="ru-RU" sz="6600" b="1" dirty="0" smtClean="0">
                <a:solidFill>
                  <a:srgbClr val="0000FF"/>
                </a:solidFill>
              </a:rPr>
              <a:t>З </a:t>
            </a:r>
            <a:r>
              <a:rPr lang="ru-RU" sz="6600" b="1" dirty="0" err="1">
                <a:solidFill>
                  <a:srgbClr val="0000FF"/>
                </a:solidFill>
              </a:rPr>
              <a:t>якими</a:t>
            </a:r>
            <a:r>
              <a:rPr lang="ru-RU" sz="6600" b="1" dirty="0">
                <a:solidFill>
                  <a:srgbClr val="0000FF"/>
                </a:solidFill>
              </a:rPr>
              <a:t> швами </a:t>
            </a:r>
            <a:r>
              <a:rPr lang="ru-RU" sz="6600" b="1" dirty="0" err="1">
                <a:solidFill>
                  <a:srgbClr val="0000FF"/>
                </a:solidFill>
              </a:rPr>
              <a:t>ви</a:t>
            </a:r>
            <a:r>
              <a:rPr lang="ru-RU" sz="6600" b="1" dirty="0">
                <a:solidFill>
                  <a:srgbClr val="0000FF"/>
                </a:solidFill>
              </a:rPr>
              <a:t> </a:t>
            </a:r>
            <a:r>
              <a:rPr lang="ru-RU" sz="6600" b="1" dirty="0" err="1" smtClean="0">
                <a:solidFill>
                  <a:srgbClr val="0000FF"/>
                </a:solidFill>
              </a:rPr>
              <a:t>познайомилися</a:t>
            </a:r>
            <a:r>
              <a:rPr lang="ru-RU" sz="6600" b="1" dirty="0" smtClean="0">
                <a:solidFill>
                  <a:srgbClr val="0000FF"/>
                </a:solidFill>
              </a:rPr>
              <a:t> </a:t>
            </a:r>
            <a:r>
              <a:rPr lang="ru-RU" sz="6600" b="1" dirty="0">
                <a:solidFill>
                  <a:srgbClr val="0000FF"/>
                </a:solidFill>
              </a:rPr>
              <a:t>на </a:t>
            </a:r>
            <a:r>
              <a:rPr lang="ru-RU" sz="6600" b="1" dirty="0" err="1">
                <a:solidFill>
                  <a:srgbClr val="0000FF"/>
                </a:solidFill>
              </a:rPr>
              <a:t>попередніх</a:t>
            </a:r>
            <a:r>
              <a:rPr lang="ru-RU" sz="6600" b="1" dirty="0">
                <a:solidFill>
                  <a:srgbClr val="0000FF"/>
                </a:solidFill>
              </a:rPr>
              <a:t> уроках та </a:t>
            </a:r>
            <a:r>
              <a:rPr lang="ru-RU" sz="6600" b="1" dirty="0" err="1">
                <a:solidFill>
                  <a:srgbClr val="0000FF"/>
                </a:solidFill>
              </a:rPr>
              <a:t>вмієте</a:t>
            </a:r>
            <a:r>
              <a:rPr lang="ru-RU" sz="6600" b="1" dirty="0">
                <a:solidFill>
                  <a:srgbClr val="0000FF"/>
                </a:solidFill>
              </a:rPr>
              <a:t> </a:t>
            </a:r>
            <a:r>
              <a:rPr lang="ru-RU" sz="6600" b="1" dirty="0" err="1">
                <a:solidFill>
                  <a:srgbClr val="0000FF"/>
                </a:solidFill>
              </a:rPr>
              <a:t>виконувати</a:t>
            </a:r>
            <a:r>
              <a:rPr lang="ru-RU" sz="6600" b="1" dirty="0">
                <a:solidFill>
                  <a:srgbClr val="0000FF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16610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692696"/>
            <a:ext cx="6400800" cy="1752600"/>
          </a:xfrm>
        </p:spPr>
        <p:txBody>
          <a:bodyPr/>
          <a:lstStyle/>
          <a:p>
            <a:r>
              <a:rPr lang="ru-RU" b="1" u="sng" dirty="0" smtClean="0">
                <a:solidFill>
                  <a:srgbClr val="00B050"/>
                </a:solidFill>
              </a:rPr>
              <a:t>3 </a:t>
            </a:r>
            <a:r>
              <a:rPr lang="ru-RU" b="1" u="sng" dirty="0" err="1">
                <a:solidFill>
                  <a:srgbClr val="00B050"/>
                </a:solidFill>
              </a:rPr>
              <a:t>стежинка</a:t>
            </a:r>
            <a:r>
              <a:rPr lang="ru-RU" b="1" u="sng" dirty="0">
                <a:solidFill>
                  <a:srgbClr val="00B050"/>
                </a:solidFill>
              </a:rPr>
              <a:t> </a:t>
            </a:r>
            <a:endParaRPr lang="ru-RU" b="1" u="sng" dirty="0" smtClean="0">
              <a:solidFill>
                <a:srgbClr val="00B050"/>
              </a:solidFill>
            </a:endParaRPr>
          </a:p>
          <a:p>
            <a:r>
              <a:rPr lang="ru-RU" b="1" u="sng" dirty="0" smtClean="0">
                <a:solidFill>
                  <a:srgbClr val="00B050"/>
                </a:solidFill>
              </a:rPr>
              <a:t>«</a:t>
            </a:r>
            <a:r>
              <a:rPr lang="ru-RU" b="1" u="sng" dirty="0" err="1" smtClean="0">
                <a:solidFill>
                  <a:srgbClr val="00B050"/>
                </a:solidFill>
              </a:rPr>
              <a:t>Історична</a:t>
            </a:r>
            <a:r>
              <a:rPr lang="ru-RU" b="1" u="sng" dirty="0" smtClean="0">
                <a:solidFill>
                  <a:srgbClr val="00B050"/>
                </a:solidFill>
              </a:rPr>
              <a:t>» </a:t>
            </a:r>
            <a:endParaRPr lang="ru-RU" b="1" u="sng" dirty="0">
              <a:solidFill>
                <a:srgbClr val="00B050"/>
              </a:solidFill>
            </a:endParaRPr>
          </a:p>
          <a:p>
            <a:endParaRPr lang="ru-RU" u="sng" dirty="0" smtClean="0">
              <a:solidFill>
                <a:srgbClr val="00B050"/>
              </a:solidFill>
            </a:endParaRPr>
          </a:p>
          <a:p>
            <a:r>
              <a:rPr lang="ru-RU" u="sng" dirty="0" err="1" smtClean="0">
                <a:solidFill>
                  <a:srgbClr val="00B050"/>
                </a:solidFill>
              </a:rPr>
              <a:t>Завдання</a:t>
            </a:r>
            <a:r>
              <a:rPr lang="ru-RU" u="sng" dirty="0" smtClean="0">
                <a:solidFill>
                  <a:srgbClr val="00B050"/>
                </a:solidFill>
              </a:rPr>
              <a:t> </a:t>
            </a:r>
            <a:r>
              <a:rPr lang="ru-RU" u="sng" dirty="0">
                <a:solidFill>
                  <a:srgbClr val="00B050"/>
                </a:solidFill>
              </a:rPr>
              <a:t>командам: </a:t>
            </a:r>
            <a:endParaRPr lang="ru-RU" u="sng" dirty="0">
              <a:solidFill>
                <a:srgbClr val="00B050"/>
              </a:solidFill>
            </a:endParaRPr>
          </a:p>
          <a:p>
            <a:r>
              <a:rPr lang="uk-UA" dirty="0">
                <a:solidFill>
                  <a:srgbClr val="0000FF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«Вишивка у давні часи» та «Вишивка в сьогоденні».</a:t>
            </a:r>
            <a:endParaRPr lang="ru-RU" u="sng" dirty="0" smtClean="0">
              <a:solidFill>
                <a:srgbClr val="0000FF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r>
              <a:rPr lang="ru-RU" u="sng" dirty="0" err="1" smtClean="0">
                <a:solidFill>
                  <a:srgbClr val="00B050"/>
                </a:solidFill>
              </a:rPr>
              <a:t>Кожен</a:t>
            </a:r>
            <a:r>
              <a:rPr lang="ru-RU" u="sng" dirty="0" smtClean="0">
                <a:solidFill>
                  <a:srgbClr val="00B050"/>
                </a:solidFill>
              </a:rPr>
              <a:t> </a:t>
            </a:r>
            <a:r>
              <a:rPr lang="ru-RU" u="sng" dirty="0" err="1" smtClean="0">
                <a:solidFill>
                  <a:srgbClr val="00B050"/>
                </a:solidFill>
              </a:rPr>
              <a:t>історик</a:t>
            </a:r>
            <a:r>
              <a:rPr lang="ru-RU" u="sng" dirty="0" smtClean="0">
                <a:solidFill>
                  <a:srgbClr val="00B050"/>
                </a:solidFill>
              </a:rPr>
              <a:t> за </a:t>
            </a:r>
            <a:r>
              <a:rPr lang="ru-RU" u="sng" dirty="0" err="1" smtClean="0">
                <a:solidFill>
                  <a:srgbClr val="00B050"/>
                </a:solidFill>
              </a:rPr>
              <a:t>цікаву</a:t>
            </a:r>
            <a:r>
              <a:rPr lang="ru-RU" u="sng" dirty="0" smtClean="0">
                <a:solidFill>
                  <a:srgbClr val="00B050"/>
                </a:solidFill>
              </a:rPr>
              <a:t> </a:t>
            </a:r>
            <a:r>
              <a:rPr lang="ru-RU" u="sng" dirty="0" err="1" smtClean="0">
                <a:solidFill>
                  <a:srgbClr val="00B050"/>
                </a:solidFill>
              </a:rPr>
              <a:t>розповідь</a:t>
            </a:r>
            <a:r>
              <a:rPr lang="ru-RU" u="sng" dirty="0" smtClean="0">
                <a:solidFill>
                  <a:srgbClr val="00B050"/>
                </a:solidFill>
              </a:rPr>
              <a:t> приносить </a:t>
            </a:r>
            <a:r>
              <a:rPr lang="ru-RU" u="sng" dirty="0" err="1" smtClean="0">
                <a:solidFill>
                  <a:srgbClr val="00B050"/>
                </a:solidFill>
              </a:rPr>
              <a:t>своїй</a:t>
            </a:r>
            <a:r>
              <a:rPr lang="ru-RU" u="sng" dirty="0" smtClean="0">
                <a:solidFill>
                  <a:srgbClr val="00B050"/>
                </a:solidFill>
              </a:rPr>
              <a:t> </a:t>
            </a:r>
            <a:r>
              <a:rPr lang="ru-RU" u="sng" dirty="0" err="1" smtClean="0">
                <a:solidFill>
                  <a:srgbClr val="00B050"/>
                </a:solidFill>
              </a:rPr>
              <a:t>команді</a:t>
            </a:r>
            <a:r>
              <a:rPr lang="ru-RU" u="sng" dirty="0" smtClean="0">
                <a:solidFill>
                  <a:srgbClr val="00B050"/>
                </a:solidFill>
              </a:rPr>
              <a:t> 5 </a:t>
            </a:r>
            <a:r>
              <a:rPr lang="ru-RU" u="sng" dirty="0" err="1" smtClean="0">
                <a:solidFill>
                  <a:srgbClr val="00B050"/>
                </a:solidFill>
              </a:rPr>
              <a:t>хрестиків</a:t>
            </a:r>
            <a:endParaRPr lang="ru-RU" u="sng" dirty="0">
              <a:solidFill>
                <a:srgbClr val="00B050"/>
              </a:solidFill>
            </a:endParaRPr>
          </a:p>
          <a:p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1397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Історія народної вишивки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71472" y="1571612"/>
            <a:ext cx="4040188" cy="639762"/>
          </a:xfrm>
        </p:spPr>
        <p:txBody>
          <a:bodyPr/>
          <a:lstStyle/>
          <a:p>
            <a:r>
              <a:rPr lang="uk-UA" sz="1800" dirty="0" smtClean="0">
                <a:solidFill>
                  <a:srgbClr val="92D050"/>
                </a:solidFill>
              </a:rPr>
              <a:t>Шапка Богдана Хмельницького</a:t>
            </a:r>
            <a:endParaRPr lang="ru-RU" sz="1800" dirty="0">
              <a:solidFill>
                <a:srgbClr val="92D050"/>
              </a:solidFill>
            </a:endParaRPr>
          </a:p>
        </p:txBody>
      </p:sp>
      <p:pic>
        <p:nvPicPr>
          <p:cNvPr id="1026" name="Picture 2" descr="H:\Shapka_Bogdana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510381" y="2216944"/>
            <a:ext cx="3933825" cy="3867150"/>
          </a:xfrm>
          <a:prstGeom prst="rect">
            <a:avLst/>
          </a:prstGeom>
          <a:noFill/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572000" y="1571612"/>
            <a:ext cx="4041775" cy="639762"/>
          </a:xfrm>
        </p:spPr>
        <p:txBody>
          <a:bodyPr/>
          <a:lstStyle/>
          <a:p>
            <a:pPr algn="ctr"/>
            <a:r>
              <a:rPr lang="uk-UA" sz="1400" dirty="0" smtClean="0">
                <a:solidFill>
                  <a:srgbClr val="92D050"/>
                </a:solidFill>
              </a:rPr>
              <a:t>Найдавніші знахідки зображення одягу</a:t>
            </a:r>
            <a:endParaRPr lang="ru-RU" sz="1400" dirty="0">
              <a:solidFill>
                <a:srgbClr val="92D050"/>
              </a:solidFill>
            </a:endParaRPr>
          </a:p>
        </p:txBody>
      </p:sp>
      <p:pic>
        <p:nvPicPr>
          <p:cNvPr id="1027" name="Picture 3" descr="H:\images[59]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286380" y="2214554"/>
            <a:ext cx="3086394" cy="385339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Вишивка у давніх іконах</a:t>
            </a:r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2050" name="Picture 2" descr="H:\p-03[1]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428736"/>
            <a:ext cx="2928958" cy="4306360"/>
          </a:xfrm>
          <a:prstGeom prst="rect">
            <a:avLst/>
          </a:prstGeom>
          <a:noFill/>
        </p:spPr>
      </p:pic>
      <p:pic>
        <p:nvPicPr>
          <p:cNvPr id="2051" name="Picture 3" descr="H:\p-05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86446" y="1357298"/>
            <a:ext cx="2214578" cy="489343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Мотиви і техніки у вишиванні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Місце для тексту 7"/>
          <p:cNvSpPr>
            <a:spLocks noGrp="1"/>
          </p:cNvSpPr>
          <p:nvPr>
            <p:ph type="body" idx="1"/>
          </p:nvPr>
        </p:nvSpPr>
        <p:spPr>
          <a:xfrm>
            <a:off x="428596" y="1643050"/>
            <a:ext cx="2686040" cy="428628"/>
          </a:xfrm>
        </p:spPr>
        <p:txBody>
          <a:bodyPr/>
          <a:lstStyle/>
          <a:p>
            <a:r>
              <a:rPr lang="uk-UA" dirty="0" smtClean="0"/>
              <a:t>Виколювання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7158" y="2071678"/>
            <a:ext cx="2772678" cy="181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Місце для тексту 8"/>
          <p:cNvSpPr>
            <a:spLocks noGrp="1"/>
          </p:cNvSpPr>
          <p:nvPr>
            <p:ph type="body" sz="quarter" idx="3"/>
          </p:nvPr>
        </p:nvSpPr>
        <p:spPr>
          <a:xfrm>
            <a:off x="3500430" y="1571612"/>
            <a:ext cx="2071702" cy="571504"/>
          </a:xfrm>
        </p:spPr>
        <p:txBody>
          <a:bodyPr/>
          <a:lstStyle/>
          <a:p>
            <a:pPr algn="ctr"/>
            <a:r>
              <a:rPr lang="uk-UA" dirty="0" smtClean="0"/>
              <a:t>Хрестик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2214554"/>
            <a:ext cx="2500330" cy="194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2071678"/>
            <a:ext cx="2643206" cy="1928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кутник 13"/>
          <p:cNvSpPr/>
          <p:nvPr/>
        </p:nvSpPr>
        <p:spPr>
          <a:xfrm>
            <a:off x="6286512" y="1571612"/>
            <a:ext cx="21178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err="1" smtClean="0"/>
              <a:t>Набірування</a:t>
            </a:r>
            <a:endParaRPr lang="ru-RU" sz="2400" b="1" dirty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1622252" y="4449923"/>
            <a:ext cx="1727984" cy="2543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5499067" y="4285192"/>
            <a:ext cx="1717767" cy="2857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Прямокутник 16"/>
          <p:cNvSpPr/>
          <p:nvPr/>
        </p:nvSpPr>
        <p:spPr>
          <a:xfrm>
            <a:off x="1643042" y="4286256"/>
            <a:ext cx="21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/>
              <a:t>Занизування</a:t>
            </a:r>
            <a:endParaRPr lang="ru-RU" sz="2400" b="1" dirty="0"/>
          </a:p>
        </p:txBody>
      </p:sp>
      <p:sp>
        <p:nvSpPr>
          <p:cNvPr id="18" name="Місце для тексту 4"/>
          <p:cNvSpPr txBox="1">
            <a:spLocks/>
          </p:cNvSpPr>
          <p:nvPr/>
        </p:nvSpPr>
        <p:spPr bwMode="auto">
          <a:xfrm>
            <a:off x="4572000" y="4286256"/>
            <a:ext cx="4041775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“Коса”</a:t>
            </a:r>
            <a:r>
              <a:rPr kumimoji="0" 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гладь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692696"/>
            <a:ext cx="6400800" cy="1752600"/>
          </a:xfrm>
        </p:spPr>
        <p:txBody>
          <a:bodyPr/>
          <a:lstStyle/>
          <a:p>
            <a:r>
              <a:rPr lang="ru-RU" b="1" u="sng" dirty="0" smtClean="0">
                <a:solidFill>
                  <a:srgbClr val="00B050"/>
                </a:solidFill>
              </a:rPr>
              <a:t>4 </a:t>
            </a:r>
            <a:r>
              <a:rPr lang="ru-RU" b="1" u="sng" dirty="0" err="1">
                <a:solidFill>
                  <a:srgbClr val="00B050"/>
                </a:solidFill>
              </a:rPr>
              <a:t>стежинка</a:t>
            </a:r>
            <a:r>
              <a:rPr lang="ru-RU" b="1" u="sng" dirty="0">
                <a:solidFill>
                  <a:srgbClr val="00B050"/>
                </a:solidFill>
              </a:rPr>
              <a:t> </a:t>
            </a:r>
            <a:endParaRPr lang="ru-RU" b="1" u="sng" dirty="0" smtClean="0">
              <a:solidFill>
                <a:srgbClr val="00B050"/>
              </a:solidFill>
            </a:endParaRPr>
          </a:p>
          <a:p>
            <a:r>
              <a:rPr lang="ru-RU" b="1" u="sng" dirty="0" smtClean="0">
                <a:solidFill>
                  <a:srgbClr val="00B050"/>
                </a:solidFill>
              </a:rPr>
              <a:t>«</a:t>
            </a:r>
            <a:r>
              <a:rPr lang="ru-RU" b="1" u="sng" dirty="0" err="1" smtClean="0">
                <a:solidFill>
                  <a:srgbClr val="00B050"/>
                </a:solidFill>
              </a:rPr>
              <a:t>Майданс</a:t>
            </a:r>
            <a:r>
              <a:rPr lang="ru-RU" b="1" u="sng" dirty="0" smtClean="0">
                <a:solidFill>
                  <a:srgbClr val="00B050"/>
                </a:solidFill>
              </a:rPr>
              <a:t>» </a:t>
            </a:r>
            <a:endParaRPr lang="ru-RU" b="1" u="sng" dirty="0">
              <a:solidFill>
                <a:srgbClr val="00B050"/>
              </a:solidFill>
            </a:endParaRPr>
          </a:p>
          <a:p>
            <a:endParaRPr lang="ru-RU" u="sng" dirty="0" smtClean="0">
              <a:solidFill>
                <a:srgbClr val="00B050"/>
              </a:solidFill>
            </a:endParaRPr>
          </a:p>
          <a:p>
            <a:r>
              <a:rPr lang="ru-RU" u="sng" dirty="0" err="1" smtClean="0">
                <a:solidFill>
                  <a:srgbClr val="00B050"/>
                </a:solidFill>
              </a:rPr>
              <a:t>Завдання</a:t>
            </a:r>
            <a:r>
              <a:rPr lang="ru-RU" u="sng" dirty="0" smtClean="0">
                <a:solidFill>
                  <a:srgbClr val="00B050"/>
                </a:solidFill>
              </a:rPr>
              <a:t> </a:t>
            </a:r>
            <a:r>
              <a:rPr lang="ru-RU" u="sng" dirty="0">
                <a:solidFill>
                  <a:srgbClr val="00B050"/>
                </a:solidFill>
              </a:rPr>
              <a:t>командам: </a:t>
            </a:r>
            <a:endParaRPr lang="ru-RU" u="sng" dirty="0">
              <a:solidFill>
                <a:srgbClr val="00B050"/>
              </a:solidFill>
            </a:endParaRPr>
          </a:p>
          <a:p>
            <a:r>
              <a:rPr lang="uk-UA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учні виконують </a:t>
            </a:r>
            <a:r>
              <a:rPr lang="uk-UA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руханку</a:t>
            </a:r>
            <a:r>
              <a:rPr lang="uk-UA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за своїми наставниками-фізруками. Гості оцінюють, яка команда була більш вправною і дружньою. (2 та 4 хрестики).  </a:t>
            </a:r>
            <a:endParaRPr lang="ru-RU" dirty="0">
              <a:solidFill>
                <a:srgbClr val="00B05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5687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692696"/>
            <a:ext cx="6400800" cy="1752600"/>
          </a:xfrm>
        </p:spPr>
        <p:txBody>
          <a:bodyPr/>
          <a:lstStyle/>
          <a:p>
            <a:r>
              <a:rPr lang="ru-RU" b="1" u="sng" dirty="0" smtClean="0">
                <a:solidFill>
                  <a:srgbClr val="00B050"/>
                </a:solidFill>
              </a:rPr>
              <a:t>5 </a:t>
            </a:r>
            <a:r>
              <a:rPr lang="ru-RU" b="1" u="sng" dirty="0" err="1">
                <a:solidFill>
                  <a:srgbClr val="00B050"/>
                </a:solidFill>
              </a:rPr>
              <a:t>стежинка</a:t>
            </a:r>
            <a:r>
              <a:rPr lang="ru-RU" b="1" u="sng" dirty="0">
                <a:solidFill>
                  <a:srgbClr val="00B050"/>
                </a:solidFill>
              </a:rPr>
              <a:t> </a:t>
            </a:r>
            <a:endParaRPr lang="ru-RU" b="1" u="sng" dirty="0" smtClean="0">
              <a:solidFill>
                <a:srgbClr val="00B050"/>
              </a:solidFill>
            </a:endParaRPr>
          </a:p>
          <a:p>
            <a:r>
              <a:rPr lang="ru-RU" b="1" u="sng" dirty="0" err="1" smtClean="0">
                <a:solidFill>
                  <a:srgbClr val="00B050"/>
                </a:solidFill>
              </a:rPr>
              <a:t>Гра</a:t>
            </a:r>
            <a:r>
              <a:rPr lang="ru-RU" b="1" u="sng" dirty="0" smtClean="0">
                <a:solidFill>
                  <a:srgbClr val="00B050"/>
                </a:solidFill>
              </a:rPr>
              <a:t> «</a:t>
            </a:r>
            <a:r>
              <a:rPr lang="ru-RU" b="1" u="sng" dirty="0" err="1" smtClean="0">
                <a:solidFill>
                  <a:srgbClr val="00B050"/>
                </a:solidFill>
              </a:rPr>
              <a:t>Відгадай</a:t>
            </a:r>
            <a:r>
              <a:rPr lang="ru-RU" b="1" u="sng" dirty="0" smtClean="0">
                <a:solidFill>
                  <a:srgbClr val="00B050"/>
                </a:solidFill>
              </a:rPr>
              <a:t> мене» </a:t>
            </a:r>
            <a:endParaRPr lang="ru-RU" b="1" u="sng" dirty="0">
              <a:solidFill>
                <a:srgbClr val="00B050"/>
              </a:solidFill>
            </a:endParaRPr>
          </a:p>
          <a:p>
            <a:endParaRPr lang="ru-RU" u="sng" dirty="0" smtClean="0">
              <a:solidFill>
                <a:srgbClr val="00B050"/>
              </a:solidFill>
            </a:endParaRPr>
          </a:p>
          <a:p>
            <a:r>
              <a:rPr lang="ru-RU" u="sng" dirty="0" err="1" smtClean="0">
                <a:solidFill>
                  <a:srgbClr val="00B050"/>
                </a:solidFill>
              </a:rPr>
              <a:t>Завдання</a:t>
            </a:r>
            <a:r>
              <a:rPr lang="ru-RU" u="sng" dirty="0" smtClean="0">
                <a:solidFill>
                  <a:srgbClr val="00B050"/>
                </a:solidFill>
              </a:rPr>
              <a:t> </a:t>
            </a:r>
            <a:r>
              <a:rPr lang="ru-RU" u="sng" dirty="0">
                <a:solidFill>
                  <a:srgbClr val="00B050"/>
                </a:solidFill>
              </a:rPr>
              <a:t>командам: </a:t>
            </a:r>
            <a:endParaRPr lang="ru-RU" u="sng" dirty="0">
              <a:solidFill>
                <a:srgbClr val="00B050"/>
              </a:solidFill>
            </a:endParaRPr>
          </a:p>
          <a:p>
            <a:r>
              <a:rPr lang="uk-UA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Для команд звучать питання, 30 </a:t>
            </a:r>
            <a:r>
              <a:rPr lang="uk-UA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сек</a:t>
            </a:r>
            <a:r>
              <a:rPr lang="uk-UA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на обговорення, капітан вирішує, хто буде відповідати. Якщо відповідь правильна, тоді команда отримує хрестики, якщо ні, тоді відповідає інша команда.</a:t>
            </a:r>
            <a:endParaRPr lang="ru-RU" dirty="0">
              <a:solidFill>
                <a:srgbClr val="00B05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uk-UA" dirty="0" smtClean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 </a:t>
            </a:r>
            <a:endParaRPr lang="ru-RU" dirty="0">
              <a:solidFill>
                <a:srgbClr val="00B05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4385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72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1)	Я </a:t>
            </a:r>
            <a:r>
              <a:rPr lang="ru-RU" sz="7200" b="1" dirty="0" err="1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всіх</a:t>
            </a:r>
            <a:r>
              <a:rPr lang="ru-RU" sz="72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 обшиваю, сама </a:t>
            </a:r>
            <a:r>
              <a:rPr lang="ru-RU" sz="7200" b="1" dirty="0" err="1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одягу</a:t>
            </a:r>
            <a:r>
              <a:rPr lang="ru-RU" sz="72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 не маю</a:t>
            </a:r>
            <a:endParaRPr lang="ru-RU" sz="7200" b="1" dirty="0">
              <a:ln w="11430"/>
              <a:solidFill>
                <a:srgbClr val="FF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ушни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7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0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512" y="2636912"/>
            <a:ext cx="8784976" cy="1470025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2)	Вона тоненька та </a:t>
            </a:r>
            <a:r>
              <a:rPr lang="ru-RU" sz="6000" b="1" dirty="0" err="1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міцна</a:t>
            </a:r>
            <a:r>
              <a:rPr lang="ru-RU" sz="60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, </a:t>
            </a:r>
            <a:r>
              <a:rPr lang="ru-RU" sz="6000" b="1" dirty="0" smtClean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6000" b="1" dirty="0" smtClean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6000" b="1" dirty="0" err="1" smtClean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Латає</a:t>
            </a:r>
            <a:r>
              <a:rPr lang="ru-RU" sz="6000" b="1" dirty="0" smtClean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60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нам кожух і свитки.</a:t>
            </a:r>
            <a:br>
              <a:rPr lang="ru-RU" sz="60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60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Як </a:t>
            </a:r>
            <a:r>
              <a:rPr lang="ru-RU" sz="6000" b="1" dirty="0" err="1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зветься</a:t>
            </a:r>
            <a:r>
              <a:rPr lang="ru-RU" sz="60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 штука </a:t>
            </a:r>
            <a:r>
              <a:rPr lang="ru-RU" sz="6000" b="1" dirty="0" err="1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чарівна</a:t>
            </a:r>
            <a:r>
              <a:rPr lang="ru-RU" sz="60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, Ви </a:t>
            </a:r>
            <a:r>
              <a:rPr lang="ru-RU" sz="6000" b="1" dirty="0" err="1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здогадались</a:t>
            </a:r>
            <a:r>
              <a:rPr lang="ru-RU" sz="60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, </a:t>
            </a:r>
            <a:r>
              <a:rPr lang="ru-RU" sz="6000" b="1" dirty="0" err="1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дітки</a:t>
            </a:r>
            <a:r>
              <a:rPr lang="ru-RU" sz="60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?</a:t>
            </a:r>
          </a:p>
        </p:txBody>
      </p:sp>
      <p:pic>
        <p:nvPicPr>
          <p:cNvPr id="3" name="Рушни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04934"/>
      </p:ext>
    </p:extLst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7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0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134672" cy="1470025"/>
          </a:xfrm>
        </p:spPr>
        <p:txBody>
          <a:bodyPr/>
          <a:lstStyle/>
          <a:p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uk-UA" b="1" i="1" dirty="0" smtClean="0"/>
              <a:t>Узагальнюючий </a:t>
            </a:r>
            <a:r>
              <a:rPr lang="uk-UA" b="1" i="1" dirty="0"/>
              <a:t>урок з теми «Технологія виготовлення вишитих виробів».</a:t>
            </a:r>
            <a:r>
              <a:rPr lang="ru-RU" dirty="0"/>
              <a:t/>
            </a:r>
            <a:br>
              <a:rPr lang="ru-RU" dirty="0"/>
            </a:br>
            <a:r>
              <a:rPr lang="uk-UA" sz="8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«На щастя, </a:t>
            </a:r>
            <a:r>
              <a:rPr lang="uk-UA" sz="8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8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8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8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на </a:t>
            </a:r>
            <a:r>
              <a:rPr lang="uk-UA" sz="8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долю…».</a:t>
            </a:r>
            <a:r>
              <a:rPr lang="ru-RU" sz="8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8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9259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3)	Маленький хлопчик </a:t>
            </a:r>
            <a:r>
              <a:rPr lang="ru-RU" sz="6000" b="1" dirty="0" err="1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заліз</a:t>
            </a:r>
            <a:r>
              <a:rPr lang="ru-RU" sz="60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 на </a:t>
            </a:r>
            <a:r>
              <a:rPr lang="ru-RU" sz="6000" b="1" dirty="0" err="1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стовпчик</a:t>
            </a:r>
            <a:r>
              <a:rPr lang="ru-RU" sz="60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,</a:t>
            </a:r>
            <a:br>
              <a:rPr lang="ru-RU" sz="60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6000" b="1" dirty="0" err="1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Одежі</a:t>
            </a:r>
            <a:r>
              <a:rPr lang="ru-RU" sz="60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 не носить, </a:t>
            </a:r>
            <a:r>
              <a:rPr lang="ru-RU" sz="6000" b="1" dirty="0" err="1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їсти</a:t>
            </a:r>
            <a:r>
              <a:rPr lang="ru-RU" sz="60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 не просить,</a:t>
            </a:r>
            <a:br>
              <a:rPr lang="ru-RU" sz="60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6000" b="1" dirty="0" err="1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Личенько</a:t>
            </a:r>
            <a:r>
              <a:rPr lang="ru-RU" sz="60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6000" b="1" dirty="0" err="1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рябе</a:t>
            </a:r>
            <a:r>
              <a:rPr lang="ru-RU" sz="60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, </a:t>
            </a:r>
            <a:r>
              <a:rPr lang="ru-RU" sz="6000" b="1" dirty="0" err="1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що</a:t>
            </a:r>
            <a:r>
              <a:rPr lang="ru-RU" sz="60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6000" b="1" dirty="0" err="1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воно</a:t>
            </a:r>
            <a:r>
              <a:rPr lang="ru-RU" sz="60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6000" b="1" dirty="0" err="1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таке</a:t>
            </a:r>
            <a:r>
              <a:rPr lang="ru-RU" sz="6000" b="1" dirty="0">
                <a:ln w="11430"/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?</a:t>
            </a:r>
          </a:p>
        </p:txBody>
      </p:sp>
      <p:pic>
        <p:nvPicPr>
          <p:cNvPr id="3" name="Рушни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04934"/>
      </p:ext>
    </p:extLst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7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0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ушни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  <p:pic>
        <p:nvPicPr>
          <p:cNvPr id="6" name="Рисунок 5" descr="Описание: шов 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971600" y="2204864"/>
            <a:ext cx="6840760" cy="9361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0504934"/>
      </p:ext>
    </p:extLst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ушни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  <p:pic>
        <p:nvPicPr>
          <p:cNvPr id="7" name="Рисунок 6" descr="Описание: шви 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58" y="2420888"/>
            <a:ext cx="7887250" cy="11351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3145057"/>
      </p:ext>
    </p:extLst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ушни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  <p:pic>
        <p:nvPicPr>
          <p:cNvPr id="4" name="Рисунок 3" descr="Описание: шов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58" y="2348880"/>
            <a:ext cx="8280920" cy="10801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4343981"/>
      </p:ext>
    </p:extLst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ушни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  <p:pic>
        <p:nvPicPr>
          <p:cNvPr id="4" name="Рисунок 3" descr="Описание: шов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04" y="1628800"/>
            <a:ext cx="7396679" cy="12961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4343981"/>
      </p:ext>
    </p:extLst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ушни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  <p:pic>
        <p:nvPicPr>
          <p:cNvPr id="5" name="Рисунок 4" descr="Описание: шов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75077"/>
            <a:ext cx="5165725" cy="20679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0504934"/>
      </p:ext>
    </p:extLst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ушни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  <p:pic>
        <p:nvPicPr>
          <p:cNvPr id="4" name="Рисунок 3" descr="Описание: image03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052736"/>
            <a:ext cx="6336704" cy="28083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6697704"/>
      </p:ext>
    </p:extLst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ушни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  <p:pic>
        <p:nvPicPr>
          <p:cNvPr id="5" name="Рисунок 4" descr="C:\Users\Olya\Личные документы\РАБОТА\Урок 6кл На щастя, на долю\Наочність\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84784"/>
            <a:ext cx="3891359" cy="27689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2390507"/>
      </p:ext>
    </p:extLst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ушник.wav">
            <a:hlinkClick action="ppaction://media" r:id=""/>
          </p:cNvPr>
          <p:cNvPicPr>
            <a:picLocks noChangeAspect="1" noRo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  <p:pic>
        <p:nvPicPr>
          <p:cNvPr descr="C:\Users\Olya\Личные документы\РАБОТА\Урок 6кл На щастя, на долю\496625_20141002103824_1585_600x600.jpg" id="5" name="Рисунок 4"/>
          <p:cNvPicPr/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"/>
          <a:stretch/>
        </p:blipFill>
        <p:spPr bwMode="auto">
          <a:xfrm>
            <a:off x="2339752" y="476672"/>
            <a:ext cx="3775756" cy="4680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2390507"/>
      </p:ext>
    </p:extLst>
  </p:cSld>
  <p:clrMapOvr>
    <a:masterClrMapping/>
  </p:clrMapOvr>
  <p:transition advClick="0" advTm="5000" spd="slow"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" fill="hold" id="6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 numSld="7" vol="20000">
                <p:cTn display="0" fill="hold" id="7">
                  <p:stCondLst>
                    <p:cond delay="indefinite"/>
                  </p:stCondLst>
                  <p:endCondLst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ушник.wav">
            <a:hlinkClick action="ppaction://media" r:id=""/>
          </p:cNvPr>
          <p:cNvPicPr>
            <a:picLocks noChangeAspect="1" noRo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  <p:pic>
        <p:nvPicPr>
          <p:cNvPr descr="Описание: Символы" id="5" name="Рисунок 4"/>
          <p:cNvPicPr/>
          <p:nvPr/>
        </p:nvPicPr>
        <p:blipFill>
          <a:blip cstate="print" r:embed="rId4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1640" y="1700808"/>
            <a:ext cx="5544616" cy="3600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2390507"/>
      </p:ext>
    </p:extLst>
  </p:cSld>
  <p:clrMapOvr>
    <a:masterClrMapping/>
  </p:clrMapOvr>
  <p:transition advClick="0" advTm="5000" spd="slow"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" fill="hold" id="6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 numSld="7" vol="20000">
                <p:cTn display="0" fill="hold" id="7">
                  <p:stCondLst>
                    <p:cond delay="indefinite"/>
                  </p:stCondLst>
                  <p:endCondLst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8229600" cy="4608512"/>
          </a:xfrm>
        </p:spPr>
        <p:txBody>
          <a:bodyPr/>
          <a:lstStyle/>
          <a:p>
            <a:pPr algn="l"/>
            <a:r>
              <a:rPr lang="uk-UA" sz="2400" b="1" i="1" dirty="0" smtClean="0">
                <a:solidFill>
                  <a:srgbClr val="339933"/>
                </a:solidFill>
              </a:rPr>
              <a:t>Під </a:t>
            </a:r>
            <a:r>
              <a:rPr lang="uk-UA" sz="2400" b="1" i="1" dirty="0">
                <a:solidFill>
                  <a:srgbClr val="339933"/>
                </a:solidFill>
              </a:rPr>
              <a:t>час нашої мандрівки нам необхідно буде виконати наступні завдання: </a:t>
            </a:r>
            <a:r>
              <a:rPr lang="uk-UA" sz="2400" b="1" i="1" dirty="0" smtClean="0">
                <a:solidFill>
                  <a:srgbClr val="339933"/>
                </a:solidFill>
              </a:rPr>
              <a:t/>
            </a:r>
            <a:br>
              <a:rPr lang="uk-UA" sz="2400" b="1" i="1" dirty="0" smtClean="0">
                <a:solidFill>
                  <a:srgbClr val="339933"/>
                </a:solidFill>
              </a:rPr>
            </a:br>
            <a:r>
              <a:rPr lang="ru-RU" sz="2400" b="1" dirty="0">
                <a:solidFill>
                  <a:srgbClr val="339933"/>
                </a:solidFill>
              </a:rPr>
              <a:t/>
            </a:r>
            <a:br>
              <a:rPr lang="ru-RU" sz="2400" b="1" dirty="0">
                <a:solidFill>
                  <a:srgbClr val="339933"/>
                </a:solidFill>
              </a:rPr>
            </a:br>
            <a:r>
              <a:rPr lang="ru-RU" sz="2400" b="1" dirty="0" smtClean="0">
                <a:solidFill>
                  <a:srgbClr val="339933"/>
                </a:solidFill>
              </a:rPr>
              <a:t>- </a:t>
            </a:r>
            <a:r>
              <a:rPr lang="uk-UA" sz="2400" b="1" dirty="0" smtClean="0">
                <a:solidFill>
                  <a:srgbClr val="339933"/>
                </a:solidFill>
              </a:rPr>
              <a:t>розширити</a:t>
            </a:r>
            <a:r>
              <a:rPr lang="uk-UA" sz="2400" b="1" dirty="0">
                <a:solidFill>
                  <a:srgbClr val="339933"/>
                </a:solidFill>
              </a:rPr>
              <a:t>, узагальнити та систематизувати знання про вишивку як одного із видів декоративно-ужиткового мистецтва; </a:t>
            </a:r>
            <a:r>
              <a:rPr lang="uk-UA" sz="2400" b="1" dirty="0" smtClean="0">
                <a:solidFill>
                  <a:srgbClr val="339933"/>
                </a:solidFill>
              </a:rPr>
              <a:t/>
            </a:r>
            <a:br>
              <a:rPr lang="uk-UA" sz="2400" b="1" dirty="0" smtClean="0">
                <a:solidFill>
                  <a:srgbClr val="339933"/>
                </a:solidFill>
              </a:rPr>
            </a:br>
            <a:r>
              <a:rPr lang="ru-RU" sz="2400" b="1" dirty="0">
                <a:solidFill>
                  <a:srgbClr val="339933"/>
                </a:solidFill>
              </a:rPr>
              <a:t/>
            </a:r>
            <a:br>
              <a:rPr lang="ru-RU" sz="2400" b="1" dirty="0">
                <a:solidFill>
                  <a:srgbClr val="339933"/>
                </a:solidFill>
              </a:rPr>
            </a:br>
            <a:r>
              <a:rPr lang="ru-RU" sz="2400" b="1" dirty="0" smtClean="0">
                <a:solidFill>
                  <a:srgbClr val="339933"/>
                </a:solidFill>
              </a:rPr>
              <a:t>- </a:t>
            </a:r>
            <a:r>
              <a:rPr lang="uk-UA" sz="2400" b="1" dirty="0" smtClean="0">
                <a:solidFill>
                  <a:srgbClr val="339933"/>
                </a:solidFill>
              </a:rPr>
              <a:t>удосконалити </a:t>
            </a:r>
            <a:r>
              <a:rPr lang="uk-UA" sz="2400" b="1" dirty="0">
                <a:solidFill>
                  <a:srgbClr val="339933"/>
                </a:solidFill>
              </a:rPr>
              <a:t>навички роботи з інструментами і приладдям для вишивання</a:t>
            </a:r>
            <a:r>
              <a:rPr lang="uk-UA" sz="2400" b="1" dirty="0" smtClean="0">
                <a:solidFill>
                  <a:srgbClr val="339933"/>
                </a:solidFill>
              </a:rPr>
              <a:t>;</a:t>
            </a:r>
            <a:br>
              <a:rPr lang="uk-UA" sz="2400" b="1" dirty="0" smtClean="0">
                <a:solidFill>
                  <a:srgbClr val="339933"/>
                </a:solidFill>
              </a:rPr>
            </a:br>
            <a:r>
              <a:rPr lang="ru-RU" sz="2400" b="1" dirty="0">
                <a:solidFill>
                  <a:srgbClr val="339933"/>
                </a:solidFill>
              </a:rPr>
              <a:t/>
            </a:r>
            <a:br>
              <a:rPr lang="ru-RU" sz="2400" b="1" dirty="0">
                <a:solidFill>
                  <a:srgbClr val="339933"/>
                </a:solidFill>
              </a:rPr>
            </a:br>
            <a:r>
              <a:rPr lang="ru-RU" sz="2400" b="1" dirty="0" smtClean="0">
                <a:solidFill>
                  <a:srgbClr val="339933"/>
                </a:solidFill>
              </a:rPr>
              <a:t>- </a:t>
            </a:r>
            <a:r>
              <a:rPr lang="uk-UA" sz="2400" b="1" dirty="0" smtClean="0">
                <a:solidFill>
                  <a:srgbClr val="339933"/>
                </a:solidFill>
              </a:rPr>
              <a:t>розвивати </a:t>
            </a:r>
            <a:r>
              <a:rPr lang="uk-UA" sz="2400" b="1" dirty="0">
                <a:solidFill>
                  <a:srgbClr val="339933"/>
                </a:solidFill>
              </a:rPr>
              <a:t>естетичний смак, творче </a:t>
            </a:r>
            <a:r>
              <a:rPr lang="uk-UA" sz="2400" b="1" dirty="0" smtClean="0">
                <a:solidFill>
                  <a:srgbClr val="339933"/>
                </a:solidFill>
              </a:rPr>
              <a:t>мислення, вміння дружньої співпраці в команді;</a:t>
            </a:r>
            <a:br>
              <a:rPr lang="uk-UA" sz="2400" b="1" dirty="0" smtClean="0">
                <a:solidFill>
                  <a:srgbClr val="339933"/>
                </a:solidFill>
              </a:rPr>
            </a:br>
            <a:r>
              <a:rPr lang="ru-RU" sz="2400" b="1" dirty="0">
                <a:solidFill>
                  <a:srgbClr val="339933"/>
                </a:solidFill>
              </a:rPr>
              <a:t/>
            </a:r>
            <a:br>
              <a:rPr lang="ru-RU" sz="2400" b="1" dirty="0">
                <a:solidFill>
                  <a:srgbClr val="339933"/>
                </a:solidFill>
              </a:rPr>
            </a:br>
            <a:r>
              <a:rPr lang="ru-RU" sz="2400" b="1" dirty="0" smtClean="0">
                <a:solidFill>
                  <a:srgbClr val="339933"/>
                </a:solidFill>
              </a:rPr>
              <a:t>- </a:t>
            </a:r>
            <a:r>
              <a:rPr lang="uk-UA" sz="2400" b="1" dirty="0" smtClean="0">
                <a:solidFill>
                  <a:srgbClr val="339933"/>
                </a:solidFill>
              </a:rPr>
              <a:t>виховувати </a:t>
            </a:r>
            <a:r>
              <a:rPr lang="uk-UA" sz="2400" b="1" dirty="0">
                <a:solidFill>
                  <a:srgbClr val="339933"/>
                </a:solidFill>
              </a:rPr>
              <a:t>любов до батьківщини, шанобливе ставлення до національних традицій української вишивки.</a:t>
            </a:r>
            <a:r>
              <a:rPr lang="ru-RU" sz="2400" b="1" dirty="0">
                <a:solidFill>
                  <a:srgbClr val="339933"/>
                </a:solidFill>
              </a:rPr>
              <a:t/>
            </a:r>
            <a:br>
              <a:rPr lang="ru-RU" sz="2400" b="1" dirty="0">
                <a:solidFill>
                  <a:srgbClr val="339933"/>
                </a:solidFill>
              </a:rPr>
            </a:br>
            <a:endParaRPr lang="ru-RU" sz="2400" b="1" dirty="0">
              <a:solidFill>
                <a:srgbClr val="33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8585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ушни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  <p:pic>
        <p:nvPicPr>
          <p:cNvPr id="5" name="Рисунок 4" descr="&amp;Zcy;&amp;acy;&amp;kcy;&amp;rcy;&amp;iecy;&amp;pcy;&amp;lcy;&amp;iecy;&amp;ncy;&amp;icy;&amp;iecy; &amp;ncy;&amp;icy;&amp;tcy;&amp;icy; &amp;pcy;&amp;rcy;&amp;icy; &amp;vcy;&amp;ycy;&amp;shcy;&amp;icy;&amp;vcy;&amp;acy;&amp;ncy;&amp;icy;&amp;icy;&amp;icy; &amp;kcy;&amp;rcy;&amp;iecy;&amp;scy;&amp;tcy;&amp;ocy;&amp;mcy; - &amp;Vcy;&amp;ycy;&amp;shcy;&amp;icy;&amp;vcy;&amp;acy;&amp;ncy;&amp;icy;&amp;iecy; &amp;kcy;&amp;rcy;&amp;iecy;&amp;scy;&amp;tcy;&amp;icy;&amp;kcy;&amp;ocy;&amp;mcy; - &amp;tcy;&amp;iecy;&amp;khcy;&amp;ncy;&amp;icy;&amp;kcy;&amp;acy;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44824"/>
            <a:ext cx="6566662" cy="3528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892585"/>
      </p:ext>
    </p:extLst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ушни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08720"/>
            <a:ext cx="5184576" cy="537780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78892585"/>
      </p:ext>
    </p:extLst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ушни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  <p:pic>
        <p:nvPicPr>
          <p:cNvPr id="5" name="Рисунок 4" descr="C:\Users\Olya\Личные документы\РАБОТА\Урок 6кл На щастя, на долю\Наочність\україна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605" y="1484784"/>
            <a:ext cx="6336704" cy="4608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892585"/>
      </p:ext>
    </p:extLst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61958" y="3140968"/>
            <a:ext cx="7772400" cy="1470025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lnSpc>
                <a:spcPct val="200000"/>
              </a:lnSpc>
            </a:pPr>
            <a:r>
              <a:rPr lang="ru-RU" sz="3200" i="1" dirty="0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В орнаментах, </a:t>
            </a:r>
            <a:r>
              <a:rPr lang="ru-RU" sz="3200" i="1" dirty="0" err="1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що</a:t>
            </a:r>
            <a:r>
              <a:rPr lang="ru-RU" sz="3200" i="1" dirty="0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3200" i="1" dirty="0" err="1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започатковують</a:t>
            </a:r>
            <a:r>
              <a:rPr lang="ru-RU" sz="3200" i="1" dirty="0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себе </a:t>
            </a:r>
            <a:r>
              <a:rPr lang="ru-RU" sz="3200" i="1" dirty="0" err="1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ще</a:t>
            </a:r>
            <a:r>
              <a:rPr lang="ru-RU" sz="3200" i="1" dirty="0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в </a:t>
            </a:r>
            <a:r>
              <a:rPr lang="ru-RU" sz="3200" i="1" dirty="0" err="1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сивій</a:t>
            </a:r>
            <a:r>
              <a:rPr lang="ru-RU" sz="3200" i="1" dirty="0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3200" i="1" dirty="0" err="1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давнині</a:t>
            </a:r>
            <a:r>
              <a:rPr lang="ru-RU" sz="3200" i="1" dirty="0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, </a:t>
            </a:r>
            <a:r>
              <a:rPr lang="ru-RU" sz="3200" i="1" dirty="0" err="1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знайшли</a:t>
            </a:r>
            <a:r>
              <a:rPr lang="ru-RU" sz="3200" i="1" dirty="0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3200" i="1" dirty="0" err="1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відображення</a:t>
            </a:r>
            <a:r>
              <a:rPr lang="ru-RU" sz="3200" i="1" dirty="0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3200" i="1" dirty="0" err="1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прагнення</a:t>
            </a:r>
            <a:r>
              <a:rPr lang="ru-RU" sz="3200" i="1" dirty="0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3200" i="1" dirty="0" err="1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людини</a:t>
            </a:r>
            <a:r>
              <a:rPr lang="ru-RU" sz="3200" i="1" dirty="0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до </a:t>
            </a:r>
            <a:r>
              <a:rPr lang="ru-RU" sz="3200" i="1" dirty="0" err="1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щастя</a:t>
            </a:r>
            <a:r>
              <a:rPr lang="ru-RU" sz="3200" i="1" dirty="0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, </a:t>
            </a:r>
            <a:r>
              <a:rPr lang="ru-RU" sz="3200" i="1" dirty="0" err="1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її</a:t>
            </a:r>
            <a:r>
              <a:rPr lang="ru-RU" sz="3200" i="1" dirty="0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3200" i="1" dirty="0" err="1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зв’язок</a:t>
            </a:r>
            <a:r>
              <a:rPr lang="ru-RU" sz="3200" i="1" dirty="0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з природою, </a:t>
            </a:r>
            <a:r>
              <a:rPr lang="ru-RU" sz="3200" i="1" dirty="0" err="1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історичні</a:t>
            </a:r>
            <a:r>
              <a:rPr lang="ru-RU" sz="3200" i="1" dirty="0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3200" i="1" dirty="0" err="1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особливості</a:t>
            </a:r>
            <a:r>
              <a:rPr lang="ru-RU" sz="3200" i="1" dirty="0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того </a:t>
            </a:r>
            <a:r>
              <a:rPr lang="ru-RU" sz="3200" i="1" dirty="0" err="1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чи</a:t>
            </a:r>
            <a:r>
              <a:rPr lang="ru-RU" sz="3200" i="1" dirty="0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3200" i="1" dirty="0" err="1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іншого</a:t>
            </a:r>
            <a:r>
              <a:rPr lang="ru-RU" sz="3200" i="1" dirty="0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3200" i="1" dirty="0" err="1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регіону</a:t>
            </a:r>
            <a:r>
              <a:rPr lang="ru-RU" sz="3200" i="1" dirty="0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.</a:t>
            </a:r>
            <a:r>
              <a:rPr lang="ru-RU" sz="3200" dirty="0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/>
            </a:r>
            <a:br>
              <a:rPr lang="ru-RU" sz="3200" dirty="0"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</a:br>
            <a:r>
              <a:rPr lang="uk-UA" sz="3200" b="1" dirty="0" smtClean="0">
                <a:ln w="11430"/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uk-UA" sz="3200" b="1" dirty="0" smtClean="0">
                <a:ln w="11430"/>
                <a:solidFill>
                  <a:srgbClr val="0000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</a:br>
            <a:endParaRPr lang="ru-RU" sz="3200" b="1" dirty="0">
              <a:ln w="11430"/>
              <a:solidFill>
                <a:srgbClr val="0000FF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ушни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04934"/>
      </p:ext>
    </p:extLst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7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05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692696"/>
            <a:ext cx="6400800" cy="1752600"/>
          </a:xfrm>
        </p:spPr>
        <p:txBody>
          <a:bodyPr/>
          <a:lstStyle/>
          <a:p>
            <a:r>
              <a:rPr lang="ru-RU" b="1" u="sng" dirty="0" smtClean="0">
                <a:solidFill>
                  <a:srgbClr val="00B050"/>
                </a:solidFill>
              </a:rPr>
              <a:t>6 </a:t>
            </a:r>
            <a:r>
              <a:rPr lang="ru-RU" b="1" u="sng" dirty="0" err="1">
                <a:solidFill>
                  <a:srgbClr val="00B050"/>
                </a:solidFill>
              </a:rPr>
              <a:t>стежинка</a:t>
            </a:r>
            <a:r>
              <a:rPr lang="ru-RU" b="1" u="sng" dirty="0">
                <a:solidFill>
                  <a:srgbClr val="00B050"/>
                </a:solidFill>
              </a:rPr>
              <a:t> </a:t>
            </a:r>
            <a:endParaRPr lang="ru-RU" b="1" u="sng" dirty="0" smtClean="0">
              <a:solidFill>
                <a:srgbClr val="00B050"/>
              </a:solidFill>
            </a:endParaRPr>
          </a:p>
          <a:p>
            <a:r>
              <a:rPr lang="ru-RU" b="1" u="sng" dirty="0" smtClean="0">
                <a:solidFill>
                  <a:srgbClr val="00B050"/>
                </a:solidFill>
              </a:rPr>
              <a:t>Конкурс </a:t>
            </a:r>
            <a:r>
              <a:rPr lang="ru-RU" b="1" u="sng" dirty="0" err="1" smtClean="0">
                <a:solidFill>
                  <a:srgbClr val="00B050"/>
                </a:solidFill>
              </a:rPr>
              <a:t>географів</a:t>
            </a:r>
            <a:r>
              <a:rPr lang="ru-RU" b="1" u="sng" dirty="0" smtClean="0">
                <a:solidFill>
                  <a:srgbClr val="00B050"/>
                </a:solidFill>
              </a:rPr>
              <a:t> «Покажи мене на </a:t>
            </a:r>
            <a:r>
              <a:rPr lang="ru-RU" b="1" u="sng" dirty="0" err="1" smtClean="0">
                <a:solidFill>
                  <a:srgbClr val="00B050"/>
                </a:solidFill>
              </a:rPr>
              <a:t>карті</a:t>
            </a:r>
            <a:r>
              <a:rPr lang="ru-RU" b="1" u="sng" dirty="0" smtClean="0">
                <a:solidFill>
                  <a:srgbClr val="00B050"/>
                </a:solidFill>
              </a:rPr>
              <a:t>» </a:t>
            </a:r>
            <a:endParaRPr lang="ru-RU" b="1" u="sng" dirty="0">
              <a:solidFill>
                <a:srgbClr val="00B050"/>
              </a:solidFill>
            </a:endParaRPr>
          </a:p>
          <a:p>
            <a:endParaRPr lang="ru-RU" u="sng" dirty="0" smtClean="0">
              <a:solidFill>
                <a:srgbClr val="00B050"/>
              </a:solidFill>
            </a:endParaRPr>
          </a:p>
          <a:p>
            <a:r>
              <a:rPr lang="ru-RU" u="sng" dirty="0" err="1" smtClean="0">
                <a:solidFill>
                  <a:srgbClr val="00B050"/>
                </a:solidFill>
              </a:rPr>
              <a:t>Завдання</a:t>
            </a:r>
            <a:r>
              <a:rPr lang="ru-RU" u="sng" dirty="0" smtClean="0">
                <a:solidFill>
                  <a:srgbClr val="00B050"/>
                </a:solidFill>
              </a:rPr>
              <a:t> </a:t>
            </a:r>
            <a:r>
              <a:rPr lang="ru-RU" u="sng" dirty="0">
                <a:solidFill>
                  <a:srgbClr val="00B050"/>
                </a:solidFill>
              </a:rPr>
              <a:t>командам: </a:t>
            </a:r>
            <a:endParaRPr lang="ru-RU" u="sng" dirty="0">
              <a:solidFill>
                <a:srgbClr val="00B050"/>
              </a:solidFill>
            </a:endParaRPr>
          </a:p>
          <a:p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Учні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представляють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вишиті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вироби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своїх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родин,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розповідають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про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їх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походження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.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Кожен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учасник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приносить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своїй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команді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5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хрестиків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.</a:t>
            </a:r>
            <a:r>
              <a:rPr lang="uk-UA" dirty="0" smtClean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 </a:t>
            </a:r>
            <a:endParaRPr lang="ru-RU" dirty="0">
              <a:solidFill>
                <a:srgbClr val="00B05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9297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Новая папка\IMG_0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928802"/>
            <a:ext cx="6286543" cy="4430507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429684" cy="2143140"/>
          </a:xfrm>
        </p:spPr>
        <p:txBody>
          <a:bodyPr>
            <a:prstTxWarp prst="textDeflateBottom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Особливості вишивання у різних регіонах України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Новая папка\IMG_058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526956" y="616128"/>
            <a:ext cx="3214710" cy="2411033"/>
          </a:xfrm>
          <a:prstGeom prst="rect">
            <a:avLst/>
          </a:prstGeom>
          <a:noFill/>
        </p:spPr>
      </p:pic>
      <p:pic>
        <p:nvPicPr>
          <p:cNvPr id="4099" name="Picture 3" descr="I:\Новая папка\IMG_059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288145" y="616128"/>
            <a:ext cx="3214710" cy="2411033"/>
          </a:xfrm>
          <a:prstGeom prst="rect">
            <a:avLst/>
          </a:prstGeom>
          <a:noFill/>
        </p:spPr>
      </p:pic>
      <p:pic>
        <p:nvPicPr>
          <p:cNvPr id="5" name="Picture 2" descr="I:\Новая папка\IMG_05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3253379" y="3890367"/>
            <a:ext cx="3119430" cy="2339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:\Новая папка\IMG_059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660105" y="3554681"/>
            <a:ext cx="3357586" cy="2248968"/>
          </a:xfrm>
          <a:prstGeom prst="rect">
            <a:avLst/>
          </a:prstGeom>
          <a:noFill/>
        </p:spPr>
      </p:pic>
      <p:pic>
        <p:nvPicPr>
          <p:cNvPr id="6147" name="Picture 3" descr="I:\Новая папка\IMG_059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692057" y="3515557"/>
            <a:ext cx="3395658" cy="2222411"/>
          </a:xfrm>
          <a:prstGeom prst="rect">
            <a:avLst/>
          </a:prstGeom>
          <a:noFill/>
        </p:spPr>
      </p:pic>
      <p:pic>
        <p:nvPicPr>
          <p:cNvPr id="4" name="Picture 3" descr="I:\Новая папка\IMG_05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3334937" y="808413"/>
            <a:ext cx="3038468" cy="2278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 tmFilter="0,0; .5, 1; 1, 1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:\Новая папка\IMG_059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439594" y="3632319"/>
            <a:ext cx="3252782" cy="2274641"/>
          </a:xfrm>
          <a:prstGeom prst="rect">
            <a:avLst/>
          </a:prstGeom>
          <a:noFill/>
        </p:spPr>
      </p:pic>
      <p:pic>
        <p:nvPicPr>
          <p:cNvPr id="7171" name="Picture 3" descr="I:\Новая папка\IMG_059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689460" y="954219"/>
            <a:ext cx="3375317" cy="2181214"/>
          </a:xfrm>
          <a:prstGeom prst="rect">
            <a:avLst/>
          </a:prstGeom>
          <a:noFill/>
        </p:spPr>
      </p:pic>
      <p:pic>
        <p:nvPicPr>
          <p:cNvPr id="4" name="Picture 3" descr="I:\Новая папка\IMG_05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181936" y="2390174"/>
            <a:ext cx="3119458" cy="2339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Оле от Марины\PC1003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484784"/>
            <a:ext cx="2555860" cy="3623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60648"/>
            <a:ext cx="6400800" cy="1752600"/>
          </a:xfrm>
        </p:spPr>
        <p:txBody>
          <a:bodyPr/>
          <a:lstStyle/>
          <a:p>
            <a:r>
              <a:rPr lang="ru-RU" b="1" u="sng" dirty="0" smtClean="0">
                <a:solidFill>
                  <a:srgbClr val="00B050"/>
                </a:solidFill>
              </a:rPr>
              <a:t>7 </a:t>
            </a:r>
            <a:r>
              <a:rPr lang="ru-RU" b="1" u="sng" dirty="0" err="1">
                <a:solidFill>
                  <a:srgbClr val="00B050"/>
                </a:solidFill>
              </a:rPr>
              <a:t>стежинка</a:t>
            </a:r>
            <a:r>
              <a:rPr lang="ru-RU" b="1" u="sng" dirty="0">
                <a:solidFill>
                  <a:srgbClr val="00B050"/>
                </a:solidFill>
              </a:rPr>
              <a:t> </a:t>
            </a:r>
            <a:endParaRPr lang="ru-RU" b="1" u="sng" dirty="0" smtClean="0">
              <a:solidFill>
                <a:srgbClr val="00B050"/>
              </a:solidFill>
            </a:endParaRPr>
          </a:p>
          <a:p>
            <a:r>
              <a:rPr lang="ru-RU" b="1" u="sng" dirty="0">
                <a:solidFill>
                  <a:srgbClr val="00B050"/>
                </a:solidFill>
              </a:rPr>
              <a:t>«</a:t>
            </a:r>
            <a:r>
              <a:rPr lang="ru-RU" b="1" u="sng" dirty="0" err="1">
                <a:solidFill>
                  <a:srgbClr val="00B050"/>
                </a:solidFill>
              </a:rPr>
              <a:t>Інтерв’ю</a:t>
            </a:r>
            <a:r>
              <a:rPr lang="ru-RU" b="1" u="sng" dirty="0">
                <a:solidFill>
                  <a:srgbClr val="00B050"/>
                </a:solidFill>
              </a:rPr>
              <a:t> з </a:t>
            </a:r>
            <a:r>
              <a:rPr lang="ru-RU" b="1" u="sng" dirty="0" err="1">
                <a:solidFill>
                  <a:srgbClr val="00B050"/>
                </a:solidFill>
              </a:rPr>
              <a:t>видатною</a:t>
            </a:r>
            <a:r>
              <a:rPr lang="ru-RU" b="1" u="sng" dirty="0">
                <a:solidFill>
                  <a:srgbClr val="00B050"/>
                </a:solidFill>
              </a:rPr>
              <a:t> </a:t>
            </a:r>
            <a:r>
              <a:rPr lang="ru-RU" b="1" u="sng" dirty="0" err="1">
                <a:solidFill>
                  <a:srgbClr val="00B050"/>
                </a:solidFill>
              </a:rPr>
              <a:t>майстринею</a:t>
            </a:r>
            <a:r>
              <a:rPr lang="ru-RU" b="1" u="sng" dirty="0">
                <a:solidFill>
                  <a:srgbClr val="00B050"/>
                </a:solidFill>
              </a:rPr>
              <a:t> </a:t>
            </a:r>
            <a:r>
              <a:rPr lang="ru-RU" b="1" u="sng" dirty="0" err="1">
                <a:solidFill>
                  <a:srgbClr val="00B050"/>
                </a:solidFill>
              </a:rPr>
              <a:t>нашого</a:t>
            </a:r>
            <a:r>
              <a:rPr lang="ru-RU" b="1" u="sng" dirty="0">
                <a:solidFill>
                  <a:srgbClr val="00B050"/>
                </a:solidFill>
              </a:rPr>
              <a:t> </a:t>
            </a:r>
            <a:r>
              <a:rPr lang="ru-RU" b="1" u="sng" dirty="0" err="1">
                <a:solidFill>
                  <a:srgbClr val="00B050"/>
                </a:solidFill>
              </a:rPr>
              <a:t>міста</a:t>
            </a:r>
            <a:r>
              <a:rPr lang="ru-RU" b="1" u="sng" dirty="0" smtClean="0">
                <a:solidFill>
                  <a:srgbClr val="00B050"/>
                </a:solidFill>
              </a:rPr>
              <a:t>»</a:t>
            </a:r>
          </a:p>
          <a:p>
            <a:endParaRPr lang="ru-RU" u="sng" dirty="0" smtClean="0">
              <a:solidFill>
                <a:srgbClr val="00B050"/>
              </a:solidFill>
            </a:endParaRPr>
          </a:p>
          <a:p>
            <a:r>
              <a:rPr lang="ru-RU" u="sng" dirty="0" err="1" smtClean="0">
                <a:solidFill>
                  <a:srgbClr val="00B050"/>
                </a:solidFill>
              </a:rPr>
              <a:t>Завдання</a:t>
            </a:r>
            <a:r>
              <a:rPr lang="ru-RU" u="sng" dirty="0" smtClean="0">
                <a:solidFill>
                  <a:srgbClr val="00B050"/>
                </a:solidFill>
              </a:rPr>
              <a:t> </a:t>
            </a:r>
            <a:r>
              <a:rPr lang="ru-RU" u="sng" dirty="0">
                <a:solidFill>
                  <a:srgbClr val="00B050"/>
                </a:solidFill>
              </a:rPr>
              <a:t>командам: </a:t>
            </a:r>
            <a:endParaRPr lang="ru-RU" u="sng" dirty="0">
              <a:solidFill>
                <a:srgbClr val="00B050"/>
              </a:solidFill>
            </a:endParaRPr>
          </a:p>
          <a:p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Підготувати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питання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для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інтерв’ю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з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видатною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майстринею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нашого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міста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. За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кожне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доречне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запитання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команда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отримує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1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бал.хрестиків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.</a:t>
            </a:r>
            <a:r>
              <a:rPr lang="uk-UA" dirty="0" smtClean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 </a:t>
            </a:r>
            <a:endParaRPr lang="ru-RU" dirty="0" smtClean="0">
              <a:solidFill>
                <a:srgbClr val="00B05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926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764704"/>
            <a:ext cx="6400800" cy="1752600"/>
          </a:xfrm>
        </p:spPr>
        <p:txBody>
          <a:bodyPr/>
          <a:lstStyle/>
          <a:p>
            <a:r>
              <a:rPr lang="uk-UA" b="1" u="sng" dirty="0">
                <a:solidFill>
                  <a:srgbClr val="00B050"/>
                </a:solidFill>
              </a:rPr>
              <a:t>1 стежинка</a:t>
            </a:r>
            <a:r>
              <a:rPr lang="uk-UA" b="1" dirty="0">
                <a:solidFill>
                  <a:srgbClr val="00B050"/>
                </a:solidFill>
              </a:rPr>
              <a:t> </a:t>
            </a:r>
            <a:endParaRPr lang="uk-UA" b="1" dirty="0" smtClean="0">
              <a:solidFill>
                <a:srgbClr val="00B050"/>
              </a:solidFill>
            </a:endParaRPr>
          </a:p>
          <a:p>
            <a:r>
              <a:rPr lang="uk-UA" b="1" i="1" dirty="0" smtClean="0">
                <a:solidFill>
                  <a:srgbClr val="00B050"/>
                </a:solidFill>
              </a:rPr>
              <a:t>Представлення </a:t>
            </a:r>
            <a:r>
              <a:rPr lang="uk-UA" b="1" i="1" dirty="0">
                <a:solidFill>
                  <a:srgbClr val="00B050"/>
                </a:solidFill>
              </a:rPr>
              <a:t>команд.</a:t>
            </a:r>
            <a:endParaRPr lang="ru-RU" dirty="0">
              <a:solidFill>
                <a:srgbClr val="00B050"/>
              </a:solidFill>
            </a:endParaRPr>
          </a:p>
          <a:p>
            <a:r>
              <a:rPr lang="uk-UA" b="1" dirty="0">
                <a:solidFill>
                  <a:srgbClr val="00B050"/>
                </a:solidFill>
              </a:rPr>
              <a:t> </a:t>
            </a:r>
            <a:endParaRPr lang="ru-RU" dirty="0">
              <a:solidFill>
                <a:srgbClr val="00B050"/>
              </a:solidFill>
            </a:endParaRPr>
          </a:p>
          <a:p>
            <a:r>
              <a:rPr lang="uk-UA" dirty="0">
                <a:solidFill>
                  <a:srgbClr val="00B050"/>
                </a:solidFill>
              </a:rPr>
              <a:t>Спочатку командам необхідно підготуватись для подорожі, для цього необхідно придумати назву своєї команди </a:t>
            </a:r>
            <a:r>
              <a:rPr lang="uk-UA" dirty="0"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із видів вишивальних швів та девіз</a:t>
            </a:r>
            <a:r>
              <a:rPr lang="uk-UA" dirty="0" smtClean="0">
                <a:solidFill>
                  <a:srgbClr val="00B050"/>
                </a:solidFill>
              </a:rPr>
              <a:t>.</a:t>
            </a:r>
          </a:p>
          <a:p>
            <a:r>
              <a:rPr lang="uk-UA" dirty="0" smtClean="0">
                <a:solidFill>
                  <a:srgbClr val="00B05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Команда, яка буде дружнішою отримає 4 хрестика, а інша 2 хрестика.</a:t>
            </a:r>
            <a:endParaRPr lang="ru-RU" dirty="0">
              <a:solidFill>
                <a:srgbClr val="00B05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95969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Оле от Марины\PC1003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64704"/>
            <a:ext cx="720033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30178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Оле от Марины\PC1003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08720"/>
            <a:ext cx="720033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0463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Оле от Марины\PC1003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64704"/>
            <a:ext cx="720033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04639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Оле от Марины\PA1101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80728"/>
            <a:ext cx="720033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37405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Оле от Марины\P502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08720"/>
            <a:ext cx="720033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3925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Оле от Марины\P50200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08720"/>
            <a:ext cx="720033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13777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692696"/>
            <a:ext cx="7264896" cy="1752600"/>
          </a:xfrm>
        </p:spPr>
        <p:txBody>
          <a:bodyPr/>
          <a:lstStyle/>
          <a:p>
            <a:r>
              <a:rPr lang="ru-RU" b="1" u="sng" dirty="0" smtClean="0">
                <a:solidFill>
                  <a:srgbClr val="00B050"/>
                </a:solidFill>
              </a:rPr>
              <a:t>8 </a:t>
            </a:r>
            <a:r>
              <a:rPr lang="ru-RU" b="1" u="sng" dirty="0" err="1">
                <a:solidFill>
                  <a:srgbClr val="00B050"/>
                </a:solidFill>
              </a:rPr>
              <a:t>стежинка</a:t>
            </a:r>
            <a:r>
              <a:rPr lang="ru-RU" b="1" u="sng" dirty="0">
                <a:solidFill>
                  <a:srgbClr val="00B050"/>
                </a:solidFill>
              </a:rPr>
              <a:t> </a:t>
            </a:r>
            <a:endParaRPr lang="ru-RU" b="1" u="sng" dirty="0" smtClean="0">
              <a:solidFill>
                <a:srgbClr val="00B050"/>
              </a:solidFill>
            </a:endParaRPr>
          </a:p>
          <a:p>
            <a:r>
              <a:rPr lang="ru-RU" b="1" u="sng" dirty="0" err="1">
                <a:solidFill>
                  <a:srgbClr val="00B050"/>
                </a:solidFill>
              </a:rPr>
              <a:t>Подорож</a:t>
            </a:r>
            <a:r>
              <a:rPr lang="ru-RU" b="1" u="sng" dirty="0">
                <a:solidFill>
                  <a:srgbClr val="00B050"/>
                </a:solidFill>
              </a:rPr>
              <a:t> до </a:t>
            </a:r>
            <a:r>
              <a:rPr lang="ru-RU" b="1" u="sng" dirty="0" err="1">
                <a:solidFill>
                  <a:srgbClr val="00B050"/>
                </a:solidFill>
              </a:rPr>
              <a:t>шкільного</a:t>
            </a:r>
            <a:r>
              <a:rPr lang="ru-RU" b="1" u="sng" dirty="0">
                <a:solidFill>
                  <a:srgbClr val="00B050"/>
                </a:solidFill>
              </a:rPr>
              <a:t> </a:t>
            </a:r>
            <a:r>
              <a:rPr lang="ru-RU" b="1" u="sng" dirty="0" err="1">
                <a:solidFill>
                  <a:srgbClr val="00B050"/>
                </a:solidFill>
              </a:rPr>
              <a:t>народознавчого</a:t>
            </a:r>
            <a:r>
              <a:rPr lang="ru-RU" b="1" u="sng" dirty="0">
                <a:solidFill>
                  <a:srgbClr val="00B050"/>
                </a:solidFill>
              </a:rPr>
              <a:t> музею «</a:t>
            </a:r>
            <a:r>
              <a:rPr lang="ru-RU" b="1" u="sng" dirty="0" err="1">
                <a:solidFill>
                  <a:srgbClr val="00B050"/>
                </a:solidFill>
              </a:rPr>
              <a:t>Берегиня</a:t>
            </a:r>
            <a:r>
              <a:rPr lang="ru-RU" b="1" u="sng" dirty="0">
                <a:solidFill>
                  <a:srgbClr val="00B050"/>
                </a:solidFill>
              </a:rPr>
              <a:t>»</a:t>
            </a:r>
            <a:endParaRPr lang="ru-RU" u="sng" dirty="0" smtClean="0">
              <a:solidFill>
                <a:srgbClr val="00B050"/>
              </a:solidFill>
            </a:endParaRPr>
          </a:p>
          <a:p>
            <a:endParaRPr lang="ru-RU" u="sng" dirty="0" smtClean="0">
              <a:solidFill>
                <a:srgbClr val="00B050"/>
              </a:solidFill>
            </a:endParaRPr>
          </a:p>
          <a:p>
            <a:r>
              <a:rPr lang="ru-RU" u="sng" dirty="0" err="1" smtClean="0">
                <a:solidFill>
                  <a:srgbClr val="00B050"/>
                </a:solidFill>
              </a:rPr>
              <a:t>Завдання</a:t>
            </a:r>
            <a:r>
              <a:rPr lang="ru-RU" u="sng" dirty="0" smtClean="0">
                <a:solidFill>
                  <a:srgbClr val="00B050"/>
                </a:solidFill>
              </a:rPr>
              <a:t> </a:t>
            </a:r>
            <a:r>
              <a:rPr lang="ru-RU" u="sng" dirty="0">
                <a:solidFill>
                  <a:srgbClr val="00B050"/>
                </a:solidFill>
              </a:rPr>
              <a:t>командам: </a:t>
            </a:r>
            <a:endParaRPr lang="ru-RU" u="sng" dirty="0">
              <a:solidFill>
                <a:srgbClr val="00B050"/>
              </a:solidFill>
            </a:endParaRPr>
          </a:p>
          <a:p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Уважно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слухати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майстриню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,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запам’ятовувати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, для того,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щоб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потім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на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уроці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виконати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гарний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рушничок-оберіг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або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серветочку-оберіг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«На </a:t>
            </a:r>
            <a:r>
              <a:rPr lang="ru-RU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щастя</a:t>
            </a:r>
            <a:r>
              <a:rPr lang="ru-RU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, на долю…».</a:t>
            </a:r>
          </a:p>
          <a:p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7112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692696"/>
            <a:ext cx="8136904" cy="1752600"/>
          </a:xfrm>
        </p:spPr>
        <p:txBody>
          <a:bodyPr/>
          <a:lstStyle/>
          <a:p>
            <a:r>
              <a:rPr lang="ru-RU" b="1" u="sng" dirty="0" smtClean="0">
                <a:solidFill>
                  <a:srgbClr val="00B050"/>
                </a:solidFill>
              </a:rPr>
              <a:t>9 </a:t>
            </a:r>
            <a:r>
              <a:rPr lang="ru-RU" b="1" u="sng" dirty="0" err="1">
                <a:solidFill>
                  <a:srgbClr val="00B050"/>
                </a:solidFill>
              </a:rPr>
              <a:t>стежинка</a:t>
            </a:r>
            <a:r>
              <a:rPr lang="ru-RU" b="1" u="sng" dirty="0">
                <a:solidFill>
                  <a:srgbClr val="00B050"/>
                </a:solidFill>
              </a:rPr>
              <a:t> </a:t>
            </a:r>
            <a:endParaRPr lang="ru-RU" b="1" u="sng" dirty="0" smtClean="0">
              <a:solidFill>
                <a:srgbClr val="00B050"/>
              </a:solidFill>
            </a:endParaRPr>
          </a:p>
          <a:p>
            <a:r>
              <a:rPr lang="uk-UA" b="1" i="1" dirty="0" smtClean="0">
                <a:solidFill>
                  <a:srgbClr val="00B050"/>
                </a:solidFill>
              </a:rPr>
              <a:t>Гра </a:t>
            </a:r>
            <a:r>
              <a:rPr lang="uk-UA" b="1" i="1" dirty="0">
                <a:solidFill>
                  <a:srgbClr val="00B050"/>
                </a:solidFill>
              </a:rPr>
              <a:t>«Блеф клуб» </a:t>
            </a:r>
            <a:endParaRPr lang="uk-UA" b="1" i="1" dirty="0" smtClean="0">
              <a:solidFill>
                <a:srgbClr val="00B050"/>
              </a:solidFill>
            </a:endParaRPr>
          </a:p>
          <a:p>
            <a:r>
              <a:rPr lang="uk-UA" dirty="0" smtClean="0">
                <a:solidFill>
                  <a:srgbClr val="00B050"/>
                </a:solidFill>
              </a:rPr>
              <a:t>Правила </a:t>
            </a:r>
            <a:r>
              <a:rPr lang="uk-UA" dirty="0">
                <a:solidFill>
                  <a:srgbClr val="00B050"/>
                </a:solidFill>
              </a:rPr>
              <a:t>безпечної роботи під час роботи голкою,  ножицями.</a:t>
            </a:r>
            <a:endParaRPr lang="ru-RU" dirty="0">
              <a:solidFill>
                <a:srgbClr val="00B050"/>
              </a:solidFill>
            </a:endParaRPr>
          </a:p>
          <a:p>
            <a:endParaRPr lang="ru-RU" u="sng" dirty="0" smtClean="0">
              <a:solidFill>
                <a:srgbClr val="00B050"/>
              </a:solidFill>
            </a:endParaRPr>
          </a:p>
          <a:p>
            <a:r>
              <a:rPr lang="ru-RU" u="sng" dirty="0" err="1" smtClean="0">
                <a:solidFill>
                  <a:srgbClr val="00B050"/>
                </a:solidFill>
              </a:rPr>
              <a:t>Завдання</a:t>
            </a:r>
            <a:r>
              <a:rPr lang="ru-RU" u="sng" dirty="0" smtClean="0">
                <a:solidFill>
                  <a:srgbClr val="00B050"/>
                </a:solidFill>
              </a:rPr>
              <a:t> </a:t>
            </a:r>
            <a:r>
              <a:rPr lang="ru-RU" u="sng" dirty="0">
                <a:solidFill>
                  <a:srgbClr val="00B050"/>
                </a:solidFill>
              </a:rPr>
              <a:t>командам: </a:t>
            </a:r>
            <a:endParaRPr lang="ru-RU" u="sng" dirty="0">
              <a:solidFill>
                <a:srgbClr val="00B050"/>
              </a:solidFill>
            </a:endParaRPr>
          </a:p>
          <a:p>
            <a:r>
              <a:rPr lang="uk-UA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Всім членам команд потрібно визначити правильні й помилкові твердження. Якщо вважаєте, що твердження правдиве, тоді підніміть руку, якщо ні, тоді руку не піднімайте. Будьте уважними!</a:t>
            </a:r>
            <a:endParaRPr lang="ru-RU" dirty="0">
              <a:solidFill>
                <a:srgbClr val="00B05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3137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692696"/>
            <a:ext cx="8136904" cy="1752600"/>
          </a:xfrm>
        </p:spPr>
        <p:txBody>
          <a:bodyPr/>
          <a:lstStyle/>
          <a:p>
            <a:r>
              <a:rPr lang="ru-RU" b="1" u="sng" dirty="0" smtClean="0">
                <a:solidFill>
                  <a:srgbClr val="00B050"/>
                </a:solidFill>
              </a:rPr>
              <a:t>10 </a:t>
            </a:r>
            <a:r>
              <a:rPr lang="ru-RU" b="1" u="sng" dirty="0" err="1">
                <a:solidFill>
                  <a:srgbClr val="00B050"/>
                </a:solidFill>
              </a:rPr>
              <a:t>стежинка</a:t>
            </a:r>
            <a:r>
              <a:rPr lang="ru-RU" b="1" u="sng" dirty="0">
                <a:solidFill>
                  <a:srgbClr val="00B050"/>
                </a:solidFill>
              </a:rPr>
              <a:t> </a:t>
            </a:r>
            <a:endParaRPr lang="ru-RU" b="1" u="sng" dirty="0" smtClean="0">
              <a:solidFill>
                <a:srgbClr val="00B050"/>
              </a:solidFill>
            </a:endParaRPr>
          </a:p>
          <a:p>
            <a:r>
              <a:rPr lang="ru-RU" b="1" i="1" dirty="0" err="1">
                <a:solidFill>
                  <a:srgbClr val="00B050"/>
                </a:solidFill>
              </a:rPr>
              <a:t>Виготовлення</a:t>
            </a:r>
            <a:r>
              <a:rPr lang="ru-RU" b="1" i="1" dirty="0">
                <a:solidFill>
                  <a:srgbClr val="00B050"/>
                </a:solidFill>
              </a:rPr>
              <a:t> </a:t>
            </a:r>
            <a:r>
              <a:rPr lang="ru-RU" b="1" i="1" dirty="0" smtClean="0">
                <a:solidFill>
                  <a:srgbClr val="00B050"/>
                </a:solidFill>
              </a:rPr>
              <a:t>оберегу</a:t>
            </a:r>
          </a:p>
          <a:p>
            <a:r>
              <a:rPr lang="ru-RU" b="1" i="1" dirty="0" smtClean="0">
                <a:solidFill>
                  <a:srgbClr val="00B050"/>
                </a:solidFill>
              </a:rPr>
              <a:t>«</a:t>
            </a:r>
            <a:r>
              <a:rPr lang="ru-RU" b="1" i="1" dirty="0">
                <a:solidFill>
                  <a:srgbClr val="00B050"/>
                </a:solidFill>
              </a:rPr>
              <a:t>На </a:t>
            </a:r>
            <a:r>
              <a:rPr lang="ru-RU" b="1" i="1" dirty="0" err="1">
                <a:solidFill>
                  <a:srgbClr val="00B050"/>
                </a:solidFill>
              </a:rPr>
              <a:t>щастя</a:t>
            </a:r>
            <a:r>
              <a:rPr lang="ru-RU" b="1" i="1" dirty="0">
                <a:solidFill>
                  <a:srgbClr val="00B050"/>
                </a:solidFill>
              </a:rPr>
              <a:t>, на долю…»</a:t>
            </a:r>
            <a:endParaRPr lang="ru-RU" u="sng" dirty="0" smtClean="0">
              <a:solidFill>
                <a:srgbClr val="00B050"/>
              </a:solidFill>
            </a:endParaRPr>
          </a:p>
          <a:p>
            <a:endParaRPr lang="ru-RU" u="sng" dirty="0" smtClean="0">
              <a:solidFill>
                <a:srgbClr val="00B050"/>
              </a:solidFill>
            </a:endParaRPr>
          </a:p>
          <a:p>
            <a:r>
              <a:rPr lang="ru-RU" u="sng" dirty="0" err="1" smtClean="0">
                <a:solidFill>
                  <a:srgbClr val="00B050"/>
                </a:solidFill>
              </a:rPr>
              <a:t>Завдання</a:t>
            </a:r>
            <a:r>
              <a:rPr lang="ru-RU" u="sng" dirty="0" smtClean="0">
                <a:solidFill>
                  <a:srgbClr val="00B050"/>
                </a:solidFill>
              </a:rPr>
              <a:t> </a:t>
            </a:r>
            <a:r>
              <a:rPr lang="ru-RU" u="sng" dirty="0">
                <a:solidFill>
                  <a:srgbClr val="00B050"/>
                </a:solidFill>
              </a:rPr>
              <a:t>командам: </a:t>
            </a:r>
            <a:endParaRPr lang="ru-RU" u="sng" dirty="0">
              <a:solidFill>
                <a:srgbClr val="00B050"/>
              </a:solidFill>
            </a:endParaRPr>
          </a:p>
          <a:p>
            <a:r>
              <a:rPr lang="uk-UA" sz="2400" i="1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Під керівництвом капітана та технолога продовжити роботу на вишиванням рушничка або серветки-оберегу. </a:t>
            </a:r>
            <a:endParaRPr lang="ru-RU" sz="2400" dirty="0">
              <a:solidFill>
                <a:srgbClr val="00B05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uk-UA" sz="2400" i="1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При роботі дотримуватись правил безпечної праці та правильної організації робочого місця.</a:t>
            </a:r>
            <a:endParaRPr lang="ru-RU" sz="2400" dirty="0">
              <a:solidFill>
                <a:srgbClr val="00B05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uk-UA" sz="2400" i="1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Під час виконання практичної роботи вчитель буде контролювати технологічний процес. </a:t>
            </a:r>
            <a:endParaRPr lang="ru-RU" sz="2400" dirty="0">
              <a:solidFill>
                <a:srgbClr val="00B05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uk-UA" sz="2400" i="1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Представити виконані роботи.</a:t>
            </a:r>
            <a:endParaRPr lang="ru-RU" sz="2400" dirty="0">
              <a:solidFill>
                <a:srgbClr val="00B05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endParaRPr lang="ru-RU" sz="2400" dirty="0">
              <a:solidFill>
                <a:srgbClr val="00B05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35639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692696"/>
            <a:ext cx="8136904" cy="1752600"/>
          </a:xfrm>
        </p:spPr>
        <p:txBody>
          <a:bodyPr/>
          <a:lstStyle/>
          <a:p>
            <a:r>
              <a:rPr lang="ru-RU" b="1" u="sng" dirty="0" smtClean="0">
                <a:solidFill>
                  <a:srgbClr val="00B050"/>
                </a:solidFill>
              </a:rPr>
              <a:t>11 </a:t>
            </a:r>
            <a:r>
              <a:rPr lang="ru-RU" b="1" u="sng" dirty="0" err="1">
                <a:solidFill>
                  <a:srgbClr val="00B050"/>
                </a:solidFill>
              </a:rPr>
              <a:t>стежинка</a:t>
            </a:r>
            <a:r>
              <a:rPr lang="ru-RU" b="1" u="sng" dirty="0">
                <a:solidFill>
                  <a:srgbClr val="00B050"/>
                </a:solidFill>
              </a:rPr>
              <a:t> </a:t>
            </a:r>
            <a:endParaRPr lang="ru-RU" b="1" u="sng" dirty="0">
              <a:solidFill>
                <a:srgbClr val="00B050"/>
              </a:solidFill>
            </a:endParaRPr>
          </a:p>
          <a:p>
            <a:r>
              <a:rPr lang="ru-RU" b="1" i="1" dirty="0" smtClean="0">
                <a:solidFill>
                  <a:srgbClr val="00B050"/>
                </a:solidFill>
              </a:rPr>
              <a:t>«</a:t>
            </a:r>
            <a:r>
              <a:rPr lang="ru-RU" b="1" i="1" dirty="0" err="1" smtClean="0">
                <a:solidFill>
                  <a:srgbClr val="00B050"/>
                </a:solidFill>
              </a:rPr>
              <a:t>Пісенно</a:t>
            </a:r>
            <a:r>
              <a:rPr lang="ru-RU" b="1" i="1" dirty="0" smtClean="0">
                <a:solidFill>
                  <a:srgbClr val="00B050"/>
                </a:solidFill>
              </a:rPr>
              <a:t> </a:t>
            </a:r>
            <a:r>
              <a:rPr lang="ru-RU" b="1" i="1" dirty="0" err="1" smtClean="0">
                <a:solidFill>
                  <a:srgbClr val="00B050"/>
                </a:solidFill>
              </a:rPr>
              <a:t>літературна</a:t>
            </a:r>
            <a:r>
              <a:rPr lang="ru-RU" b="1" i="1" dirty="0" smtClean="0">
                <a:solidFill>
                  <a:srgbClr val="00B050"/>
                </a:solidFill>
              </a:rPr>
              <a:t>»</a:t>
            </a:r>
            <a:endParaRPr lang="ru-RU" u="sng" dirty="0" smtClean="0">
              <a:solidFill>
                <a:srgbClr val="00B050"/>
              </a:solidFill>
            </a:endParaRPr>
          </a:p>
          <a:p>
            <a:endParaRPr lang="ru-RU" u="sng" dirty="0" smtClean="0">
              <a:solidFill>
                <a:srgbClr val="00B050"/>
              </a:solidFill>
            </a:endParaRPr>
          </a:p>
          <a:p>
            <a:r>
              <a:rPr lang="ru-RU" u="sng" dirty="0" err="1" smtClean="0">
                <a:solidFill>
                  <a:srgbClr val="00B050"/>
                </a:solidFill>
              </a:rPr>
              <a:t>Завдання</a:t>
            </a:r>
            <a:r>
              <a:rPr lang="ru-RU" u="sng" dirty="0" smtClean="0">
                <a:solidFill>
                  <a:srgbClr val="00B050"/>
                </a:solidFill>
              </a:rPr>
              <a:t> </a:t>
            </a:r>
            <a:r>
              <a:rPr lang="ru-RU" u="sng" dirty="0">
                <a:solidFill>
                  <a:srgbClr val="00B050"/>
                </a:solidFill>
              </a:rPr>
              <a:t>командам: </a:t>
            </a:r>
            <a:endParaRPr lang="ru-RU" u="sng" dirty="0">
              <a:solidFill>
                <a:srgbClr val="00B050"/>
              </a:solidFill>
            </a:endParaRPr>
          </a:p>
          <a:p>
            <a:r>
              <a:rPr lang="ru-RU" sz="2400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Конкурс </a:t>
            </a:r>
            <a:r>
              <a:rPr lang="ru-RU" sz="2400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капітанів</a:t>
            </a:r>
            <a:r>
              <a:rPr lang="ru-RU" sz="2400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– </a:t>
            </a:r>
            <a:r>
              <a:rPr lang="ru-RU" sz="2400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Єсе</a:t>
            </a:r>
            <a:r>
              <a:rPr lang="ru-RU" sz="2400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на </a:t>
            </a:r>
            <a:r>
              <a:rPr lang="ru-RU" sz="2400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задану</a:t>
            </a:r>
            <a:r>
              <a:rPr lang="ru-RU" sz="2400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2400" dirty="0" smtClean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тему</a:t>
            </a:r>
          </a:p>
          <a:p>
            <a:r>
              <a:rPr lang="ru-RU" sz="2400" dirty="0" smtClean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(</a:t>
            </a:r>
            <a:r>
              <a:rPr lang="ru-RU" sz="2400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з 5 </a:t>
            </a:r>
            <a:r>
              <a:rPr lang="ru-RU" sz="2400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речень</a:t>
            </a:r>
            <a:r>
              <a:rPr lang="ru-RU" sz="2400" dirty="0" smtClean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):</a:t>
            </a:r>
          </a:p>
          <a:p>
            <a:endParaRPr lang="ru-RU" sz="2400" dirty="0">
              <a:solidFill>
                <a:srgbClr val="00B05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ru-RU" sz="2400" dirty="0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Тема </a:t>
            </a:r>
            <a:r>
              <a:rPr lang="ru-RU" sz="2400" dirty="0" err="1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капітану</a:t>
            </a:r>
            <a:r>
              <a:rPr lang="ru-RU" sz="2400" dirty="0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1 </a:t>
            </a:r>
            <a:r>
              <a:rPr lang="ru-RU" sz="2400" dirty="0" err="1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команди</a:t>
            </a:r>
            <a:r>
              <a:rPr lang="ru-RU" sz="2400" dirty="0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«</a:t>
            </a:r>
            <a:r>
              <a:rPr lang="ru-RU" sz="2400" dirty="0" err="1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Чому</a:t>
            </a:r>
            <a:r>
              <a:rPr lang="ru-RU" sz="2400" dirty="0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2400" dirty="0" err="1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вишивальниці</a:t>
            </a:r>
            <a:r>
              <a:rPr lang="ru-RU" sz="2400" dirty="0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2400" dirty="0" err="1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частіше</a:t>
            </a:r>
            <a:r>
              <a:rPr lang="ru-RU" sz="2400" dirty="0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2400" dirty="0" err="1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обирають</a:t>
            </a:r>
            <a:r>
              <a:rPr lang="ru-RU" sz="2400" dirty="0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2400" dirty="0" err="1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ручне</a:t>
            </a:r>
            <a:r>
              <a:rPr lang="ru-RU" sz="2400" dirty="0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2400" dirty="0" err="1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вишивання</a:t>
            </a:r>
            <a:r>
              <a:rPr lang="ru-RU" sz="2400" dirty="0" smtClean="0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?»;</a:t>
            </a:r>
          </a:p>
          <a:p>
            <a:endParaRPr lang="ru-RU" sz="2400" dirty="0">
              <a:solidFill>
                <a:srgbClr val="0000FF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ru-RU" sz="2400" dirty="0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Тема </a:t>
            </a:r>
            <a:r>
              <a:rPr lang="ru-RU" sz="2400" dirty="0" err="1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капітану</a:t>
            </a:r>
            <a:r>
              <a:rPr lang="ru-RU" sz="2400" dirty="0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2 </a:t>
            </a:r>
            <a:r>
              <a:rPr lang="ru-RU" sz="2400" dirty="0" err="1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команди</a:t>
            </a:r>
            <a:r>
              <a:rPr lang="ru-RU" sz="2400" dirty="0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«</a:t>
            </a:r>
            <a:r>
              <a:rPr lang="ru-RU" sz="2400" dirty="0" err="1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Що</a:t>
            </a:r>
            <a:r>
              <a:rPr lang="ru-RU" sz="2400" dirty="0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2400" dirty="0" err="1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спільного</a:t>
            </a:r>
            <a:r>
              <a:rPr lang="ru-RU" sz="2400" dirty="0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у </a:t>
            </a:r>
            <a:r>
              <a:rPr lang="ru-RU" sz="2400" dirty="0" err="1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професії</a:t>
            </a:r>
            <a:r>
              <a:rPr lang="ru-RU" sz="2400" dirty="0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2400" dirty="0" err="1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вишивальник</a:t>
            </a:r>
            <a:r>
              <a:rPr lang="ru-RU" sz="2400" dirty="0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з </a:t>
            </a:r>
            <a:r>
              <a:rPr lang="ru-RU" sz="2400" dirty="0" err="1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професією</a:t>
            </a:r>
            <a:r>
              <a:rPr lang="ru-RU" sz="2400" dirty="0"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художник?»;</a:t>
            </a:r>
          </a:p>
          <a:p>
            <a:endParaRPr lang="ru-RU" sz="2400" dirty="0">
              <a:solidFill>
                <a:srgbClr val="00B05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4933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692696"/>
            <a:ext cx="6400800" cy="1752600"/>
          </a:xfrm>
        </p:spPr>
        <p:txBody>
          <a:bodyPr/>
          <a:lstStyle/>
          <a:p>
            <a:r>
              <a:rPr lang="ru-RU" b="1" u="sng" dirty="0">
                <a:solidFill>
                  <a:srgbClr val="00B050"/>
                </a:solidFill>
              </a:rPr>
              <a:t>2 </a:t>
            </a:r>
            <a:r>
              <a:rPr lang="ru-RU" b="1" u="sng" dirty="0" err="1">
                <a:solidFill>
                  <a:srgbClr val="00B050"/>
                </a:solidFill>
              </a:rPr>
              <a:t>стежинка</a:t>
            </a:r>
            <a:r>
              <a:rPr lang="ru-RU" b="1" u="sng" dirty="0">
                <a:solidFill>
                  <a:srgbClr val="00B050"/>
                </a:solidFill>
              </a:rPr>
              <a:t> </a:t>
            </a:r>
            <a:endParaRPr lang="ru-RU" b="1" u="sng" dirty="0" smtClean="0">
              <a:solidFill>
                <a:srgbClr val="00B050"/>
              </a:solidFill>
            </a:endParaRPr>
          </a:p>
          <a:p>
            <a:r>
              <a:rPr lang="ru-RU" b="1" u="sng" dirty="0" err="1" smtClean="0">
                <a:solidFill>
                  <a:srgbClr val="00B050"/>
                </a:solidFill>
              </a:rPr>
              <a:t>нашої</a:t>
            </a:r>
            <a:r>
              <a:rPr lang="ru-RU" b="1" u="sng" dirty="0" smtClean="0">
                <a:solidFill>
                  <a:srgbClr val="00B050"/>
                </a:solidFill>
              </a:rPr>
              <a:t> </a:t>
            </a:r>
            <a:r>
              <a:rPr lang="ru-RU" b="1" u="sng" dirty="0" err="1">
                <a:solidFill>
                  <a:srgbClr val="00B050"/>
                </a:solidFill>
              </a:rPr>
              <a:t>мандрівочки</a:t>
            </a:r>
            <a:r>
              <a:rPr lang="ru-RU" b="1" u="sng" dirty="0">
                <a:solidFill>
                  <a:srgbClr val="00B050"/>
                </a:solidFill>
              </a:rPr>
              <a:t> – </a:t>
            </a:r>
            <a:r>
              <a:rPr lang="ru-RU" b="1" u="sng" dirty="0" err="1">
                <a:solidFill>
                  <a:srgbClr val="00B050"/>
                </a:solidFill>
              </a:rPr>
              <a:t>розминка</a:t>
            </a:r>
            <a:r>
              <a:rPr lang="ru-RU" b="1" u="sng" dirty="0">
                <a:solidFill>
                  <a:srgbClr val="00B050"/>
                </a:solidFill>
              </a:rPr>
              <a:t> </a:t>
            </a:r>
            <a:endParaRPr lang="ru-RU" b="1" u="sng" dirty="0" smtClean="0">
              <a:solidFill>
                <a:srgbClr val="00B050"/>
              </a:solidFill>
            </a:endParaRPr>
          </a:p>
          <a:p>
            <a:r>
              <a:rPr lang="ru-RU" b="1" u="sng" dirty="0" smtClean="0">
                <a:solidFill>
                  <a:srgbClr val="00B050"/>
                </a:solidFill>
              </a:rPr>
              <a:t>«</a:t>
            </a:r>
            <a:r>
              <a:rPr lang="ru-RU" b="1" u="sng" dirty="0" err="1">
                <a:solidFill>
                  <a:srgbClr val="00B050"/>
                </a:solidFill>
              </a:rPr>
              <a:t>Хто</a:t>
            </a:r>
            <a:r>
              <a:rPr lang="ru-RU" b="1" u="sng" dirty="0">
                <a:solidFill>
                  <a:srgbClr val="00B050"/>
                </a:solidFill>
              </a:rPr>
              <a:t> </a:t>
            </a:r>
            <a:r>
              <a:rPr lang="ru-RU" b="1" u="sng" dirty="0" err="1">
                <a:solidFill>
                  <a:srgbClr val="00B050"/>
                </a:solidFill>
              </a:rPr>
              <a:t>швидше</a:t>
            </a:r>
            <a:r>
              <a:rPr lang="ru-RU" b="1" u="sng" dirty="0" smtClean="0">
                <a:solidFill>
                  <a:srgbClr val="00B050"/>
                </a:solidFill>
              </a:rPr>
              <a:t>» </a:t>
            </a:r>
            <a:endParaRPr lang="ru-RU" b="1" u="sng" dirty="0">
              <a:solidFill>
                <a:srgbClr val="00B050"/>
              </a:solidFill>
            </a:endParaRPr>
          </a:p>
          <a:p>
            <a:endParaRPr lang="ru-RU" u="sng" dirty="0" smtClean="0">
              <a:solidFill>
                <a:srgbClr val="00B050"/>
              </a:solidFill>
            </a:endParaRPr>
          </a:p>
          <a:p>
            <a:r>
              <a:rPr lang="ru-RU" u="sng" dirty="0" err="1" smtClean="0">
                <a:solidFill>
                  <a:srgbClr val="00B050"/>
                </a:solidFill>
              </a:rPr>
              <a:t>Завдання</a:t>
            </a:r>
            <a:r>
              <a:rPr lang="ru-RU" u="sng" dirty="0" smtClean="0">
                <a:solidFill>
                  <a:srgbClr val="00B050"/>
                </a:solidFill>
              </a:rPr>
              <a:t> </a:t>
            </a:r>
            <a:r>
              <a:rPr lang="ru-RU" u="sng" dirty="0">
                <a:solidFill>
                  <a:srgbClr val="00B050"/>
                </a:solidFill>
              </a:rPr>
              <a:t>командам: </a:t>
            </a:r>
            <a:r>
              <a:rPr lang="ru-RU" u="sng" dirty="0" err="1">
                <a:solidFill>
                  <a:srgbClr val="00B050"/>
                </a:solidFill>
              </a:rPr>
              <a:t>уважно</a:t>
            </a:r>
            <a:r>
              <a:rPr lang="ru-RU" u="sng" dirty="0">
                <a:solidFill>
                  <a:srgbClr val="00B050"/>
                </a:solidFill>
              </a:rPr>
              <a:t> </a:t>
            </a:r>
            <a:r>
              <a:rPr lang="ru-RU" u="sng" dirty="0" err="1">
                <a:solidFill>
                  <a:srgbClr val="00B050"/>
                </a:solidFill>
              </a:rPr>
              <a:t>прослухати</a:t>
            </a:r>
            <a:r>
              <a:rPr lang="ru-RU" u="sng" dirty="0">
                <a:solidFill>
                  <a:srgbClr val="00B050"/>
                </a:solidFill>
              </a:rPr>
              <a:t> </a:t>
            </a:r>
            <a:r>
              <a:rPr lang="ru-RU" u="sng" dirty="0" err="1">
                <a:solidFill>
                  <a:srgbClr val="00B050"/>
                </a:solidFill>
              </a:rPr>
              <a:t>запитання</a:t>
            </a:r>
            <a:r>
              <a:rPr lang="ru-RU" u="sng" dirty="0">
                <a:solidFill>
                  <a:srgbClr val="00B050"/>
                </a:solidFill>
              </a:rPr>
              <a:t> та </a:t>
            </a:r>
            <a:r>
              <a:rPr lang="ru-RU" u="sng" dirty="0" err="1">
                <a:solidFill>
                  <a:srgbClr val="00B050"/>
                </a:solidFill>
              </a:rPr>
              <a:t>дати</a:t>
            </a:r>
            <a:r>
              <a:rPr lang="ru-RU" u="sng" dirty="0">
                <a:solidFill>
                  <a:srgbClr val="00B050"/>
                </a:solidFill>
              </a:rPr>
              <a:t> на </a:t>
            </a:r>
            <a:r>
              <a:rPr lang="ru-RU" u="sng" dirty="0" err="1">
                <a:solidFill>
                  <a:srgbClr val="00B050"/>
                </a:solidFill>
              </a:rPr>
              <a:t>нього</a:t>
            </a:r>
            <a:r>
              <a:rPr lang="ru-RU" u="sng" dirty="0">
                <a:solidFill>
                  <a:srgbClr val="00B050"/>
                </a:solidFill>
              </a:rPr>
              <a:t> </a:t>
            </a:r>
            <a:r>
              <a:rPr lang="ru-RU" u="sng" dirty="0" err="1">
                <a:solidFill>
                  <a:srgbClr val="00B050"/>
                </a:solidFill>
              </a:rPr>
              <a:t>відповідь</a:t>
            </a:r>
            <a:r>
              <a:rPr lang="ru-RU" u="sng" dirty="0">
                <a:solidFill>
                  <a:srgbClr val="00B050"/>
                </a:solidFill>
              </a:rPr>
              <a:t>. </a:t>
            </a:r>
            <a:endParaRPr lang="ru-RU" u="sng" dirty="0" smtClean="0">
              <a:solidFill>
                <a:srgbClr val="00B050"/>
              </a:solidFill>
            </a:endParaRPr>
          </a:p>
          <a:p>
            <a:r>
              <a:rPr lang="ru-RU" u="sng" dirty="0" err="1" smtClean="0">
                <a:solidFill>
                  <a:srgbClr val="00B050"/>
                </a:solidFill>
              </a:rPr>
              <a:t>Кожна</a:t>
            </a:r>
            <a:r>
              <a:rPr lang="ru-RU" u="sng" dirty="0" smtClean="0">
                <a:solidFill>
                  <a:srgbClr val="00B050"/>
                </a:solidFill>
              </a:rPr>
              <a:t> </a:t>
            </a:r>
            <a:r>
              <a:rPr lang="ru-RU" u="sng" dirty="0">
                <a:solidFill>
                  <a:srgbClr val="00B050"/>
                </a:solidFill>
              </a:rPr>
              <a:t>правильна </a:t>
            </a:r>
            <a:r>
              <a:rPr lang="ru-RU" u="sng" dirty="0" err="1">
                <a:solidFill>
                  <a:srgbClr val="00B050"/>
                </a:solidFill>
              </a:rPr>
              <a:t>відповідь</a:t>
            </a:r>
            <a:r>
              <a:rPr lang="ru-RU" u="sng" dirty="0">
                <a:solidFill>
                  <a:srgbClr val="00B050"/>
                </a:solidFill>
              </a:rPr>
              <a:t> приносить командам 1 </a:t>
            </a:r>
            <a:r>
              <a:rPr lang="ru-RU" u="sng" dirty="0" err="1">
                <a:solidFill>
                  <a:srgbClr val="00B050"/>
                </a:solidFill>
              </a:rPr>
              <a:t>хрестик</a:t>
            </a:r>
            <a:r>
              <a:rPr lang="ru-RU" u="sng" dirty="0">
                <a:solidFill>
                  <a:srgbClr val="00B050"/>
                </a:solidFill>
              </a:rPr>
              <a:t>.</a:t>
            </a:r>
          </a:p>
          <a:p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18147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Два кольори</a:t>
            </a:r>
            <a:b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</a:br>
            <a:r>
              <a:rPr lang="uk-UA" sz="2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сл. Д.Павличка                            муз. О.Білаша</a:t>
            </a:r>
            <a:endParaRPr lang="ru-RU" sz="24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158" y="1571612"/>
            <a:ext cx="8229600" cy="4924425"/>
          </a:xfrm>
        </p:spPr>
        <p:txBody>
          <a:bodyPr/>
          <a:lstStyle/>
          <a:p>
            <a:pPr algn="ctr">
              <a:buNone/>
            </a:pPr>
            <a:r>
              <a:rPr lang="uk-UA" sz="1400" dirty="0" smtClean="0"/>
              <a:t>1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Як я малим збирався навесні</a:t>
            </a:r>
          </a:p>
          <a:p>
            <a:pPr algn="ctr">
              <a:buNone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Піти у світ незнаними шляхами,</a:t>
            </a:r>
          </a:p>
          <a:p>
            <a:pPr algn="ctr">
              <a:buNone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Сорочку мати вишила мені</a:t>
            </a:r>
          </a:p>
          <a:p>
            <a:pPr algn="ctr">
              <a:buNone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Червоними і чорними</a:t>
            </a:r>
          </a:p>
          <a:p>
            <a:pPr algn="ctr">
              <a:buNone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Червоними і чорними нитками.</a:t>
            </a:r>
          </a:p>
          <a:p>
            <a:pPr algn="ctr">
              <a:buNone/>
            </a:pPr>
            <a:r>
              <a:rPr lang="uk-UA" sz="1800" b="1" i="1" dirty="0" smtClean="0">
                <a:latin typeface="Times New Roman" pitchFamily="18" charset="0"/>
                <a:cs typeface="Times New Roman" pitchFamily="18" charset="0"/>
              </a:rPr>
              <a:t>Приспів:</a:t>
            </a:r>
          </a:p>
          <a:p>
            <a:pPr algn="ctr">
              <a:buNone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Два кольори мої, два кольори,</a:t>
            </a:r>
          </a:p>
          <a:p>
            <a:pPr algn="ctr">
              <a:buNone/>
            </a:pP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Оба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на полотні, в душі моїй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оба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>
              <a:buNone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Два кольори мої, два кольори:</a:t>
            </a:r>
          </a:p>
          <a:p>
            <a:pPr algn="ctr">
              <a:buNone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Червоне – то любов, а чорне – то журба.</a:t>
            </a:r>
          </a:p>
          <a:p>
            <a:pPr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/>
        </p:nvGraphicFramePr>
        <p:xfrm>
          <a:off x="428596" y="5000636"/>
          <a:ext cx="8215370" cy="1463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07685"/>
                <a:gridCol w="4107685"/>
              </a:tblGrid>
              <a:tr h="370840"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2.Мене водило безвісті життя,</a:t>
                      </a:r>
                    </a:p>
                    <a:p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Та я вертався</a:t>
                      </a:r>
                      <a:r>
                        <a:rPr lang="uk-UA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 свої пороги.</a:t>
                      </a:r>
                    </a:p>
                    <a:p>
                      <a:r>
                        <a:rPr lang="uk-UA" sz="18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Переплились</a:t>
                      </a:r>
                      <a:r>
                        <a:rPr lang="uk-UA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як мамине шиття,</a:t>
                      </a:r>
                    </a:p>
                    <a:p>
                      <a:r>
                        <a:rPr lang="uk-UA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Мої сумні і радісні,</a:t>
                      </a:r>
                    </a:p>
                    <a:p>
                      <a:r>
                        <a:rPr lang="uk-UA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Мої сумні і радісні дороги.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3</a:t>
                      </a: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. Мені війнула в очі сивина,</a:t>
                      </a:r>
                    </a:p>
                    <a:p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Та я нічого не везу додому,</a:t>
                      </a:r>
                    </a:p>
                    <a:p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Лиш згорточок старого полотна,</a:t>
                      </a:r>
                    </a:p>
                    <a:p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І вишите моє життя,</a:t>
                      </a:r>
                    </a:p>
                    <a:p>
                      <a:r>
                        <a:rPr lang="uk-UA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Івишите</a:t>
                      </a: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моє життя на ньому.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Два кольори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42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484784"/>
            <a:ext cx="8136904" cy="1752600"/>
          </a:xfrm>
        </p:spPr>
        <p:txBody>
          <a:bodyPr/>
          <a:lstStyle/>
          <a:p>
            <a:r>
              <a:rPr lang="ru-RU" b="1" u="sng" dirty="0" smtClean="0">
                <a:solidFill>
                  <a:srgbClr val="00B050"/>
                </a:solidFill>
              </a:rPr>
              <a:t>11 </a:t>
            </a:r>
            <a:r>
              <a:rPr lang="ru-RU" b="1" u="sng" dirty="0" err="1">
                <a:solidFill>
                  <a:srgbClr val="00B050"/>
                </a:solidFill>
              </a:rPr>
              <a:t>стежинка</a:t>
            </a:r>
            <a:r>
              <a:rPr lang="ru-RU" b="1" u="sng" dirty="0">
                <a:solidFill>
                  <a:srgbClr val="00B050"/>
                </a:solidFill>
              </a:rPr>
              <a:t> </a:t>
            </a:r>
            <a:endParaRPr lang="ru-RU" b="1" u="sng" dirty="0">
              <a:solidFill>
                <a:srgbClr val="00B050"/>
              </a:solidFill>
            </a:endParaRPr>
          </a:p>
          <a:p>
            <a:r>
              <a:rPr lang="ru-RU" b="1" i="1" dirty="0" smtClean="0">
                <a:solidFill>
                  <a:srgbClr val="00B050"/>
                </a:solidFill>
              </a:rPr>
              <a:t>«</a:t>
            </a:r>
            <a:r>
              <a:rPr lang="ru-RU" b="1" i="1" dirty="0" err="1" smtClean="0">
                <a:solidFill>
                  <a:srgbClr val="00B050"/>
                </a:solidFill>
              </a:rPr>
              <a:t>Пісенно</a:t>
            </a:r>
            <a:r>
              <a:rPr lang="ru-RU" b="1" i="1" dirty="0" smtClean="0">
                <a:solidFill>
                  <a:srgbClr val="00B050"/>
                </a:solidFill>
              </a:rPr>
              <a:t> </a:t>
            </a:r>
            <a:r>
              <a:rPr lang="ru-RU" b="1" i="1" dirty="0" err="1" smtClean="0">
                <a:solidFill>
                  <a:srgbClr val="00B050"/>
                </a:solidFill>
              </a:rPr>
              <a:t>літературна</a:t>
            </a:r>
            <a:r>
              <a:rPr lang="ru-RU" b="1" i="1" dirty="0" smtClean="0">
                <a:solidFill>
                  <a:srgbClr val="00B050"/>
                </a:solidFill>
              </a:rPr>
              <a:t>»</a:t>
            </a:r>
            <a:endParaRPr lang="ru-RU" u="sng" dirty="0" smtClean="0">
              <a:solidFill>
                <a:srgbClr val="00B050"/>
              </a:solidFill>
            </a:endParaRPr>
          </a:p>
          <a:p>
            <a:endParaRPr lang="ru-RU" u="sng" dirty="0" smtClean="0">
              <a:solidFill>
                <a:srgbClr val="00B050"/>
              </a:solidFill>
            </a:endParaRPr>
          </a:p>
          <a:p>
            <a:r>
              <a:rPr lang="ru-RU" sz="4000" dirty="0" smtClean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«</a:t>
            </a:r>
            <a:r>
              <a:rPr lang="ru-RU" sz="4000" dirty="0" err="1" smtClean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Змагання</a:t>
            </a:r>
            <a:r>
              <a:rPr lang="ru-RU" sz="4000" dirty="0" smtClean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«</a:t>
            </a:r>
            <a:r>
              <a:rPr lang="ru-RU" sz="4000" dirty="0" err="1" smtClean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поетів</a:t>
            </a:r>
            <a:r>
              <a:rPr lang="ru-RU" sz="4000" dirty="0" smtClean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»</a:t>
            </a:r>
            <a:endParaRPr lang="ru-RU" sz="4000" dirty="0">
              <a:solidFill>
                <a:srgbClr val="00B05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2472412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484784"/>
            <a:ext cx="8136904" cy="1752600"/>
          </a:xfrm>
        </p:spPr>
        <p:txBody>
          <a:bodyPr/>
          <a:lstStyle/>
          <a:p>
            <a:r>
              <a:rPr lang="ru-RU" b="1" u="sng" dirty="0" smtClean="0">
                <a:solidFill>
                  <a:srgbClr val="00B050"/>
                </a:solidFill>
              </a:rPr>
              <a:t>12 </a:t>
            </a:r>
            <a:r>
              <a:rPr lang="ru-RU" b="1" u="sng" dirty="0" err="1">
                <a:solidFill>
                  <a:srgbClr val="00B050"/>
                </a:solidFill>
              </a:rPr>
              <a:t>стежинка</a:t>
            </a:r>
            <a:r>
              <a:rPr lang="ru-RU" b="1" u="sng" dirty="0">
                <a:solidFill>
                  <a:srgbClr val="00B050"/>
                </a:solidFill>
              </a:rPr>
              <a:t> </a:t>
            </a:r>
            <a:endParaRPr lang="ru-RU" b="1" u="sng" dirty="0">
              <a:solidFill>
                <a:srgbClr val="00B050"/>
              </a:solidFill>
            </a:endParaRPr>
          </a:p>
          <a:p>
            <a:r>
              <a:rPr lang="ru-RU" b="1" i="1" dirty="0" smtClean="0">
                <a:solidFill>
                  <a:srgbClr val="00B050"/>
                </a:solidFill>
              </a:rPr>
              <a:t>«</a:t>
            </a:r>
            <a:r>
              <a:rPr lang="ru-RU" b="1" i="1" dirty="0" err="1" smtClean="0">
                <a:solidFill>
                  <a:srgbClr val="00B050"/>
                </a:solidFill>
              </a:rPr>
              <a:t>Батл</a:t>
            </a:r>
            <a:r>
              <a:rPr lang="ru-RU" b="1" i="1" dirty="0" smtClean="0">
                <a:solidFill>
                  <a:srgbClr val="00B050"/>
                </a:solidFill>
              </a:rPr>
              <a:t> команд»</a:t>
            </a:r>
            <a:endParaRPr lang="ru-RU" u="sng" dirty="0" smtClean="0">
              <a:solidFill>
                <a:srgbClr val="00B050"/>
              </a:solidFill>
            </a:endParaRPr>
          </a:p>
          <a:p>
            <a:endParaRPr lang="ru-RU" u="sng" dirty="0" smtClean="0">
              <a:solidFill>
                <a:srgbClr val="00B050"/>
              </a:solidFill>
            </a:endParaRPr>
          </a:p>
          <a:p>
            <a:r>
              <a:rPr lang="ru-RU" sz="4000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Завдання</a:t>
            </a:r>
            <a:r>
              <a:rPr lang="ru-RU" sz="4000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командам: </a:t>
            </a:r>
          </a:p>
          <a:p>
            <a:r>
              <a:rPr lang="ru-RU" sz="4000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Кожен</a:t>
            </a:r>
            <a:r>
              <a:rPr lang="ru-RU" sz="4000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4000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учасник</a:t>
            </a:r>
            <a:r>
              <a:rPr lang="ru-RU" sz="4000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4000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групи</a:t>
            </a:r>
            <a:r>
              <a:rPr lang="ru-RU" sz="4000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4000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готує</a:t>
            </a:r>
            <a:r>
              <a:rPr lang="ru-RU" sz="4000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1 </a:t>
            </a:r>
            <a:r>
              <a:rPr lang="ru-RU" sz="4000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запитання</a:t>
            </a:r>
            <a:r>
              <a:rPr lang="ru-RU" sz="4000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до </a:t>
            </a:r>
            <a:r>
              <a:rPr lang="ru-RU" sz="4000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іншого</a:t>
            </a:r>
            <a:r>
              <a:rPr lang="ru-RU" sz="4000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4000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учасника</a:t>
            </a:r>
            <a:r>
              <a:rPr lang="ru-RU" sz="4000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4000" dirty="0" err="1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групи</a:t>
            </a:r>
            <a:r>
              <a:rPr lang="ru-RU" sz="4000" dirty="0">
                <a:solidFill>
                  <a:srgbClr val="00B05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6128371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Администратор\Мои документы\Мои рисунки\image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720" y="2924944"/>
            <a:ext cx="3929090" cy="3214709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396552" y="548680"/>
            <a:ext cx="8136904" cy="1752600"/>
          </a:xfrm>
        </p:spPr>
        <p:txBody>
          <a:bodyPr/>
          <a:lstStyle/>
          <a:p>
            <a:r>
              <a:rPr lang="uk-UA" b="1" dirty="0">
                <a:solidFill>
                  <a:srgbClr val="0000FF"/>
                </a:solidFill>
              </a:rPr>
              <a:t>«Мікрофон</a:t>
            </a:r>
            <a:r>
              <a:rPr lang="uk-UA" b="1" dirty="0" smtClean="0">
                <a:solidFill>
                  <a:srgbClr val="0000FF"/>
                </a:solidFill>
              </a:rPr>
              <a:t>».</a:t>
            </a:r>
          </a:p>
          <a:p>
            <a:endParaRPr lang="ru-RU" dirty="0">
              <a:solidFill>
                <a:srgbClr val="0000FF"/>
              </a:solidFill>
            </a:endParaRPr>
          </a:p>
          <a:p>
            <a:r>
              <a:rPr lang="uk-UA" dirty="0">
                <a:solidFill>
                  <a:srgbClr val="0000FF"/>
                </a:solidFill>
              </a:rPr>
              <a:t>Чи справдились ваші очікування?</a:t>
            </a:r>
            <a:endParaRPr lang="ru-RU" dirty="0">
              <a:solidFill>
                <a:srgbClr val="0000FF"/>
              </a:solidFill>
            </a:endParaRPr>
          </a:p>
          <a:p>
            <a:r>
              <a:rPr lang="uk-UA" dirty="0">
                <a:solidFill>
                  <a:srgbClr val="0000FF"/>
                </a:solidFill>
              </a:rPr>
              <a:t>Що найбільше сподобалось?  </a:t>
            </a:r>
            <a:endParaRPr lang="ru-RU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22510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1261876"/>
            <a:ext cx="727280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/>
              <a:t>Домашнє завдання:  </a:t>
            </a:r>
            <a:r>
              <a:rPr lang="uk-UA" sz="4400" dirty="0"/>
              <a:t>підготуватись до уроку тематичного оцінювання: повторити всі записи у зошиті, підготувати до презентації </a:t>
            </a:r>
            <a:r>
              <a:rPr lang="uk-UA" sz="4400" dirty="0" err="1"/>
              <a:t>вироб</a:t>
            </a:r>
            <a:r>
              <a:rPr lang="uk-UA" sz="4400" dirty="0"/>
              <a:t>.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00270177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Рідна мати моя</a:t>
            </a:r>
            <a:b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uk-UA" sz="24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сл. А.Малишка                        </a:t>
            </a:r>
            <a:r>
              <a:rPr lang="uk-UA" sz="2400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муз.П.Майбороди</a:t>
            </a:r>
            <a:endParaRPr lang="ru-RU" sz="2400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195736" y="1484784"/>
            <a:ext cx="8229600" cy="5167327"/>
          </a:xfrm>
        </p:spPr>
        <p:txBody>
          <a:bodyPr/>
          <a:lstStyle/>
          <a:p>
            <a:pPr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Рідна мати моя, ти ночей не доспала,</a:t>
            </a: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І водила мене у поля край села, </a:t>
            </a: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І в дорогу далеку ти мене на зорі проводжала,</a:t>
            </a: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І рушник вишиваний на щастя дала,</a:t>
            </a: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І в дорогу далеку ти мене на зорі проводжала,</a:t>
            </a: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І рушник вишиваний на щастя, на долю дала,</a:t>
            </a:r>
          </a:p>
          <a:p>
            <a:pPr indent="998538"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Хай на ньому цвіте росяниста доріжка,</a:t>
            </a:r>
          </a:p>
          <a:p>
            <a:pPr indent="998538"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І зелені луги, й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солов</a:t>
            </a:r>
            <a:r>
              <a:rPr lang="en-GB" sz="16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їні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гаї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indent="998538"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І твоя незрадлива материнська ласкава усмішка,</a:t>
            </a:r>
          </a:p>
          <a:p>
            <a:pPr indent="998538"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І засмучені очі хороші твої.</a:t>
            </a:r>
          </a:p>
          <a:p>
            <a:pPr indent="998538"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І твоя незрадлива материнська ласкава усмішка,</a:t>
            </a:r>
          </a:p>
          <a:p>
            <a:pPr indent="998538"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І засмучені очі хороші блакитні твої.</a:t>
            </a:r>
          </a:p>
          <a:p>
            <a:pPr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Я візьму той рушник, простелю, наче долю,</a:t>
            </a: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В тихім шелесті трав, в щебетанні дібров.</a:t>
            </a: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І на тім рушничкові оживе все знайоме до болю:</a:t>
            </a: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І дитинство, й розлука, і вірна любов.</a:t>
            </a: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І на тім рушничкові оживе все знайоме до болю:</a:t>
            </a:r>
          </a:p>
          <a:p>
            <a:pPr>
              <a:buNone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І дитинство, й розлука, й твоя материнська любов.</a:t>
            </a:r>
          </a:p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ушни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0" y="23574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04" y="142852"/>
            <a:ext cx="6143668" cy="1071570"/>
          </a:xfrm>
        </p:spPr>
        <p:txBody>
          <a:bodyPr>
            <a:prstTxWarp prst="textCanUp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 вечора пригожого</a:t>
            </a:r>
            <a:r>
              <a:rPr lang="uk-UA" sz="2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2000" b="1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сл. Сом М.</a:t>
            </a:r>
            <a:r>
              <a:rPr lang="ru-RU" sz="2000" b="1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</a:t>
            </a:r>
            <a:r>
              <a:rPr lang="uk-UA" sz="2000" b="1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муз. </a:t>
            </a:r>
            <a:r>
              <a:rPr lang="uk-UA" sz="2000" b="1" dirty="0" err="1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Сандлер</a:t>
            </a:r>
            <a:r>
              <a:rPr lang="uk-UA" sz="2000" b="1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О.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428736"/>
            <a:ext cx="6400800" cy="5072098"/>
          </a:xfrm>
        </p:spPr>
        <p:txBody>
          <a:bodyPr/>
          <a:lstStyle/>
          <a:p>
            <a:r>
              <a:rPr lang="uk-UA" sz="1600" dirty="0" smtClean="0"/>
              <a:t>З вечора пригожого аж до ранку</a:t>
            </a:r>
            <a:endParaRPr lang="ru-RU" sz="1600" dirty="0" smtClean="0"/>
          </a:p>
          <a:p>
            <a:r>
              <a:rPr lang="uk-UA" sz="1600" dirty="0" smtClean="0"/>
              <a:t>Вишивала дівчина вишиванку.</a:t>
            </a:r>
            <a:endParaRPr lang="ru-RU" sz="1600" dirty="0" smtClean="0"/>
          </a:p>
          <a:p>
            <a:r>
              <a:rPr lang="uk-UA" sz="1600" dirty="0" smtClean="0"/>
              <a:t>Вишивала, дівчина, вишивала,</a:t>
            </a:r>
            <a:endParaRPr lang="ru-RU" sz="1600" dirty="0" smtClean="0"/>
          </a:p>
          <a:p>
            <a:r>
              <a:rPr lang="uk-UA" sz="1600" dirty="0" smtClean="0"/>
              <a:t>Чорну і червону нитку брала.</a:t>
            </a:r>
            <a:endParaRPr lang="ru-RU" sz="1600" dirty="0" smtClean="0"/>
          </a:p>
          <a:p>
            <a:r>
              <a:rPr lang="uk-UA" sz="1600" dirty="0" smtClean="0"/>
              <a:t> </a:t>
            </a:r>
            <a:endParaRPr lang="ru-RU" sz="1600" dirty="0" smtClean="0"/>
          </a:p>
          <a:p>
            <a:r>
              <a:rPr lang="uk-UA" sz="1600" dirty="0" smtClean="0"/>
              <a:t>А що чорна ниточка – розставання,</a:t>
            </a:r>
            <a:endParaRPr lang="ru-RU" sz="1600" dirty="0" smtClean="0"/>
          </a:p>
          <a:p>
            <a:r>
              <a:rPr lang="uk-UA" sz="1600" dirty="0" smtClean="0"/>
              <a:t>А червона ниточка – то кохання.</a:t>
            </a:r>
            <a:endParaRPr lang="ru-RU" sz="1600" dirty="0" smtClean="0"/>
          </a:p>
          <a:p>
            <a:r>
              <a:rPr lang="uk-UA" sz="1600" dirty="0" smtClean="0"/>
              <a:t>Щоб та чорна ниточка часто рвалась,</a:t>
            </a:r>
            <a:endParaRPr lang="ru-RU" sz="1600" dirty="0" smtClean="0"/>
          </a:p>
          <a:p>
            <a:r>
              <a:rPr lang="uk-UA" sz="1600" dirty="0" smtClean="0"/>
              <a:t>А червона ниточка гладко слалась.</a:t>
            </a:r>
            <a:endParaRPr lang="ru-RU" sz="1600" dirty="0" smtClean="0"/>
          </a:p>
          <a:p>
            <a:r>
              <a:rPr lang="uk-UA" sz="1600" dirty="0" smtClean="0"/>
              <a:t> </a:t>
            </a:r>
            <a:endParaRPr lang="ru-RU" sz="1600" dirty="0" smtClean="0"/>
          </a:p>
          <a:p>
            <a:r>
              <a:rPr lang="uk-UA" sz="1600" dirty="0" smtClean="0"/>
              <a:t>Встану я в неділеньку спозаранку,</a:t>
            </a:r>
            <a:endParaRPr lang="ru-RU" sz="1600" dirty="0" smtClean="0"/>
          </a:p>
          <a:p>
            <a:r>
              <a:rPr lang="uk-UA" sz="1600" dirty="0" smtClean="0"/>
              <a:t>Подарую милому вишиванку.</a:t>
            </a:r>
            <a:endParaRPr lang="ru-RU" sz="1600" dirty="0" smtClean="0"/>
          </a:p>
          <a:p>
            <a:r>
              <a:rPr lang="uk-UA" sz="1600" dirty="0" smtClean="0"/>
              <a:t>Сердься, мій соколику, чи не сердься,</a:t>
            </a:r>
            <a:endParaRPr lang="ru-RU" sz="1600" dirty="0" smtClean="0"/>
          </a:p>
          <a:p>
            <a:r>
              <a:rPr lang="uk-UA" sz="1600" dirty="0" smtClean="0"/>
              <a:t>Будеш ти носить її коло серця.</a:t>
            </a:r>
            <a:endParaRPr lang="ru-RU" sz="1600" dirty="0" smtClean="0"/>
          </a:p>
          <a:p>
            <a:r>
              <a:rPr lang="ru-RU" sz="1600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556792"/>
            <a:ext cx="6400800" cy="1752600"/>
          </a:xfrm>
        </p:spPr>
        <p:txBody>
          <a:bodyPr/>
          <a:lstStyle/>
          <a:p>
            <a:pPr lvl="0"/>
            <a:r>
              <a:rPr lang="uk-UA" sz="8800" b="1" dirty="0">
                <a:solidFill>
                  <a:srgbClr val="0000FF"/>
                </a:solidFill>
              </a:rPr>
              <a:t>Що таке вишивка?</a:t>
            </a:r>
            <a:endParaRPr lang="ru-RU" sz="8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384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692696"/>
            <a:ext cx="8424936" cy="1728192"/>
          </a:xfrm>
        </p:spPr>
        <p:txBody>
          <a:bodyPr/>
          <a:lstStyle/>
          <a:p>
            <a:pPr lvl="0"/>
            <a:r>
              <a:rPr lang="uk-UA" sz="8000" b="1" dirty="0">
                <a:solidFill>
                  <a:srgbClr val="0000FF"/>
                </a:solidFill>
              </a:rPr>
              <a:t>Яке приладдя застосовується під час вишивання? </a:t>
            </a:r>
            <a:endParaRPr lang="ru-RU" sz="8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522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692696"/>
            <a:ext cx="8424936" cy="1728192"/>
          </a:xfrm>
        </p:spPr>
        <p:txBody>
          <a:bodyPr/>
          <a:lstStyle/>
          <a:p>
            <a:pPr lvl="0"/>
            <a:r>
              <a:rPr lang="ru-RU" sz="8000" b="1" dirty="0" err="1" smtClean="0">
                <a:solidFill>
                  <a:srgbClr val="0000FF"/>
                </a:solidFill>
              </a:rPr>
              <a:t>Які</a:t>
            </a:r>
            <a:r>
              <a:rPr lang="ru-RU" sz="8000" b="1" dirty="0" smtClean="0">
                <a:solidFill>
                  <a:srgbClr val="0000FF"/>
                </a:solidFill>
              </a:rPr>
              <a:t> </a:t>
            </a:r>
            <a:r>
              <a:rPr lang="ru-RU" sz="8000" b="1" dirty="0" err="1">
                <a:solidFill>
                  <a:srgbClr val="0000FF"/>
                </a:solidFill>
              </a:rPr>
              <a:t>вироби</a:t>
            </a:r>
            <a:r>
              <a:rPr lang="ru-RU" sz="8000" b="1" dirty="0">
                <a:solidFill>
                  <a:srgbClr val="0000FF"/>
                </a:solidFill>
              </a:rPr>
              <a:t> </a:t>
            </a:r>
            <a:r>
              <a:rPr lang="ru-RU" sz="8000" b="1" dirty="0" err="1">
                <a:solidFill>
                  <a:srgbClr val="0000FF"/>
                </a:solidFill>
              </a:rPr>
              <a:t>можна</a:t>
            </a:r>
            <a:r>
              <a:rPr lang="ru-RU" sz="8000" b="1" dirty="0">
                <a:solidFill>
                  <a:srgbClr val="0000FF"/>
                </a:solidFill>
              </a:rPr>
              <a:t> </a:t>
            </a:r>
            <a:r>
              <a:rPr lang="ru-RU" sz="8000" b="1" dirty="0" err="1">
                <a:solidFill>
                  <a:srgbClr val="0000FF"/>
                </a:solidFill>
              </a:rPr>
              <a:t>прикрашати</a:t>
            </a:r>
            <a:r>
              <a:rPr lang="ru-RU" sz="8000" b="1" dirty="0">
                <a:solidFill>
                  <a:srgbClr val="0000FF"/>
                </a:solidFill>
              </a:rPr>
              <a:t> </a:t>
            </a:r>
            <a:r>
              <a:rPr lang="ru-RU" sz="8000" b="1" dirty="0" err="1">
                <a:solidFill>
                  <a:srgbClr val="0000FF"/>
                </a:solidFill>
              </a:rPr>
              <a:t>вишивкою</a:t>
            </a:r>
            <a:r>
              <a:rPr lang="ru-RU" sz="8000" b="1" dirty="0">
                <a:solidFill>
                  <a:srgbClr val="0000FF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70220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692696"/>
            <a:ext cx="8424936" cy="1728192"/>
          </a:xfrm>
        </p:spPr>
        <p:txBody>
          <a:bodyPr/>
          <a:lstStyle/>
          <a:p>
            <a:pPr lvl="0"/>
            <a:r>
              <a:rPr lang="ru-RU" sz="8000" b="1" dirty="0" err="1" smtClean="0">
                <a:solidFill>
                  <a:srgbClr val="0000FF"/>
                </a:solidFill>
              </a:rPr>
              <a:t>Які</a:t>
            </a:r>
            <a:r>
              <a:rPr lang="ru-RU" sz="8000" b="1" dirty="0" smtClean="0">
                <a:solidFill>
                  <a:srgbClr val="0000FF"/>
                </a:solidFill>
              </a:rPr>
              <a:t> </a:t>
            </a:r>
            <a:r>
              <a:rPr lang="ru-RU" sz="8000" b="1" dirty="0" err="1">
                <a:solidFill>
                  <a:srgbClr val="0000FF"/>
                </a:solidFill>
              </a:rPr>
              <a:t>вишивані</a:t>
            </a:r>
            <a:r>
              <a:rPr lang="ru-RU" sz="8000" b="1" dirty="0">
                <a:solidFill>
                  <a:srgbClr val="0000FF"/>
                </a:solidFill>
              </a:rPr>
              <a:t> </a:t>
            </a:r>
            <a:r>
              <a:rPr lang="ru-RU" sz="8000" b="1" dirty="0" err="1">
                <a:solidFill>
                  <a:srgbClr val="0000FF"/>
                </a:solidFill>
              </a:rPr>
              <a:t>речі</a:t>
            </a:r>
            <a:r>
              <a:rPr lang="ru-RU" sz="8000" b="1" dirty="0">
                <a:solidFill>
                  <a:srgbClr val="0000FF"/>
                </a:solidFill>
              </a:rPr>
              <a:t> є у вас </a:t>
            </a:r>
            <a:r>
              <a:rPr lang="ru-RU" sz="8000" b="1" dirty="0" err="1">
                <a:solidFill>
                  <a:srgbClr val="0000FF"/>
                </a:solidFill>
              </a:rPr>
              <a:t>удома</a:t>
            </a:r>
            <a:r>
              <a:rPr lang="ru-RU" sz="8000" b="1" dirty="0">
                <a:solidFill>
                  <a:srgbClr val="0000FF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072025660"/>
      </p:ext>
    </p:extLst>
  </p:cSld>
  <p:clrMapOvr>
    <a:masterClrMapping/>
  </p:clrMapOvr>
</p:sld>
</file>

<file path=ppt/theme/theme1.xml><?xml version="1.0" encoding="utf-8"?>
<a:theme xmlns:a="http://schemas.openxmlformats.org/drawingml/2006/main" name="Flora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Flora</Template>
  <TotalTime>455</TotalTime>
  <Words>904</Words>
  <Application>Microsoft Office PowerPoint</Application>
  <PresentationFormat>Экран (4:3)</PresentationFormat>
  <Paragraphs>162</Paragraphs>
  <Slides>56</Slides>
  <Notes>0</Notes>
  <HiddenSlides>0</HiddenSlides>
  <MMClips>18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Flora</vt:lpstr>
      <vt:lpstr>Вигаптуй на небо райдугу-доріжку, Простели до сонця вишивку-маніжку, Щоб по тій доріжці з лебедями-снами Плавати до щастя білими човнами.                                 В.Симоненко</vt:lpstr>
      <vt:lpstr> Узагальнюючий урок з теми «Технологія виготовлення вишитих виробів». «На щастя,    на долю…». </vt:lpstr>
      <vt:lpstr>Під час нашої мандрівки нам необхідно буде виконати наступні завдання:   - розширити, узагальнити та систематизувати знання про вишивку як одного із видів декоративно-ужиткового мистецтва;   - удосконалити навички роботи з інструментами і приладдям для вишивання;  - розвивати естетичний смак, творче мислення, вміння дружньої співпраці в команді;  - виховувати любов до батьківщини, шанобливе ставлення до національних традицій української вишивки.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Історія народної вишивки</vt:lpstr>
      <vt:lpstr>Вишивка у давніх іконах</vt:lpstr>
      <vt:lpstr>Мотиви і техніки у вишиванні</vt:lpstr>
      <vt:lpstr>Презентация PowerPoint</vt:lpstr>
      <vt:lpstr>Презентация PowerPoint</vt:lpstr>
      <vt:lpstr>1) Я всіх обшиваю, сама одягу не маю</vt:lpstr>
      <vt:lpstr>2) Вона тоненька та міцна,  Латає нам кожух і свитки. Як зветься штука чарівна, Ви здогадались, дітки?</vt:lpstr>
      <vt:lpstr>3) Маленький хлопчик заліз на стовпчик, Одежі не носить, їсти не просить, Личенько рябе, що воно таке?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орнаментах, що започатковують себе ще в сивій давнині, знайшли відображення прагнення людини до щастя, її зв’язок з природою, історичні особливості того чи іншого регіону.  </vt:lpstr>
      <vt:lpstr>Презентация PowerPoint</vt:lpstr>
      <vt:lpstr>Особливості вишивання у різних регіонах України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Два кольори сл. Д.Павличка                            муз. О.Білаша</vt:lpstr>
      <vt:lpstr>Презентация PowerPoint</vt:lpstr>
      <vt:lpstr>Презентация PowerPoint</vt:lpstr>
      <vt:lpstr>Презентация PowerPoint</vt:lpstr>
      <vt:lpstr>Презентация PowerPoint</vt:lpstr>
      <vt:lpstr>Рідна мати моя сл. А.Малишка                        муз.П.Майбороди</vt:lpstr>
      <vt:lpstr>З вечора пригожого  сл. Сом М.                     муз. Сандлер О.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Вишивка – оберіг українського народу</dc:title>
  <dc:creator>Admin</dc:creator>
  <cp:lastModifiedBy>Olya</cp:lastModifiedBy>
  <cp:revision>115</cp:revision>
  <dcterms:created xsi:type="dcterms:W3CDTF">2010-02-08T20:54:27Z</dcterms:created>
  <dcterms:modified xsi:type="dcterms:W3CDTF">2014-10-23T04:25:59Z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1270043</vt:lpwstr>
  </property>
  <property fmtid="{D5CDD505-2E9C-101B-9397-08002B2CF9AE}" name="NXPowerLiteVersion" pid="3">
    <vt:lpwstr>D4.1.4</vt:lpwstr>
  </property>
</Properties>
</file>