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78" r:id="rId6"/>
    <p:sldId id="280" r:id="rId7"/>
    <p:sldId id="281" r:id="rId8"/>
    <p:sldId id="282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F33920E6-878B-44AB-A443-16216C0FA108}" type="datetimeFigureOut">
              <a:rPr lang="uk-UA" smtClean="0"/>
              <a:pPr/>
              <a:t>17.05.2015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D16966CB-7BF6-4F02-8E0D-18D9613B26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920E6-878B-44AB-A443-16216C0FA108}" type="datetimeFigureOut">
              <a:rPr lang="uk-UA" smtClean="0"/>
              <a:pPr/>
              <a:t>17.05.2015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66CB-7BF6-4F02-8E0D-18D9613B26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920E6-878B-44AB-A443-16216C0FA108}" type="datetimeFigureOut">
              <a:rPr lang="uk-UA" smtClean="0"/>
              <a:pPr/>
              <a:t>17.05.2015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66CB-7BF6-4F02-8E0D-18D9613B26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920E6-878B-44AB-A443-16216C0FA108}" type="datetimeFigureOut">
              <a:rPr lang="uk-UA" smtClean="0"/>
              <a:pPr/>
              <a:t>17.05.2015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66CB-7BF6-4F02-8E0D-18D9613B26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920E6-878B-44AB-A443-16216C0FA108}" type="datetimeFigureOut">
              <a:rPr lang="uk-UA" smtClean="0"/>
              <a:pPr/>
              <a:t>17.05.2015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66CB-7BF6-4F02-8E0D-18D9613B26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920E6-878B-44AB-A443-16216C0FA108}" type="datetimeFigureOut">
              <a:rPr lang="uk-UA" smtClean="0"/>
              <a:pPr/>
              <a:t>17.05.2015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66CB-7BF6-4F02-8E0D-18D9613B26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33920E6-878B-44AB-A443-16216C0FA108}" type="datetimeFigureOut">
              <a:rPr lang="uk-UA" smtClean="0"/>
              <a:pPr/>
              <a:t>17.05.2015</a:t>
            </a:fld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16966CB-7BF6-4F02-8E0D-18D9613B267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F33920E6-878B-44AB-A443-16216C0FA108}" type="datetimeFigureOut">
              <a:rPr lang="uk-UA" smtClean="0"/>
              <a:pPr/>
              <a:t>17.05.2015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D16966CB-7BF6-4F02-8E0D-18D9613B26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920E6-878B-44AB-A443-16216C0FA108}" type="datetimeFigureOut">
              <a:rPr lang="uk-UA" smtClean="0"/>
              <a:pPr/>
              <a:t>17.05.2015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66CB-7BF6-4F02-8E0D-18D9613B26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920E6-878B-44AB-A443-16216C0FA108}" type="datetimeFigureOut">
              <a:rPr lang="uk-UA" smtClean="0"/>
              <a:pPr/>
              <a:t>17.05.2015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66CB-7BF6-4F02-8E0D-18D9613B26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920E6-878B-44AB-A443-16216C0FA108}" type="datetimeFigureOut">
              <a:rPr lang="uk-UA" smtClean="0"/>
              <a:pPr/>
              <a:t>17.05.2015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66CB-7BF6-4F02-8E0D-18D9613B26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33920E6-878B-44AB-A443-16216C0FA108}" type="datetimeFigureOut">
              <a:rPr lang="uk-UA" smtClean="0"/>
              <a:pPr/>
              <a:t>17.05.2015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D16966CB-7BF6-4F02-8E0D-18D9613B2676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ped-kopilka.com.ua/detskoe-tvorchestvo/osenie-podelki-svoimi-rukami/aplikacija-iz-krup-i-semjan-dlja-shkolnikov.html" TargetMode="External"/><Relationship Id="rId2" Type="http://schemas.openxmlformats.org/officeDocument/2006/relationships/hyperlink" Target="http://nandzed.livejournal.com/2178474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k.wikipedi/a.org/wiki/&#1040;&#1087;&#1083;&#1110;&#1082;&#1072;&#1094;&#1110;&#1103;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3600" dirty="0" smtClean="0"/>
              <a:t>Презентація </a:t>
            </a:r>
            <a:br>
              <a:rPr lang="uk-UA" sz="3600" dirty="0" smtClean="0"/>
            </a:br>
            <a:r>
              <a:rPr lang="uk-UA" sz="3600" dirty="0" smtClean="0"/>
              <a:t>5 клас варіативний модуль </a:t>
            </a:r>
            <a:br>
              <a:rPr lang="uk-UA" sz="3600" dirty="0" smtClean="0"/>
            </a:br>
            <a:r>
              <a:rPr lang="uk-UA" sz="3600" dirty="0" smtClean="0"/>
              <a:t>Технологія виготовлення виробів, оздоблених об'ємною аплікацією.</a:t>
            </a:r>
            <a:endParaRPr lang="uk-UA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Підготувала вчитель трудового навчання Василишина І. А.</a:t>
            </a:r>
          </a:p>
          <a:p>
            <a:r>
              <a:rPr lang="uk-UA" dirty="0" smtClean="0"/>
              <a:t>Бердичівський міський ліцей №15.     Житомирська обл.</a:t>
            </a:r>
          </a:p>
          <a:p>
            <a:endParaRPr lang="uk-UA" dirty="0"/>
          </a:p>
        </p:txBody>
      </p:sp>
      <p:pic>
        <p:nvPicPr>
          <p:cNvPr id="4" name="Рисунок 3" descr=".ц1 (700x525, 344Kb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214818"/>
            <a:ext cx="3077155" cy="2306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401080" cy="928694"/>
          </a:xfrm>
        </p:spPr>
        <p:txBody>
          <a:bodyPr>
            <a:normAutofit/>
          </a:bodyPr>
          <a:lstStyle/>
          <a:p>
            <a:r>
              <a:rPr lang="uk-UA" dirty="0" smtClean="0"/>
              <a:t>За об'ємом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2071678"/>
            <a:ext cx="5229204" cy="4467988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Рельєфна,</a:t>
            </a:r>
            <a:r>
              <a:rPr lang="en-US" dirty="0" smtClean="0"/>
              <a:t>            </a:t>
            </a:r>
            <a:r>
              <a:rPr lang="uk-UA" dirty="0" smtClean="0"/>
              <a:t>Об'ємна.</a:t>
            </a:r>
          </a:p>
          <a:p>
            <a:endParaRPr lang="uk-UA" dirty="0" smtClean="0"/>
          </a:p>
          <a:p>
            <a:pPr>
              <a:buNone/>
            </a:pPr>
            <a:endParaRPr lang="uk-UA" dirty="0" smtClean="0"/>
          </a:p>
          <a:p>
            <a:endParaRPr lang="uk-UA" dirty="0"/>
          </a:p>
        </p:txBody>
      </p:sp>
      <p:pic>
        <p:nvPicPr>
          <p:cNvPr id="4" name="Рисунок 3" descr="http://trud-mukachevo.at.ua/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00306"/>
            <a:ext cx="3071802" cy="406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poradum.com.ua/uploads/posts/2014-10/aplkacya-sova-z-fetru-dityach-porobki-z-tkanini_1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714620"/>
            <a:ext cx="2928958" cy="3801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poradumo.pp.ua/uploads/posts/2014-10/yak-zrobiti-krasivu-aplkacyu-z-paperu-abo-tkanini_881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28" y="3071810"/>
            <a:ext cx="314327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27855" y="2011691"/>
            <a:ext cx="16260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5760" lvl="0" indent="-256032">
              <a:spcBef>
                <a:spcPts val="300"/>
              </a:spcBef>
              <a:buClr>
                <a:srgbClr val="A04DA3"/>
              </a:buClr>
            </a:pPr>
            <a:r>
              <a:rPr lang="uk-UA" sz="2800" dirty="0" smtClean="0">
                <a:solidFill>
                  <a:prstClr val="black"/>
                </a:solidFill>
              </a:rPr>
              <a:t>Плоска,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58204" cy="1214446"/>
          </a:xfrm>
        </p:spPr>
        <p:txBody>
          <a:bodyPr/>
          <a:lstStyle/>
          <a:p>
            <a:r>
              <a:rPr lang="uk-UA" dirty="0" smtClean="0"/>
              <a:t>За способом виготовлення: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88"/>
            <a:ext cx="8329642" cy="4860048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  Різана                                            Рвана</a:t>
            </a:r>
            <a:endParaRPr lang="uk-UA" dirty="0"/>
          </a:p>
        </p:txBody>
      </p:sp>
      <p:pic>
        <p:nvPicPr>
          <p:cNvPr id="4" name="Рисунок 3" descr="https://encrypted-tbn3.gstatic.com/images?q=tbn:ANd9GcR2QWDcy7AzUeGhEqvvnzJrd4fFLTAQ0ADbJZDFe1eHBDPJZ7Cb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357430"/>
            <a:ext cx="400052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encrypted-tbn2.gstatic.com/images?q=tbn:ANd9GcTRDdS7Vk5Cey5t80X-mAyrSxoEyMzzDyVDdqNBhrFdHn5UREh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214554"/>
            <a:ext cx="4572032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29642" cy="1143008"/>
          </a:xfrm>
        </p:spPr>
        <p:txBody>
          <a:bodyPr/>
          <a:lstStyle/>
          <a:p>
            <a:r>
              <a:rPr lang="uk-UA" dirty="0" smtClean="0"/>
              <a:t>За технікою виконання: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186766" cy="5217238"/>
          </a:xfrm>
        </p:spPr>
        <p:txBody>
          <a:bodyPr/>
          <a:lstStyle/>
          <a:p>
            <a:r>
              <a:rPr lang="uk-UA" dirty="0" smtClean="0"/>
              <a:t>Вирізна (складена в двоє, четверо, в декілька раз)</a:t>
            </a:r>
          </a:p>
          <a:p>
            <a:r>
              <a:rPr lang="uk-UA" dirty="0" smtClean="0"/>
              <a:t>Силуетна (багатошарова)</a:t>
            </a:r>
          </a:p>
          <a:p>
            <a:r>
              <a:rPr lang="uk-UA" dirty="0" smtClean="0"/>
              <a:t>Силуетна графічна (лінії прорізів)</a:t>
            </a:r>
            <a:endParaRPr lang="uk-UA" dirty="0"/>
          </a:p>
        </p:txBody>
      </p:sp>
      <p:pic>
        <p:nvPicPr>
          <p:cNvPr id="4" name="Рисунок 3" descr="http://uateka.com/uploads/photo/2011/08/10/67bbb0344c0a4bc5dfcaf770d09b07e6e1d3c88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876"/>
            <a:ext cx="2928926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jijour.com/wp-content/uploads/2011/02/valentinki-z-tkanini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3643314"/>
            <a:ext cx="292895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more-idey.ru/wp-content/uploads/2012/07/P101154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643314"/>
            <a:ext cx="300039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372476" cy="1214446"/>
          </a:xfrm>
        </p:spPr>
        <p:txBody>
          <a:bodyPr/>
          <a:lstStyle/>
          <a:p>
            <a:r>
              <a:rPr lang="uk-UA" dirty="0" smtClean="0"/>
              <a:t>За способом кріплення: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58204" cy="5002924"/>
          </a:xfrm>
        </p:spPr>
        <p:txBody>
          <a:bodyPr/>
          <a:lstStyle/>
          <a:p>
            <a:r>
              <a:rPr lang="uk-UA" dirty="0" smtClean="0"/>
              <a:t>Цілим силуетом</a:t>
            </a:r>
          </a:p>
          <a:p>
            <a:r>
              <a:rPr lang="uk-UA" dirty="0" smtClean="0"/>
              <a:t>Роздроблена на частин</a:t>
            </a:r>
          </a:p>
          <a:p>
            <a:r>
              <a:rPr lang="uk-UA" dirty="0" smtClean="0"/>
              <a:t>Мозаїка</a:t>
            </a:r>
          </a:p>
          <a:p>
            <a:pPr>
              <a:buNone/>
            </a:pPr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4" name="Рисунок 3" descr="https://encrypted-tbn3.gstatic.com/images?q=tbn:ANd9GcTnFoXkDcBkwGx-7-IkcVNPRA_1zk-5C0Z99ezCmaWaCo6xy6l6pQ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4686"/>
            <a:ext cx="3071802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mage hos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571744"/>
            <a:ext cx="2512379" cy="3903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thedifference.ru/wp-content/uploads/2014/09/applic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3214686"/>
            <a:ext cx="350043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Об'ємна аплікація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     Матеріали для надання об'ємності </a:t>
            </a:r>
            <a:endParaRPr lang="uk-UA" dirty="0"/>
          </a:p>
        </p:txBody>
      </p:sp>
      <p:pic>
        <p:nvPicPr>
          <p:cNvPr id="4" name="Рисунок 3" descr="https://encrypted-tbn1.gstatic.com/images?q=tbn:ANd9GcTUMeAbrNaciCE5D3s2oFVFHhSlG4NS5xJ-09SLtxjUnKRAhKvI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714620"/>
            <a:ext cx="3143272" cy="2502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vredno-ili-net.ru/wp-content/uploads/2012/09/vreden-li-porolon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4357694"/>
            <a:ext cx="3119438" cy="2353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steklotkan.com/wp-content/uploads/2012/02/vata-iz-keramovolokn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071810"/>
            <a:ext cx="3429024" cy="2686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29642" cy="1285884"/>
          </a:xfrm>
        </p:spPr>
        <p:txBody>
          <a:bodyPr/>
          <a:lstStyle/>
          <a:p>
            <a:r>
              <a:rPr lang="uk-UA" dirty="0" smtClean="0"/>
              <a:t>Види об'ємної аплікації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58204" cy="5217238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З паперу</a:t>
            </a:r>
            <a:endParaRPr lang="uk-UA" dirty="0"/>
          </a:p>
        </p:txBody>
      </p:sp>
      <p:pic>
        <p:nvPicPr>
          <p:cNvPr id="4" name="Рисунок 3" descr="5111852_3 (600x611, 117Kb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7364"/>
            <a:ext cx="4214810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Объемные аппликации из бумаг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857364"/>
            <a:ext cx="4000528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29642" cy="1071570"/>
          </a:xfrm>
        </p:spPr>
        <p:txBody>
          <a:bodyPr/>
          <a:lstStyle/>
          <a:p>
            <a:r>
              <a:rPr lang="uk-UA" dirty="0" smtClean="0"/>
              <a:t>З кольорових стрічок.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4" name="Рисунок 3" descr="https://encrypted-tbn2.gstatic.com/images?q=tbn:ANd9GcSCyWHzUL81QJ-ijfUVFXP8tklWpt1yyezJ948ityWf8ISM-Gk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421481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2.bp.blogspot.com/-JRndezIV8Fo/UuYPOChGkpI/AAAAAAAAB7U/4vEkakkkObM/s1600/P118056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14422"/>
            <a:ext cx="407196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Із застібки  </a:t>
            </a:r>
            <a:r>
              <a:rPr lang="uk-UA" dirty="0" err="1" smtClean="0"/>
              <a:t>“блискавка</a:t>
            </a:r>
            <a:r>
              <a:rPr lang="uk-UA" dirty="0" smtClean="0"/>
              <a:t> ”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4" name="Рисунок 3" descr="podelki iz molniy 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4929222" cy="446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9fb5f458de8b6fd95ce2a8886ff32daf (480x640, 339Kb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643050"/>
            <a:ext cx="3643338" cy="440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ejka.ru/uploads/images/c/9/b/2/7/450d0ce6c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643050"/>
            <a:ext cx="278608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58204" cy="1214446"/>
          </a:xfrm>
        </p:spPr>
        <p:txBody>
          <a:bodyPr>
            <a:normAutofit/>
          </a:bodyPr>
          <a:lstStyle/>
          <a:p>
            <a:r>
              <a:rPr lang="uk-UA" dirty="0" smtClean="0"/>
              <a:t>Із круп </a:t>
            </a:r>
            <a:endParaRPr lang="uk-UA" dirty="0"/>
          </a:p>
        </p:txBody>
      </p:sp>
      <p:pic>
        <p:nvPicPr>
          <p:cNvPr id="4" name="Содержимое 3" descr="http://ped-kopilka.com.ua/images/konkurs/mk3/60/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2000240"/>
            <a:ext cx="350046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cs5937.vk.me/g37182863/a_a3bd429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000240"/>
            <a:ext cx="328614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8 марта - панно из манной крупы. Поделки своими руками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000240"/>
            <a:ext cx="300036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29642" cy="1071570"/>
          </a:xfrm>
        </p:spPr>
        <p:txBody>
          <a:bodyPr/>
          <a:lstStyle/>
          <a:p>
            <a:r>
              <a:rPr lang="uk-UA" dirty="0" smtClean="0"/>
              <a:t>Із шкіри.</a:t>
            </a:r>
            <a:endParaRPr lang="uk-UA" dirty="0"/>
          </a:p>
        </p:txBody>
      </p:sp>
      <p:pic>
        <p:nvPicPr>
          <p:cNvPr id="4" name="Содержимое 3" descr="http://cs2.livemaster.ru/foto/large/d356008877--sumki-aksessuary-sumka-iz-isk-kozhi-kotyata-n772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14554"/>
            <a:ext cx="4143372" cy="327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Объемные аппликации из кожи Loewe весна/лето 20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571480"/>
            <a:ext cx="500062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Урок №1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uk-UA" dirty="0" smtClean="0"/>
              <a:t>Тема :Види виробів оздоблених об</a:t>
            </a:r>
            <a:r>
              <a:rPr lang="en-US" dirty="0" smtClean="0"/>
              <a:t>’</a:t>
            </a:r>
            <a:r>
              <a:rPr lang="uk-UA" dirty="0" smtClean="0"/>
              <a:t>ємною аплікацією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329642" cy="1071570"/>
          </a:xfrm>
        </p:spPr>
        <p:txBody>
          <a:bodyPr/>
          <a:lstStyle/>
          <a:p>
            <a:r>
              <a:rPr lang="uk-UA" dirty="0" smtClean="0"/>
              <a:t>З текстилю</a:t>
            </a:r>
            <a:endParaRPr lang="uk-UA" dirty="0"/>
          </a:p>
        </p:txBody>
      </p:sp>
      <p:pic>
        <p:nvPicPr>
          <p:cNvPr id="4" name="Содержимое 3" descr="Поделка изделие Аппликация Бумагопластика Объёмная аппликация + мини МК Картон фото 8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3714744" cy="525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Вышивка, аппликация, живопись. Объемные картины из текстиля от Аннемиеке Мейн (Annemieke Mein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428736"/>
            <a:ext cx="5122091" cy="521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29642" cy="1000132"/>
          </a:xfrm>
        </p:spPr>
        <p:txBody>
          <a:bodyPr/>
          <a:lstStyle/>
          <a:p>
            <a:r>
              <a:rPr lang="uk-UA" dirty="0" smtClean="0"/>
              <a:t>З в'язаних елементів.</a:t>
            </a:r>
            <a:endParaRPr lang="uk-UA" dirty="0"/>
          </a:p>
        </p:txBody>
      </p:sp>
      <p:pic>
        <p:nvPicPr>
          <p:cNvPr id="4" name="Содержимое 3" descr=" (363x500, 85Kb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421481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encrypted-tbn0.gstatic.com/images?q=tbn:ANd9GcTg3XTWua6GbcscBs88W1El8NJdoMpW1YZZs-3mxMKaEJPK1Hu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16" y="1571612"/>
            <a:ext cx="4857784" cy="492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58204" cy="1000132"/>
          </a:xfrm>
        </p:spPr>
        <p:txBody>
          <a:bodyPr/>
          <a:lstStyle/>
          <a:p>
            <a:r>
              <a:rPr lang="uk-UA" dirty="0" smtClean="0"/>
              <a:t>З вишитих елементів.</a:t>
            </a:r>
            <a:endParaRPr lang="uk-UA" dirty="0"/>
          </a:p>
        </p:txBody>
      </p:sp>
      <p:pic>
        <p:nvPicPr>
          <p:cNvPr id="4" name="Содержимое 3" descr="http://www.master-raduga.nnov.ru/sites/default/files/images/3108Broshijagodnyesherst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8976"/>
            <a:ext cx="521496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club.osinka.ru/files/3_7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142984"/>
            <a:ext cx="4429124" cy="426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Послідовність виготовлення аплікації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Вибір сюжету</a:t>
            </a:r>
          </a:p>
          <a:p>
            <a:r>
              <a:rPr lang="uk-UA" dirty="0" smtClean="0"/>
              <a:t>Вибір розміру</a:t>
            </a:r>
          </a:p>
          <a:p>
            <a:r>
              <a:rPr lang="uk-UA" dirty="0" smtClean="0"/>
              <a:t>Створення ескізу</a:t>
            </a:r>
          </a:p>
          <a:p>
            <a:r>
              <a:rPr lang="uk-UA" dirty="0" smtClean="0"/>
              <a:t>Підготовка шаблонів</a:t>
            </a:r>
          </a:p>
          <a:p>
            <a:r>
              <a:rPr lang="uk-UA" dirty="0" smtClean="0"/>
              <a:t>Підбір кольорової гами</a:t>
            </a:r>
          </a:p>
          <a:p>
            <a:r>
              <a:rPr lang="uk-UA" dirty="0" smtClean="0"/>
              <a:t>Підбір матеріалів </a:t>
            </a:r>
          </a:p>
          <a:p>
            <a:r>
              <a:rPr lang="uk-UA" dirty="0" smtClean="0"/>
              <a:t>Розкрій деталей</a:t>
            </a:r>
          </a:p>
          <a:p>
            <a:r>
              <a:rPr lang="uk-UA" dirty="0" smtClean="0"/>
              <a:t>Складання аплікації</a:t>
            </a:r>
          </a:p>
          <a:p>
            <a:r>
              <a:rPr lang="uk-UA" dirty="0" smtClean="0"/>
              <a:t>Оздоблення виробу.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література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uk-UA" dirty="0" smtClean="0"/>
              <a:t>Трудове навчання в школі. </a:t>
            </a:r>
            <a:r>
              <a:rPr lang="uk-UA" dirty="0" err="1" smtClean="0"/>
              <a:t>Проектно</a:t>
            </a:r>
            <a:r>
              <a:rPr lang="uk-UA" dirty="0" smtClean="0"/>
              <a:t> – технологічна діяльність 5-12 класи / за ред. О.М. Коберника, О.М.Коберник, В.В. </a:t>
            </a:r>
            <a:r>
              <a:rPr lang="uk-UA" dirty="0" err="1" smtClean="0"/>
              <a:t>Бербец</a:t>
            </a:r>
            <a:r>
              <a:rPr lang="uk-UA" dirty="0" smtClean="0"/>
              <a:t>, Н.В.Дубова та </a:t>
            </a:r>
            <a:r>
              <a:rPr lang="uk-UA" dirty="0" err="1" smtClean="0"/>
              <a:t>ін</a:t>
            </a:r>
            <a:r>
              <a:rPr lang="uk-UA" dirty="0" smtClean="0"/>
              <a:t>/. –Х. : Вид. група </a:t>
            </a:r>
            <a:r>
              <a:rPr lang="uk-UA" dirty="0" err="1" smtClean="0"/>
              <a:t>“Основа”</a:t>
            </a:r>
            <a:r>
              <a:rPr lang="uk-UA" dirty="0" smtClean="0"/>
              <a:t>, 2010. -  256 ст.</a:t>
            </a:r>
          </a:p>
          <a:p>
            <a:r>
              <a:rPr lang="uk-UA" dirty="0" smtClean="0"/>
              <a:t>Неповторне мистецтво аплікації 8-9 клас. –Х.: Вид. група “ </a:t>
            </a:r>
            <a:r>
              <a:rPr lang="uk-UA" dirty="0" err="1" smtClean="0"/>
              <a:t>Основа”</a:t>
            </a:r>
            <a:r>
              <a:rPr lang="uk-UA" dirty="0" smtClean="0"/>
              <a:t> ,2009.</a:t>
            </a:r>
          </a:p>
          <a:p>
            <a:r>
              <a:rPr lang="uk-UA" dirty="0" smtClean="0"/>
              <a:t>Професійний довідник учителя трудового навчання./За ред. М.Л. </a:t>
            </a:r>
            <a:r>
              <a:rPr lang="uk-UA" dirty="0" err="1" smtClean="0"/>
              <a:t>Пелагейченко</a:t>
            </a:r>
            <a:r>
              <a:rPr lang="uk-UA" dirty="0" smtClean="0"/>
              <a:t>/.-Х.:Вид. група “ Основа ” , 2013. -254.</a:t>
            </a:r>
          </a:p>
          <a:p>
            <a:pPr>
              <a:buNone/>
            </a:pPr>
            <a:r>
              <a:rPr lang="uk-UA" dirty="0" smtClean="0"/>
              <a:t>Сайти:</a:t>
            </a:r>
            <a:r>
              <a:rPr lang="en-US" dirty="0" smtClean="0"/>
              <a:t>http://www.liveinternet.ru/users/licus/post214275366/</a:t>
            </a:r>
            <a:endParaRPr lang="uk-UA" dirty="0" smtClean="0"/>
          </a:p>
          <a:p>
            <a:pPr>
              <a:buNone/>
            </a:pPr>
            <a:r>
              <a:rPr lang="en-US" dirty="0" smtClean="0">
                <a:hlinkClick r:id="rId2"/>
              </a:rPr>
              <a:t>http://nandzed.livejournal.com/2178474.html</a:t>
            </a:r>
            <a:endParaRPr lang="uk-UA" dirty="0" smtClean="0"/>
          </a:p>
          <a:p>
            <a:pPr>
              <a:buNone/>
            </a:pPr>
            <a:r>
              <a:rPr lang="en-US" dirty="0" smtClean="0"/>
              <a:t>http://madebylf.blogspot.com/2012/06/aroma-of-pion.html</a:t>
            </a:r>
            <a:endParaRPr lang="uk-UA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http://ped-kopilka.com.ua/detskoe-tvorchestvo/osenie-podelki-svoimi-rukami/aplikacija-iz-krup-i-semjan-dlja-shkolnikov.html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4"/>
              </a:rPr>
              <a:t>http://uk.wikipedi/a.org/wiki/</a:t>
            </a:r>
            <a:r>
              <a:rPr lang="uk-UA" dirty="0" smtClean="0">
                <a:hlinkClick r:id="rId4"/>
              </a:rPr>
              <a:t>Аплікація</a:t>
            </a:r>
            <a:endParaRPr lang="uk-UA" dirty="0" smtClean="0"/>
          </a:p>
          <a:p>
            <a:pPr>
              <a:buNone/>
            </a:pPr>
            <a:r>
              <a:rPr lang="en-US" smtClean="0"/>
              <a:t>ru.wikipedia.org/wiki/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Що ви знаєте про аплікацію?</a:t>
            </a:r>
          </a:p>
          <a:p>
            <a:r>
              <a:rPr lang="uk-UA" dirty="0" smtClean="0"/>
              <a:t>Які вироби можна оздоблювати аплікацією?</a:t>
            </a:r>
          </a:p>
          <a:p>
            <a:r>
              <a:rPr lang="uk-UA" dirty="0" smtClean="0"/>
              <a:t>Які інструменти , на вашу думку, використовуються для виготовлення виробів та оздоблення їх аплікацією?</a:t>
            </a:r>
            <a:endParaRPr lang="uk-UA" dirty="0"/>
          </a:p>
        </p:txBody>
      </p:sp>
      <p:pic>
        <p:nvPicPr>
          <p:cNvPr id="4" name="Рисунок 3" descr="Картинки по запросу смайлы веселы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572008"/>
            <a:ext cx="1642138" cy="184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Аплікація –( від латини –</a:t>
            </a:r>
            <a:r>
              <a:rPr lang="en-US" dirty="0" err="1" smtClean="0"/>
              <a:t>applicatio</a:t>
            </a:r>
            <a:r>
              <a:rPr lang="en-US" dirty="0" smtClean="0"/>
              <a:t>) </a:t>
            </a:r>
            <a:r>
              <a:rPr lang="uk-UA" dirty="0" smtClean="0"/>
              <a:t>накладання, пристосування, приєднання до якоїсь поверхні.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endParaRPr lang="uk-UA" dirty="0"/>
          </a:p>
        </p:txBody>
      </p:sp>
      <p:pic>
        <p:nvPicPr>
          <p:cNvPr id="4" name="Рисунок 3" descr=".ц5 (403x700, 210Kb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571744"/>
            <a:ext cx="278608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.ц16 (510x451, 120Kb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571744"/>
            <a:ext cx="4169431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0826" y="1142984"/>
            <a:ext cx="2235950" cy="836810"/>
          </a:xfrm>
        </p:spPr>
        <p:txBody>
          <a:bodyPr>
            <a:noAutofit/>
          </a:bodyPr>
          <a:lstStyle/>
          <a:p>
            <a:r>
              <a:rPr lang="uk-UA" sz="2400" dirty="0" smtClean="0"/>
              <a:t>Знахідки </a:t>
            </a:r>
            <a:r>
              <a:rPr lang="uk-UA" sz="2400" dirty="0" err="1" smtClean="0"/>
              <a:t>Пазирикских</a:t>
            </a:r>
            <a:r>
              <a:rPr lang="uk-UA" sz="2400" dirty="0" smtClean="0"/>
              <a:t> курганів </a:t>
            </a:r>
            <a:r>
              <a:rPr lang="en-US" sz="2400" dirty="0" smtClean="0"/>
              <a:t>V – III </a:t>
            </a:r>
            <a:r>
              <a:rPr lang="uk-UA" sz="2400" dirty="0" err="1" smtClean="0"/>
              <a:t>вв</a:t>
            </a:r>
            <a:r>
              <a:rPr lang="uk-UA" sz="2400" dirty="0" smtClean="0"/>
              <a:t>. до н. е.</a:t>
            </a:r>
            <a:endParaRPr lang="uk-UA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643702" y="2071678"/>
            <a:ext cx="2093074" cy="4556769"/>
          </a:xfrm>
        </p:spPr>
        <p:txBody>
          <a:bodyPr>
            <a:normAutofit/>
          </a:bodyPr>
          <a:lstStyle/>
          <a:p>
            <a:r>
              <a:rPr lang="uk-UA" sz="2000" dirty="0" smtClean="0"/>
              <a:t>Взуття із повсті прикрашене аплікацією.</a:t>
            </a:r>
            <a:endParaRPr lang="uk-UA" sz="2000" dirty="0"/>
          </a:p>
        </p:txBody>
      </p:sp>
      <p:pic>
        <p:nvPicPr>
          <p:cNvPr id="5" name="Содержимое 4" descr="https://encrypted-tbn2.gstatic.com/images?q=tbn:ANd9GcQIWqYm3md4Af5ABIJjlO7csIPZEzAWt19x35O0t9dEkyvsN1Am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6572264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uk-UA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7215206" y="2357430"/>
            <a:ext cx="1928794" cy="2504673"/>
          </a:xfrm>
        </p:spPr>
        <p:txBody>
          <a:bodyPr>
            <a:normAutofit/>
          </a:bodyPr>
          <a:lstStyle/>
          <a:p>
            <a:r>
              <a:rPr dirty="0" lang="uk-UA" smtClean="0" sz="1800"/>
              <a:t>Фляжка пошита із шкіри.</a:t>
            </a:r>
            <a:endParaRPr dirty="0" lang="uk-UA" sz="1800"/>
          </a:p>
        </p:txBody>
      </p:sp>
      <p:pic>
        <p:nvPicPr>
          <p:cNvPr descr="http://i250.photobucket.com/albums/gg275/aiwn07/pazyryk_11.jpg" id="35842" name="Picture 2"/>
          <p:cNvPicPr>
            <a:picLocks noChangeArrowheads="1" noChangeAspect="1" noGrp="1"/>
          </p:cNvPicPr>
          <p:nvPr>
            <p:ph idx="1" type="pic"/>
          </p:nvPr>
        </p:nvPicPr>
        <p:blipFill>
          <a:blip cstate="print" r:embed="rId2"/>
          <a:srcRect b="1"/>
          <a:stretch>
            <a:fillRect/>
          </a:stretch>
        </p:blipFill>
        <p:spPr bwMode="auto">
          <a:xfrm>
            <a:off x="0" y="357166"/>
            <a:ext cx="7072330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ics.livejournal.com/sanagiros/pic/0000ep1s/s320x2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00042"/>
            <a:ext cx="871537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mg-fotki.yandex.ru/get/9221/24879540.2e/0_8ad5e_2f9e0a0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7643866" cy="6357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Види аплікації: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214554"/>
            <a:ext cx="8229600" cy="4325112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За використанням матеріалів:</a:t>
            </a:r>
          </a:p>
          <a:p>
            <a:r>
              <a:rPr lang="uk-UA" dirty="0" smtClean="0"/>
              <a:t>З паперу,</a:t>
            </a:r>
          </a:p>
          <a:p>
            <a:r>
              <a:rPr lang="uk-UA" dirty="0" smtClean="0"/>
              <a:t>З природних матеріалів, зі шпону,</a:t>
            </a:r>
          </a:p>
          <a:p>
            <a:r>
              <a:rPr lang="uk-UA" dirty="0" smtClean="0"/>
              <a:t>З натуральної або штучної шкіри, </a:t>
            </a:r>
          </a:p>
          <a:p>
            <a:r>
              <a:rPr lang="uk-UA" dirty="0" smtClean="0"/>
              <a:t>З тирси та крупів,</a:t>
            </a:r>
          </a:p>
          <a:p>
            <a:r>
              <a:rPr lang="uk-UA" dirty="0" smtClean="0"/>
              <a:t>З пластиліну,</a:t>
            </a:r>
          </a:p>
          <a:p>
            <a:r>
              <a:rPr lang="uk-UA" dirty="0" smtClean="0"/>
              <a:t>З паперових стрічок (</a:t>
            </a:r>
            <a:r>
              <a:rPr lang="uk-UA" dirty="0" err="1" smtClean="0"/>
              <a:t>квілінгу</a:t>
            </a:r>
            <a:r>
              <a:rPr lang="uk-UA" dirty="0" smtClean="0"/>
              <a:t>),</a:t>
            </a:r>
          </a:p>
          <a:p>
            <a:r>
              <a:rPr lang="uk-UA" dirty="0" smtClean="0"/>
              <a:t>З яєчної шкарлупи.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523</TotalTime>
  <Words>357</Words>
  <Application>Microsoft Office PowerPoint</Application>
  <PresentationFormat>Экран (4:3)</PresentationFormat>
  <Paragraphs>67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Городская</vt:lpstr>
      <vt:lpstr>Презентація  5 клас варіативний модуль  Технологія виготовлення виробів, оздоблених об'ємною аплікацією.</vt:lpstr>
      <vt:lpstr>Урок №1</vt:lpstr>
      <vt:lpstr>Слайд 3</vt:lpstr>
      <vt:lpstr>Аплікація –( від латини –applicatio) накладання, пристосування, приєднання до якоїсь поверхні.</vt:lpstr>
      <vt:lpstr>Знахідки Пазирикских курганів V – III вв. до н. е.</vt:lpstr>
      <vt:lpstr>Слайд 6</vt:lpstr>
      <vt:lpstr>Слайд 7</vt:lpstr>
      <vt:lpstr>Слайд 8</vt:lpstr>
      <vt:lpstr>Види аплікації:</vt:lpstr>
      <vt:lpstr>За об'ємом </vt:lpstr>
      <vt:lpstr>За способом виготовлення:</vt:lpstr>
      <vt:lpstr>За технікою виконання:</vt:lpstr>
      <vt:lpstr>За способом кріплення:</vt:lpstr>
      <vt:lpstr>Об'ємна аплікація</vt:lpstr>
      <vt:lpstr>Види об'ємної аплікації </vt:lpstr>
      <vt:lpstr>З кольорових стрічок.</vt:lpstr>
      <vt:lpstr> Із застібки  “блискавка ”</vt:lpstr>
      <vt:lpstr>Із круп </vt:lpstr>
      <vt:lpstr>Із шкіри.</vt:lpstr>
      <vt:lpstr>З текстилю</vt:lpstr>
      <vt:lpstr>З в'язаних елементів.</vt:lpstr>
      <vt:lpstr>З вишитих елементів.</vt:lpstr>
      <vt:lpstr>Послідовність виготовлення аплікації</vt:lpstr>
      <vt:lpstr>література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 5 клас варіативний модуль  Технологія виготовлення виробів, оздоблених об'ємною аплікацією.</dc:title>
  <dc:creator>Man</dc:creator>
  <cp:lastModifiedBy>Man</cp:lastModifiedBy>
  <cp:revision>36</cp:revision>
  <dcterms:created xsi:type="dcterms:W3CDTF">2015-01-08T10:07:44Z</dcterms:created>
  <dcterms:modified xsi:type="dcterms:W3CDTF">2015-05-17T17:45:50Z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1034628</vt:lpwstr>
  </property>
  <property fmtid="{D5CDD505-2E9C-101B-9397-08002B2CF9AE}" name="NXPowerLiteVersion" pid="3">
    <vt:lpwstr>D4.1.4</vt:lpwstr>
  </property>
</Properties>
</file>