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78" r:id="rId3"/>
    <p:sldId id="279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7" r:id="rId24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9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BFCCA-6353-4B65-B407-098B52E02382}" type="datetimeFigureOut">
              <a:rPr lang="uk-UA" smtClean="0"/>
              <a:pPr/>
              <a:t>22.04.2015</a:t>
            </a:fld>
            <a:endParaRPr lang="uk-UA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C68C3B-EC28-48A0-9E18-D4A5A354275C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BFCCA-6353-4B65-B407-098B52E02382}" type="datetimeFigureOut">
              <a:rPr lang="uk-UA" smtClean="0"/>
              <a:pPr/>
              <a:t>22.04.2015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68C3B-EC28-48A0-9E18-D4A5A354275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BFCCA-6353-4B65-B407-098B52E02382}" type="datetimeFigureOut">
              <a:rPr lang="uk-UA" smtClean="0"/>
              <a:pPr/>
              <a:t>22.04.2015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68C3B-EC28-48A0-9E18-D4A5A354275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D7BFCCA-6353-4B65-B407-098B52E02382}" type="datetimeFigureOut">
              <a:rPr lang="uk-UA" smtClean="0"/>
              <a:pPr/>
              <a:t>22.04.2015</a:t>
            </a:fld>
            <a:endParaRPr lang="uk-UA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A5C68C3B-EC28-48A0-9E18-D4A5A354275C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BFCCA-6353-4B65-B407-098B52E02382}" type="datetimeFigureOut">
              <a:rPr lang="uk-UA" smtClean="0"/>
              <a:pPr/>
              <a:t>22.04.2015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68C3B-EC28-48A0-9E18-D4A5A354275C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BFCCA-6353-4B65-B407-098B52E02382}" type="datetimeFigureOut">
              <a:rPr lang="uk-UA" smtClean="0"/>
              <a:pPr/>
              <a:t>22.04.2015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68C3B-EC28-48A0-9E18-D4A5A354275C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68C3B-EC28-48A0-9E18-D4A5A354275C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BFCCA-6353-4B65-B407-098B52E02382}" type="datetimeFigureOut">
              <a:rPr lang="uk-UA" smtClean="0"/>
              <a:pPr/>
              <a:t>22.04.2015</a:t>
            </a:fld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BFCCA-6353-4B65-B407-098B52E02382}" type="datetimeFigureOut">
              <a:rPr lang="uk-UA" smtClean="0"/>
              <a:pPr/>
              <a:t>22.04.2015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68C3B-EC28-48A0-9E18-D4A5A354275C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BFCCA-6353-4B65-B407-098B52E02382}" type="datetimeFigureOut">
              <a:rPr lang="uk-UA" smtClean="0"/>
              <a:pPr/>
              <a:t>22.04.2015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68C3B-EC28-48A0-9E18-D4A5A354275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D7BFCCA-6353-4B65-B407-098B52E02382}" type="datetimeFigureOut">
              <a:rPr lang="uk-UA" smtClean="0"/>
              <a:pPr/>
              <a:t>22.04.2015</a:t>
            </a:fld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5C68C3B-EC28-48A0-9E18-D4A5A354275C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BFCCA-6353-4B65-B407-098B52E02382}" type="datetimeFigureOut">
              <a:rPr lang="uk-UA" smtClean="0"/>
              <a:pPr/>
              <a:t>22.04.2015</a:t>
            </a:fld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C68C3B-EC28-48A0-9E18-D4A5A354275C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D7BFCCA-6353-4B65-B407-098B52E02382}" type="datetimeFigureOut">
              <a:rPr lang="uk-UA" smtClean="0"/>
              <a:pPr/>
              <a:t>22.04.2015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A5C68C3B-EC28-48A0-9E18-D4A5A354275C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amynesonechko.in.ua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 ?><Relationships xmlns="http://schemas.openxmlformats.org/package/2006/relationships"><Relationship Id="rId3" Target="../media/image6.jpeg" Type="http://schemas.openxmlformats.org/officeDocument/2006/relationships/image"/><Relationship Id="rId2" Target="../media/image5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dirty="0" smtClean="0"/>
              <a:t>Підготувала вчитель трудового навчання </a:t>
            </a:r>
          </a:p>
          <a:p>
            <a:r>
              <a:rPr lang="uk-UA" dirty="0" smtClean="0"/>
              <a:t>Василишина І. А.</a:t>
            </a:r>
          </a:p>
          <a:p>
            <a:r>
              <a:rPr lang="uk-UA" dirty="0" smtClean="0"/>
              <a:t>Бердичівський міський ліцей №15</a:t>
            </a:r>
          </a:p>
          <a:p>
            <a:r>
              <a:rPr lang="uk-UA" dirty="0" smtClean="0"/>
              <a:t>Житомирська обл.</a:t>
            </a:r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Презентація </a:t>
            </a:r>
            <a:br>
              <a:rPr lang="uk-UA" dirty="0" smtClean="0"/>
            </a:br>
            <a:r>
              <a:rPr lang="uk-UA" dirty="0" smtClean="0"/>
              <a:t>5 клас варіативний модуль</a:t>
            </a:r>
            <a:br>
              <a:rPr lang="uk-UA" dirty="0" smtClean="0"/>
            </a:br>
            <a:r>
              <a:rPr lang="uk-UA" dirty="0" smtClean="0"/>
              <a:t>Технологія виготовлення виробів, оздоблених об'ємною аплікацією.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uk-UA" dirty="0" smtClean="0"/>
              <a:t>У оформлені сцен</a:t>
            </a:r>
            <a:endParaRPr lang="uk-UA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Застосування аплікації </a:t>
            </a:r>
            <a:br>
              <a:rPr lang="uk-UA" dirty="0" smtClean="0"/>
            </a:br>
            <a:endParaRPr lang="uk-UA" dirty="0"/>
          </a:p>
        </p:txBody>
      </p:sp>
      <p:pic>
        <p:nvPicPr>
          <p:cNvPr id="5" name="Содержимое 4" descr="Оформление спальни Аппликация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214290"/>
            <a:ext cx="2705100" cy="3757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Picture 2" descr="http://prostodelkino.com/uploads/posts/2012-11-25/image_1192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3500438"/>
            <a:ext cx="4500594" cy="3375446"/>
          </a:xfrm>
          <a:prstGeom prst="rect">
            <a:avLst/>
          </a:prstGeom>
          <a:noFill/>
        </p:spPr>
      </p:pic>
      <p:pic>
        <p:nvPicPr>
          <p:cNvPr id="34820" name="Picture 4" descr="https://encrypted-tbn0.gstatic.com/images?q=tbn:ANd9GcT4-XTA8AFgzpR8dDJoSnmPEbh2enSapwRapSKJg_0nouvuzwg85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285728"/>
            <a:ext cx="3643338" cy="30701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lang="uk-UA" smtClean="0"/>
              <a:t>Застосування аплікації</a:t>
            </a:r>
            <a:br>
              <a:rPr dirty="0" lang="uk-UA" smtClean="0"/>
            </a:br>
            <a:endParaRPr dirty="0" lang="uk-UA"/>
          </a:p>
        </p:txBody>
      </p:sp>
      <p:sp>
        <p:nvSpPr>
          <p:cNvPr id="4" name="Текст 3"/>
          <p:cNvSpPr>
            <a:spLocks noGrp="1"/>
          </p:cNvSpPr>
          <p:nvPr>
            <p:ph idx="2" sz="half" type="body"/>
          </p:nvPr>
        </p:nvSpPr>
        <p:spPr/>
        <p:txBody>
          <a:bodyPr/>
          <a:lstStyle/>
          <a:p>
            <a:r>
              <a:rPr dirty="0" lang="uk-UA" smtClean="0"/>
              <a:t>У проектуванні – створення ескізів одягу, аксесуарів, ескізів інтер'єрів. </a:t>
            </a:r>
            <a:endParaRPr dirty="0" lang="uk-UA"/>
          </a:p>
        </p:txBody>
      </p:sp>
      <p:pic>
        <p:nvPicPr>
          <p:cNvPr descr="http://aplikacii.ru/wp-content/uploads/2013/05/%D0%B0%D0%BF%D0%BF%D0%BB%D0%B8%D0%BA%D0%B0%D1%86%D0%B8%D1%8F-%D0%BD%D0%B0-%D1%81%D1%83%D0%BC%D0%BA%D0%B51.jpg" id="37890" name="Picture 2"/>
          <p:cNvPicPr>
            <a:picLocks noChangeArrowheads="1" noChangeAspect="1" noGrp="1"/>
          </p:cNvPicPr>
          <p:nvPr>
            <p:ph idx="1" type="pic"/>
          </p:nvPr>
        </p:nvPicPr>
        <p:blipFill>
          <a:blip cstate="print" r:embed="rId2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uk-UA" dirty="0" smtClean="0"/>
              <a:t>В швейній промисловості – використання аплікаційних деталей на одязі, аксесуарах</a:t>
            </a:r>
            <a:endParaRPr lang="uk-UA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Застосування аплікації</a:t>
            </a:r>
            <a:br>
              <a:rPr lang="uk-UA" dirty="0" smtClean="0"/>
            </a:br>
            <a:endParaRPr lang="uk-UA" dirty="0"/>
          </a:p>
        </p:txBody>
      </p:sp>
      <p:pic>
        <p:nvPicPr>
          <p:cNvPr id="5" name="Содержимое 4" descr="Аппликации, вставки, отделка ручной работы. Ярмарка Мастеров - ручная работа Ретро-кабриолет. Handmade.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34000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Picture 2" descr="http://i00.i.aliimg.com/wsphoto/v0/1849316620/%D0%B1%D0%B0%D0%B1%D0%BE%D1%87%D0%BA%D0%B0-%D0%B2%D1%8B%D1%88%D0%B8%D0%B2%D0%BA%D0%B0-%D0%BF%D0%B0%D1%82%D1%87-%D0%B0%D0%BF%D0%BF%D0%BB%D0%B8%D0%BA%D0%B0%D1%86%D0%B8%D1%8F-%D1%82%D0%BA%D0%B0%D0%BD%D0%B8-%D0%BE%D0%B4%D0%B5%D0%B6%D0%B4%D1%8B-%D0%B0%D0%BA%D1%81%D0%B5%D1%81%D1%81%D1%83%D0%B0%D1%80%D0%BE%D0%B2-%D0%BE%D0%B4%D0%B5%D1%91%D0%B4%D0%B0-%D0%B4%D1%91%D0%B8%D0%BD%D1%81%D1%8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3500438"/>
            <a:ext cx="3214678" cy="3214678"/>
          </a:xfrm>
          <a:prstGeom prst="rect">
            <a:avLst/>
          </a:prstGeom>
          <a:noFill/>
        </p:spPr>
      </p:pic>
      <p:pic>
        <p:nvPicPr>
          <p:cNvPr id="38916" name="Picture 4" descr="http://i00.i.aliimg.com/wsphoto/v0/1895162108/%D0%A6%D0%B2%D0%B5%D1%82%D0%B5%D0%BD%D0%B8%D0%B5_%D1%82%D0%BA%D0%B0%D0%BD%D0%B8_%D1%86%D0%B2%D0%B5%D1%82%D0%BE%D0%BA_%D0%B2%D1%8B%D1%80%D0%BE%D1%81_%D0%B0%D0%BF%D0%BF%D0%BB%D0%B8%D0%BA%D0%B0%D1%86%D0%B8%D1%8F_%D0%B2%D0%BE%D0%BB%D0%BE%D1%81_%D0%B0%D0%BA%D1%81%D0%B5%D1%81%D1%81%D1%83%D0%B0%D1%80_%D0%B7%D0%B5%D0%BB%D0%B5%D0%BD%D1%8B%D0%B9_%D0%BC%D0%BE%D1%85_55%D0%BC%D0%BC_3%D1%88%D1%82_2_3_02_.jpg_200x2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3429000"/>
            <a:ext cx="4071966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lang="uk-UA" smtClean="0"/>
              <a:t>Застосування аплікації</a:t>
            </a:r>
            <a:br>
              <a:rPr dirty="0" lang="uk-UA" smtClean="0"/>
            </a:br>
            <a:endParaRPr dirty="0" lang="uk-UA"/>
          </a:p>
        </p:txBody>
      </p:sp>
      <p:sp>
        <p:nvSpPr>
          <p:cNvPr id="4" name="Текст 3"/>
          <p:cNvSpPr>
            <a:spLocks noGrp="1"/>
          </p:cNvSpPr>
          <p:nvPr>
            <p:ph idx="2" sz="half" type="body"/>
          </p:nvPr>
        </p:nvSpPr>
        <p:spPr/>
        <p:txBody>
          <a:bodyPr/>
          <a:lstStyle/>
          <a:p>
            <a:r>
              <a:rPr dirty="0" lang="uk-UA" smtClean="0"/>
              <a:t>У художніх творах – як самостійний вид мистецтва.</a:t>
            </a:r>
            <a:endParaRPr dirty="0" lang="uk-UA"/>
          </a:p>
        </p:txBody>
      </p:sp>
      <p:pic>
        <p:nvPicPr>
          <p:cNvPr descr="image host" id="7" name="Рисунок 6"/>
          <p:cNvPicPr>
            <a:picLocks noGrp="1"/>
          </p:cNvPicPr>
          <p:nvPr>
            <p:ph idx="1" type="pic"/>
          </p:nvPr>
        </p:nvPicPr>
        <p:blipFill>
          <a:blip cstate="print" r:embed="rId2"/>
          <a:stretch>
            <a:fillRect/>
          </a:stretch>
        </p:blipFill>
        <p:spPr bwMode="auto">
          <a:xfrm>
            <a:off x="0" y="214290"/>
            <a:ext cx="6786578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dur="indefinite" id="1" nodeType="tmRoot" restart="never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Вибір сюжету</a:t>
            </a:r>
          </a:p>
          <a:p>
            <a:r>
              <a:rPr lang="uk-UA" dirty="0" smtClean="0"/>
              <a:t>Вибір розміру</a:t>
            </a:r>
          </a:p>
          <a:p>
            <a:r>
              <a:rPr lang="uk-UA" dirty="0" smtClean="0"/>
              <a:t>Створення ескізу</a:t>
            </a:r>
          </a:p>
          <a:p>
            <a:r>
              <a:rPr lang="uk-UA" dirty="0" smtClean="0"/>
              <a:t>Підготовка шаблонів</a:t>
            </a:r>
          </a:p>
          <a:p>
            <a:r>
              <a:rPr lang="uk-UA" dirty="0" smtClean="0"/>
              <a:t>Підбір кольорової гами</a:t>
            </a:r>
          </a:p>
          <a:p>
            <a:r>
              <a:rPr lang="uk-UA" dirty="0" smtClean="0"/>
              <a:t>Підбір матеріалів</a:t>
            </a:r>
          </a:p>
          <a:p>
            <a:r>
              <a:rPr lang="uk-UA" dirty="0" smtClean="0"/>
              <a:t>Розкрій деталей</a:t>
            </a:r>
          </a:p>
          <a:p>
            <a:r>
              <a:rPr lang="uk-UA" dirty="0" smtClean="0"/>
              <a:t>Складання аплікації</a:t>
            </a:r>
          </a:p>
          <a:p>
            <a:r>
              <a:rPr lang="uk-UA" dirty="0" smtClean="0"/>
              <a:t>Оздоблення</a:t>
            </a:r>
            <a:endParaRPr lang="uk-UA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Послідовність виготовлення аплікації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cs303200.vk.me/v303200490/103b/MTGp8MOtigM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28604"/>
            <a:ext cx="4143404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cs303200.vk.me/v303200490/1032/kQOyx9Ubjto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28604"/>
            <a:ext cx="4357718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cs303200.vk.me/v303200490/11be/pFeHvVfMbf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71480"/>
            <a:ext cx="4071966" cy="555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cs303200.vk.me/v303200490/11b5/3ydSMWQRj-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571480"/>
            <a:ext cx="4143404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cs317727.vk.me/v317727106/520c/OaEdaa_1IuM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57166"/>
            <a:ext cx="3929090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cs317727.vk.me/v317727106/5203/Ee-a4OnIv2Y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428604"/>
            <a:ext cx="4214842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cs411125.vk.me/v411125106/78ef/V1iWCDG0vJU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3857652" cy="6143668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cs411125.vk.me/v411125106/78f6/o-_Yy8gUKiw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285728"/>
            <a:ext cx="4214842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обимо крісло мішок своїми руками - розкішний елемент вашого інтер'єру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4857784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svitup.com/uploads/posts/2014-02/1392150684_1-2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3286124"/>
            <a:ext cx="5500726" cy="3282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Урок №3 </a:t>
            </a:r>
            <a:br>
              <a:rPr lang="uk-UA" dirty="0" smtClean="0"/>
            </a:br>
            <a:r>
              <a:rPr lang="uk-UA" dirty="0" smtClean="0"/>
              <a:t>Вибір та обґрунтування теми проекту</a:t>
            </a:r>
            <a:endParaRPr lang="uk-UA" dirty="0"/>
          </a:p>
        </p:txBody>
      </p:sp>
      <p:pic>
        <p:nvPicPr>
          <p:cNvPr id="6" name="Содержимое 5" descr="000545-000634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1571612"/>
            <a:ext cx="5214974" cy="44477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 descr="C:\Users\Man\Pictures\000545-000837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1571612"/>
            <a:ext cx="3071834" cy="44291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mg1.liveinternet.ru/images/attach/c/4/82/336/82336113_4360308_36773473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642918"/>
            <a:ext cx="4000528" cy="5467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s://encrypted-tbn3.gstatic.com/images?q=tbn:ANd9GcTR4YBylGikDUfdVnRgu9HG03i7K9-_AjBKLWAY7nq7l8-V7ln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642918"/>
            <a:ext cx="4214842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uk-UA" dirty="0" smtClean="0"/>
              <a:t>Функціональність</a:t>
            </a:r>
          </a:p>
          <a:p>
            <a:r>
              <a:rPr lang="uk-UA" dirty="0" smtClean="0"/>
              <a:t>Естетичність</a:t>
            </a:r>
          </a:p>
          <a:p>
            <a:r>
              <a:rPr lang="uk-UA" dirty="0" smtClean="0"/>
              <a:t>Мала кількість деталей </a:t>
            </a:r>
          </a:p>
          <a:p>
            <a:r>
              <a:rPr lang="uk-UA" dirty="0" smtClean="0"/>
              <a:t>Наявність оздоблення </a:t>
            </a:r>
          </a:p>
          <a:p>
            <a:r>
              <a:rPr lang="uk-UA" dirty="0" smtClean="0"/>
              <a:t>Зручність у користуванні</a:t>
            </a:r>
          </a:p>
          <a:p>
            <a:r>
              <a:rPr lang="uk-UA" dirty="0" smtClean="0"/>
              <a:t>Відповідність традиціям</a:t>
            </a:r>
          </a:p>
          <a:p>
            <a:r>
              <a:rPr lang="uk-UA" dirty="0" smtClean="0"/>
              <a:t>Оригінальність форми</a:t>
            </a:r>
          </a:p>
          <a:p>
            <a:r>
              <a:rPr lang="uk-UA" dirty="0" smtClean="0"/>
              <a:t>Оригінальність конструкції</a:t>
            </a:r>
          </a:p>
          <a:p>
            <a:r>
              <a:rPr lang="uk-UA" dirty="0" smtClean="0"/>
              <a:t>Довговічність</a:t>
            </a:r>
          </a:p>
          <a:p>
            <a:r>
              <a:rPr lang="uk-UA" dirty="0" smtClean="0"/>
              <a:t>Доступність конструкційних матеріалів</a:t>
            </a:r>
          </a:p>
          <a:p>
            <a:r>
              <a:rPr lang="uk-UA" dirty="0" smtClean="0"/>
              <a:t>Мала собівартість</a:t>
            </a:r>
          </a:p>
          <a:p>
            <a:r>
              <a:rPr lang="uk-UA" dirty="0" smtClean="0"/>
              <a:t>Безпечність у використанні</a:t>
            </a:r>
          </a:p>
          <a:p>
            <a:r>
              <a:rPr lang="uk-UA" dirty="0" smtClean="0"/>
              <a:t>Простота виготовлення</a:t>
            </a:r>
          </a:p>
          <a:p>
            <a:r>
              <a:rPr lang="uk-UA" dirty="0" smtClean="0"/>
              <a:t>Простота з'єднання деталей </a:t>
            </a:r>
            <a:endParaRPr lang="uk-UA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Вимоги до проектованого виробу 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Інструменти.</a:t>
            </a:r>
            <a:br>
              <a:rPr lang="uk-UA" dirty="0" smtClean="0"/>
            </a:br>
            <a:endParaRPr lang="uk-UA" dirty="0"/>
          </a:p>
        </p:txBody>
      </p:sp>
      <p:pic>
        <p:nvPicPr>
          <p:cNvPr id="50179" name="Picture 3" descr="D:\фото телефон\IMG_20150101_12192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3929058" cy="5341199"/>
          </a:xfrm>
          <a:prstGeom prst="rect">
            <a:avLst/>
          </a:prstGeom>
          <a:noFill/>
        </p:spPr>
      </p:pic>
      <p:pic>
        <p:nvPicPr>
          <p:cNvPr id="11" name="Picture 6" descr="D:\фото телефон\IMG_20150101_1213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1285860"/>
            <a:ext cx="4214842" cy="5310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1714488"/>
            <a:ext cx="8229600" cy="4572000"/>
          </a:xfrm>
        </p:spPr>
        <p:txBody>
          <a:bodyPr>
            <a:normAutofit fontScale="85000" lnSpcReduction="10000"/>
          </a:bodyPr>
          <a:lstStyle/>
          <a:p>
            <a:pPr lvl="0" fontAlgn="ctr"/>
            <a:r>
              <a:rPr lang="uk-UA" sz="2400" dirty="0" smtClean="0"/>
              <a:t>Авраменко О.Б. Формування культури праці учнів під час виконання творчих проектів // 3б. наук. пр. Полтавського державного педагогічного університету імені В.Г.Короленка. Серія </a:t>
            </a:r>
            <a:r>
              <a:rPr lang="uk-UA" sz="2400" dirty="0" err="1" smtClean="0"/>
              <a:t>“Педагогічні</a:t>
            </a:r>
            <a:r>
              <a:rPr lang="uk-UA" sz="2400" dirty="0" smtClean="0"/>
              <a:t> </a:t>
            </a:r>
            <a:r>
              <a:rPr lang="uk-UA" sz="2400" dirty="0" err="1" smtClean="0"/>
              <a:t>науки”</a:t>
            </a:r>
            <a:r>
              <a:rPr lang="uk-UA" sz="2400" dirty="0" smtClean="0"/>
              <a:t>. – Випуск 2 (41). – Полтава, 2005. – 244-252</a:t>
            </a:r>
            <a:r>
              <a:rPr lang="uk-UA" sz="2400" dirty="0" smtClean="0"/>
              <a:t>.</a:t>
            </a:r>
            <a:endParaRPr lang="en-US" sz="2400" dirty="0" smtClean="0"/>
          </a:p>
          <a:p>
            <a:pPr fontAlgn="ctr"/>
            <a:r>
              <a:rPr lang="uk-UA" sz="2400" dirty="0" err="1" smtClean="0"/>
              <a:t>Бербец</a:t>
            </a:r>
            <a:r>
              <a:rPr lang="uk-UA" sz="2400" dirty="0" smtClean="0"/>
              <a:t> Т.М. Самостійна робота учнів під час виконання творчих проектів // Трудова підготовка в закладах освіти. – 2004. - № 4. – С. 13-15.</a:t>
            </a:r>
          </a:p>
          <a:p>
            <a:pPr fontAlgn="ctr"/>
            <a:r>
              <a:rPr lang="uk-UA" sz="2400" dirty="0" smtClean="0"/>
              <a:t>Коберник О.М., </a:t>
            </a:r>
            <a:r>
              <a:rPr lang="uk-UA" sz="2400" dirty="0" err="1" smtClean="0"/>
              <a:t>ЯщукС.М</a:t>
            </a:r>
            <a:r>
              <a:rPr lang="uk-UA" sz="2400" dirty="0" smtClean="0"/>
              <a:t>. Методика організації проектно-технологічної діяльності учнів на уроках трудового навчання. – Умань, 2001. – 80 с.</a:t>
            </a:r>
          </a:p>
          <a:p>
            <a:pPr fontAlgn="ctr">
              <a:buNone/>
            </a:pPr>
            <a:r>
              <a:rPr lang="en-US" dirty="0" smtClean="0"/>
              <a:t>    stranamasterov.ru/</a:t>
            </a:r>
            <a:r>
              <a:rPr lang="en-US" dirty="0" err="1" smtClean="0"/>
              <a:t>applikacija</a:t>
            </a:r>
            <a:endParaRPr lang="uk-UA" dirty="0" smtClean="0"/>
          </a:p>
          <a:p>
            <a:pPr fontAlgn="ctr">
              <a:buNone/>
            </a:pPr>
            <a:r>
              <a:rPr lang="uk-UA" dirty="0" smtClean="0"/>
              <a:t>    </a:t>
            </a:r>
            <a:r>
              <a:rPr lang="en-US" dirty="0" smtClean="0"/>
              <a:t>www.liveinternet.ru/tags/</a:t>
            </a:r>
            <a:r>
              <a:rPr lang="uk-UA" b="1" dirty="0" err="1" smtClean="0"/>
              <a:t>аппликация</a:t>
            </a:r>
            <a:r>
              <a:rPr lang="uk-UA" dirty="0" smtClean="0"/>
              <a:t>/</a:t>
            </a:r>
            <a:br>
              <a:rPr lang="uk-UA" dirty="0" smtClean="0"/>
            </a:br>
            <a:r>
              <a:rPr lang="en-US" dirty="0" smtClean="0">
                <a:hlinkClick r:id="rId2"/>
              </a:rPr>
              <a:t>http://www.mamynesonechko.in.ua</a:t>
            </a:r>
            <a:endParaRPr lang="uk-UA" dirty="0" smtClean="0"/>
          </a:p>
          <a:p>
            <a:pPr fontAlgn="ctr"/>
            <a:r>
              <a:rPr lang="en-US" dirty="0" smtClean="0"/>
              <a:t>http://colovrat.at.ua/publ/1/2-1-0-54</a:t>
            </a:r>
            <a:endParaRPr lang="uk-UA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Література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olovrat.at.ua/_pu/0/323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786938" cy="3589928"/>
          </a:xfrm>
          <a:prstGeom prst="rect">
            <a:avLst/>
          </a:prstGeom>
          <a:noFill/>
        </p:spPr>
      </p:pic>
      <p:pic>
        <p:nvPicPr>
          <p:cNvPr id="1028" name="Picture 4" descr="Female Iranic Scythian Warrior-1-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3643314"/>
            <a:ext cx="2357454" cy="29194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dirty="0" lang="uk-UA"/>
          </a:p>
        </p:txBody>
      </p:sp>
      <p:sp>
        <p:nvSpPr>
          <p:cNvPr id="4" name="Текст 3"/>
          <p:cNvSpPr>
            <a:spLocks noGrp="1"/>
          </p:cNvSpPr>
          <p:nvPr>
            <p:ph idx="2" sz="half" type="body"/>
          </p:nvPr>
        </p:nvSpPr>
        <p:spPr/>
        <p:txBody>
          <a:bodyPr/>
          <a:lstStyle/>
          <a:p>
            <a:r>
              <a:rPr dirty="0" lang="uk-UA" smtClean="0"/>
              <a:t>Аплікація виникла понад 2000 років тому, коли кочівники прикрашали свій одяг, предмети побуту , взуття , упряж візерунками із шматків шкіри, хутра, повсті, берести. Основним матеріалом були шкіра тварин і вовна.</a:t>
            </a:r>
            <a:endParaRPr dirty="0" lang="uk-UA"/>
          </a:p>
        </p:txBody>
      </p:sp>
      <p:pic>
        <p:nvPicPr>
          <p:cNvPr descr="http://i6.pixs.ru/storage/9/2/5/K1F05jpg_6927977_11563925.jpg" id="11" name="Рисунок 10"/>
          <p:cNvPicPr>
            <a:picLocks noGrp="1"/>
          </p:cNvPicPr>
          <p:nvPr>
            <p:ph idx="1" type="pic"/>
          </p:nvPr>
        </p:nvPicPr>
        <p:blipFill>
          <a:blip cstate="print" r:embed="rId2"/>
          <a:stretch>
            <a:fillRect/>
          </a:stretch>
        </p:blipFill>
        <p:spPr bwMode="auto">
          <a:xfrm>
            <a:off x="457200" y="457200"/>
            <a:ext cx="6115064" cy="6186510"/>
          </a:xfrm>
          <a:prstGeom prst="rect">
            <a:avLst/>
          </a:prstGeom>
          <a:ln cap="sq" w="190500">
            <a:solidFill>
              <a:srgbClr val="C8C6BD"/>
            </a:solidFill>
            <a:prstDash val="solid"/>
            <a:miter lim="800000"/>
          </a:ln>
          <a:effectLst>
            <a:outerShdw algn="bl" blurRad="254000" rotWithShape="0">
              <a:srgbClr val="000000">
                <a:alpha val="43000"/>
              </a:srgbClr>
            </a:outerShdw>
          </a:effectLst>
          <a:scene3d>
            <a:camera fov="5400000" prst="perspectiveFront"/>
            <a:lightRig dir="t" rig="threePt">
              <a:rot lat="0" lon="0" rev="21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</p:spTree>
  </p:cSld>
  <p:clrMapOvr>
    <a:masterClrMapping/>
  </p:clrMapOvr>
  <p:transition>
    <p:wipe dir="d"/>
  </p:transition>
  <p:timing>
    <p:tnLst>
      <p:par>
        <p:cTn dur="indefinite" id="1" nodeType="tmRoot" restart="never"/>
      </p:par>
    </p:tn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lang="uk-UA" smtClean="0"/>
              <a:t>Застосування аплікації.</a:t>
            </a:r>
            <a:br>
              <a:rPr dirty="0" lang="uk-UA" smtClean="0"/>
            </a:br>
            <a:endParaRPr dirty="0" lang="uk-UA"/>
          </a:p>
        </p:txBody>
      </p:sp>
      <p:sp>
        <p:nvSpPr>
          <p:cNvPr id="4" name="Текст 3"/>
          <p:cNvSpPr>
            <a:spLocks noGrp="1"/>
          </p:cNvSpPr>
          <p:nvPr>
            <p:ph idx="2" sz="half" type="body"/>
          </p:nvPr>
        </p:nvSpPr>
        <p:spPr/>
        <p:txBody>
          <a:bodyPr/>
          <a:lstStyle/>
          <a:p>
            <a:r>
              <a:rPr dirty="0" lang="uk-UA" smtClean="0"/>
              <a:t>Для оздоблення одягу.</a:t>
            </a:r>
            <a:endParaRPr dirty="0" lang="uk-UA"/>
          </a:p>
        </p:txBody>
      </p:sp>
      <p:pic>
        <p:nvPicPr>
          <p:cNvPr descr="http://krasulya.ru/images/stories/odezhda-s-applikaciej-2014-2015_2.jpg" id="27650" name="Picture 2"/>
          <p:cNvPicPr>
            <a:picLocks noChangeArrowheads="1" noChangeAspect="1" noGrp="1"/>
          </p:cNvPicPr>
          <p:nvPr>
            <p:ph idx="1" type="pic"/>
          </p:nvPr>
        </p:nvPicPr>
        <p:blipFill>
          <a:blip cstate="print" r:embed="rId2"/>
          <a:srcRect r="29"/>
          <a:stretch>
            <a:fillRect/>
          </a:stretch>
        </p:blipFill>
        <p:spPr bwMode="auto">
          <a:xfrm>
            <a:off x="500034" y="428604"/>
            <a:ext cx="6043626" cy="558461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dur="indefinite" id="1" nodeType="tmRoot" restart="never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g02.a.alicdn.com/kf/HTB1DYdjGpXXXXXAXFXXq6xXFXXXU/205759453/HTB1DYdjGpXXXXXAXFXXq6xXFXXX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309498"/>
            <a:ext cx="7286676" cy="6143669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7000892" y="1500174"/>
            <a:ext cx="2143108" cy="3833826"/>
          </a:xfrm>
        </p:spPr>
        <p:txBody>
          <a:bodyPr/>
          <a:lstStyle/>
          <a:p>
            <a:r>
              <a:rPr lang="uk-UA" dirty="0" smtClean="0"/>
              <a:t>Для створення декоративних виробів.</a:t>
            </a:r>
            <a:endParaRPr lang="uk-UA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000892" y="457200"/>
            <a:ext cx="1762108" cy="1042974"/>
          </a:xfrm>
        </p:spPr>
        <p:txBody>
          <a:bodyPr/>
          <a:lstStyle/>
          <a:p>
            <a:r>
              <a:rPr lang="uk-UA" dirty="0" smtClean="0"/>
              <a:t>Застосування аплікації</a:t>
            </a:r>
            <a:endParaRPr lang="uk-UA" dirty="0"/>
          </a:p>
        </p:txBody>
      </p:sp>
      <p:pic>
        <p:nvPicPr>
          <p:cNvPr id="5" name="Содержимое 4" descr="http://img-fotki.yandex.ru/get/9320/109064684.3f1/0_d656c_9e917f62_XL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85728"/>
            <a:ext cx="3714776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1396006777_Betsie_Withey__91 (700x652, 125Kb)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429000"/>
            <a:ext cx="3286148" cy="2908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HzaWW1vhT0 (700x459, 291Kb)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22738">
            <a:off x="3714744" y="2071678"/>
            <a:ext cx="3500462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lang="uk-UA" smtClean="0"/>
              <a:t>Застосування аплікації</a:t>
            </a:r>
            <a:br>
              <a:rPr dirty="0" lang="uk-UA" smtClean="0"/>
            </a:br>
            <a:endParaRPr dirty="0" lang="uk-UA"/>
          </a:p>
        </p:txBody>
      </p:sp>
      <p:sp>
        <p:nvSpPr>
          <p:cNvPr id="4" name="Текст 3"/>
          <p:cNvSpPr>
            <a:spLocks noGrp="1"/>
          </p:cNvSpPr>
          <p:nvPr>
            <p:ph idx="2" sz="half" type="body"/>
          </p:nvPr>
        </p:nvSpPr>
        <p:spPr/>
        <p:txBody>
          <a:bodyPr/>
          <a:lstStyle/>
          <a:p>
            <a:r>
              <a:rPr dirty="0" lang="uk-UA" smtClean="0"/>
              <a:t>Для ремонту та оновлення одягу.</a:t>
            </a:r>
            <a:endParaRPr dirty="0" lang="uk-UA"/>
          </a:p>
        </p:txBody>
      </p:sp>
      <p:pic>
        <p:nvPicPr>
          <p:cNvPr descr="a (1) (700x521, 204Kb)" id="9" name="Рисунок 8"/>
          <p:cNvPicPr>
            <a:picLocks noGrp="1"/>
          </p:cNvPicPr>
          <p:nvPr>
            <p:ph idx="1" type="pic"/>
          </p:nvPr>
        </p:nvPicPr>
        <p:blipFill>
          <a:blip cstate="print" r:embed="rId2"/>
          <a:srcRect r="31"/>
          <a:stretch>
            <a:fillRect/>
          </a:stretch>
        </p:blipFill>
        <p:spPr bwMode="auto">
          <a:xfrm>
            <a:off x="457200" y="457200"/>
            <a:ext cx="5972188" cy="6043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dur="indefinite" id="1" nodeType="tmRoot" restart="never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uk-UA" dirty="0" smtClean="0"/>
              <a:t>У оформленні вітрин , афіш, реклам.</a:t>
            </a:r>
            <a:endParaRPr lang="uk-UA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Застосування аплікації</a:t>
            </a:r>
            <a:endParaRPr lang="uk-UA" dirty="0"/>
          </a:p>
        </p:txBody>
      </p:sp>
      <p:pic>
        <p:nvPicPr>
          <p:cNvPr id="5" name="Содержимое 4" descr="http://content.foto.my.mail.ru/mail/tsorokina1/_blogs/i-610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3143272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Picture 2" descr="Заказать аппликация пленкой, оформление витрин, око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2928934"/>
            <a:ext cx="3714776" cy="35631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254</TotalTime>
  <Words>297</Words>
  <Application>Microsoft Office PowerPoint</Application>
  <PresentationFormat>Экран (4:3)</PresentationFormat>
  <Paragraphs>56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Бумажная</vt:lpstr>
      <vt:lpstr>Презентація  5 клас варіативний модуль Технологія виготовлення виробів, оздоблених об'ємною аплікацією.</vt:lpstr>
      <vt:lpstr>Урок №3  Вибір та обґрунтування теми проекту</vt:lpstr>
      <vt:lpstr>Слайд 3</vt:lpstr>
      <vt:lpstr>Слайд 4</vt:lpstr>
      <vt:lpstr>Застосування аплікації. </vt:lpstr>
      <vt:lpstr>Слайд 6</vt:lpstr>
      <vt:lpstr>Застосування аплікації</vt:lpstr>
      <vt:lpstr>Застосування аплікації </vt:lpstr>
      <vt:lpstr>Застосування аплікації</vt:lpstr>
      <vt:lpstr>Застосування аплікації  </vt:lpstr>
      <vt:lpstr>Застосування аплікації </vt:lpstr>
      <vt:lpstr>Застосування аплікації </vt:lpstr>
      <vt:lpstr>Застосування аплікації </vt:lpstr>
      <vt:lpstr>Послідовність виготовлення аплікації</vt:lpstr>
      <vt:lpstr>Слайд 15</vt:lpstr>
      <vt:lpstr>Слайд 16</vt:lpstr>
      <vt:lpstr>Слайд 17</vt:lpstr>
      <vt:lpstr>Слайд 18</vt:lpstr>
      <vt:lpstr>Слайд 19</vt:lpstr>
      <vt:lpstr>Слайд 20</vt:lpstr>
      <vt:lpstr>Вимоги до проектованого виробу </vt:lpstr>
      <vt:lpstr>Інструменти. </vt:lpstr>
      <vt:lpstr>Література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 5 клас варіативний модуль Технологія виготовлення обємної аплікації</dc:title>
  <dc:creator>Man</dc:creator>
  <cp:lastModifiedBy>Man</cp:lastModifiedBy>
  <cp:revision>34</cp:revision>
  <dcterms:created xsi:type="dcterms:W3CDTF">2015-01-11T18:53:41Z</dcterms:created>
  <dcterms:modified xsi:type="dcterms:W3CDTF">2015-04-22T18:44:02Z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1304912</vt:lpwstr>
  </property>
  <property fmtid="{D5CDD505-2E9C-101B-9397-08002B2CF9AE}" name="NXPowerLiteVersion" pid="3">
    <vt:lpwstr>D4.1.4</vt:lpwstr>
  </property>
</Properties>
</file>