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8" r:id="rId14"/>
    <p:sldId id="267" r:id="rId15"/>
    <p:sldId id="269" r:id="rId16"/>
    <p:sldId id="268" r:id="rId17"/>
    <p:sldId id="270" r:id="rId18"/>
    <p:sldId id="272" r:id="rId19"/>
    <p:sldId id="271" r:id="rId20"/>
    <p:sldId id="287" r:id="rId21"/>
    <p:sldId id="289" r:id="rId2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0033"/>
    <a:srgbClr val="FAE390"/>
    <a:srgbClr val="F8DD7C"/>
    <a:srgbClr val="EEA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7307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04523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6281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117271" y="1143000"/>
            <a:ext cx="7957458" cy="2677886"/>
          </a:xfrm>
        </p:spPr>
        <p:txBody>
          <a:bodyPr anchor="ctr"/>
          <a:lstStyle>
            <a:lvl1pPr algn="ctr">
              <a:defRPr sz="600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194957" y="4006362"/>
            <a:ext cx="5802086" cy="544673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1984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1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998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2">
    <p:bg>
      <p:bgPr>
        <a:solidFill>
          <a:srgbClr val="1F74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097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3">
    <p:bg>
      <p:bgPr>
        <a:solidFill>
          <a:srgbClr val="31CB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256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4">
    <p:bg>
      <p:bgPr>
        <a:solidFill>
          <a:srgbClr val="F4B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70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5">
    <p:bg>
      <p:bgPr>
        <a:solidFill>
          <a:srgbClr val="7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8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6">
    <p:bg>
      <p:bgPr>
        <a:solidFill>
          <a:srgbClr val="FDD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96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117271" y="1143000"/>
            <a:ext cx="7957458" cy="2677886"/>
          </a:xfrm>
        </p:spPr>
        <p:txBody>
          <a:bodyPr anchor="ctr"/>
          <a:lstStyle>
            <a:lvl1pPr algn="ctr">
              <a:defRPr sz="6000" baseline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Финальное поздравление</a:t>
            </a:r>
          </a:p>
        </p:txBody>
      </p:sp>
    </p:spTree>
    <p:extLst>
      <p:ext uri="{BB962C8B-B14F-4D97-AF65-F5344CB8AC3E}">
        <p14:creationId xmlns:p14="http://schemas.microsoft.com/office/powerpoint/2010/main" val="69838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0545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6292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67537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1019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0270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4555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9369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9488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078F0-3B30-44B6-9485-031DE56C7223}" type="datetimeFigureOut">
              <a:rPr lang="uk-UA" smtClean="0"/>
              <a:t>08.12.2016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5B1A1-3031-450A-80A1-FD2CEE72971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5200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B10E5-E7F4-4A0C-A17F-7BDE1227269E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9511D-E764-4C1E-9794-0B587D77089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133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g"/><Relationship Id="rId5" Type="http://schemas.openxmlformats.org/officeDocument/2006/relationships/image" Target="../media/image47.jpeg"/><Relationship Id="rId4" Type="http://schemas.openxmlformats.org/officeDocument/2006/relationships/image" Target="../media/image4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8.xml"/><Relationship Id="rId5" Type="http://schemas.microsoft.com/office/2007/relationships/hdphoto" Target="../media/hdphoto11.wdp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3" Type="http://schemas.openxmlformats.org/officeDocument/2006/relationships/image" Target="../media/image58.jpg"/><Relationship Id="rId7" Type="http://schemas.openxmlformats.org/officeDocument/2006/relationships/image" Target="../media/image62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g"/><Relationship Id="rId3" Type="http://schemas.openxmlformats.org/officeDocument/2006/relationships/image" Target="../media/image65.jpg"/><Relationship Id="rId7" Type="http://schemas.openxmlformats.org/officeDocument/2006/relationships/image" Target="../media/image69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8.jpg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png"/><Relationship Id="rId16" Type="http://schemas.microsoft.com/office/2007/relationships/hdphoto" Target="../media/hdphoto12.wdp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10" Type="http://schemas.openxmlformats.org/officeDocument/2006/relationships/image" Target="../media/image80.jp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0.jpg"/><Relationship Id="rId5" Type="http://schemas.openxmlformats.org/officeDocument/2006/relationships/image" Target="../media/image89.jpg"/><Relationship Id="rId4" Type="http://schemas.openxmlformats.org/officeDocument/2006/relationships/image" Target="../media/image88.jp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94.png"/><Relationship Id="rId7" Type="http://schemas.openxmlformats.org/officeDocument/2006/relationships/image" Target="../media/image96.pn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5" Type="http://schemas.openxmlformats.org/officeDocument/2006/relationships/image" Target="../media/image95.png"/><Relationship Id="rId4" Type="http://schemas.microsoft.com/office/2007/relationships/hdphoto" Target="../media/hdphoto1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microsoft.com/office/2007/relationships/hdphoto" Target="../media/hdphoto6.wdp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microsoft.com/office/2007/relationships/hdphoto" Target="../media/hdphoto5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8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microsoft.com/office/2007/relationships/hdphoto" Target="../media/hdphoto7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6" Type="http://schemas.microsoft.com/office/2007/relationships/hdphoto" Target="../media/hdphoto9.wdp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10" Type="http://schemas.openxmlformats.org/officeDocument/2006/relationships/image" Target="../media/image29.jpg"/><Relationship Id="rId4" Type="http://schemas.openxmlformats.org/officeDocument/2006/relationships/image" Target="../media/image23.jpg"/><Relationship Id="rId9" Type="http://schemas.openxmlformats.org/officeDocument/2006/relationships/image" Target="../media/image2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4.xml"/><Relationship Id="rId6" Type="http://schemas.microsoft.com/office/2007/relationships/hdphoto" Target="../media/hdphoto10.wdp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00669" y="555982"/>
            <a:ext cx="5431436" cy="5612471"/>
          </a:xfrm>
          <a:noFill/>
        </p:spPr>
        <p:txBody>
          <a:bodyPr anchor="ctr">
            <a:normAutofit/>
          </a:bodyPr>
          <a:lstStyle/>
          <a:p>
            <a:pPr algn="r"/>
            <a:r>
              <a:rPr lang="uk-UA" sz="5400" dirty="0">
                <a:latin typeface="Monotype Corsiva" panose="03010101010201010101" pitchFamily="66" charset="0"/>
              </a:rPr>
              <a:t>Щоб здивуватися, потрібна мить, а щоб зробити дивовижну річ, потрібні роки терпіння і наполегливої праці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75555" y="6168453"/>
            <a:ext cx="4067331" cy="689547"/>
          </a:xfrm>
        </p:spPr>
        <p:txBody>
          <a:bodyPr>
            <a:noAutofit/>
          </a:bodyPr>
          <a:lstStyle/>
          <a:p>
            <a:pPr algn="r"/>
            <a:r>
              <a:rPr lang="uk-UA" sz="4400" dirty="0">
                <a:latin typeface="Monotype Corsiva" panose="03010101010201010101" pitchFamily="66" charset="0"/>
              </a:rPr>
              <a:t>Клод Гельвецій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90" y="555982"/>
            <a:ext cx="6628354" cy="538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462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8" name="Freeform 3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7571262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93" b="15687"/>
          <a:stretch/>
        </p:blipFill>
        <p:spPr>
          <a:xfrm rot="300000">
            <a:off x="5976752" y="769932"/>
            <a:ext cx="4859233" cy="4154901"/>
          </a:xfrm>
          <a:custGeom>
            <a:avLst/>
            <a:gdLst>
              <a:gd name="connsiteX0" fmla="*/ 1158807 w 4004406"/>
              <a:gd name="connsiteY0" fmla="*/ 0 h 2500885"/>
              <a:gd name="connsiteX1" fmla="*/ 4004406 w 4004406"/>
              <a:gd name="connsiteY1" fmla="*/ 0 h 2500885"/>
              <a:gd name="connsiteX2" fmla="*/ 2845598 w 4004406"/>
              <a:gd name="connsiteY2" fmla="*/ 2500885 h 2500885"/>
              <a:gd name="connsiteX3" fmla="*/ 0 w 4004406"/>
              <a:gd name="connsiteY3" fmla="*/ 2500885 h 250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4406" h="2500885">
                <a:moveTo>
                  <a:pt x="1158807" y="0"/>
                </a:moveTo>
                <a:lnTo>
                  <a:pt x="4004406" y="0"/>
                </a:lnTo>
                <a:lnTo>
                  <a:pt x="2845598" y="2500885"/>
                </a:lnTo>
                <a:lnTo>
                  <a:pt x="0" y="2500885"/>
                </a:lnTo>
                <a:close/>
              </a:path>
            </a:pathLst>
          </a:custGeo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0000">
            <a:off x="871967" y="1870132"/>
            <a:ext cx="4809377" cy="4809377"/>
          </a:xfrm>
          <a:prstGeom prst="parallelogram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337" r="4112" b="10051"/>
          <a:stretch/>
        </p:blipFill>
        <p:spPr>
          <a:xfrm>
            <a:off x="4216999" y="4556434"/>
            <a:ext cx="4382905" cy="2352255"/>
          </a:xfrm>
          <a:custGeom>
            <a:avLst/>
            <a:gdLst>
              <a:gd name="connsiteX0" fmla="*/ 1717230 w 4570758"/>
              <a:gd name="connsiteY0" fmla="*/ 0 h 2500884"/>
              <a:gd name="connsiteX1" fmla="*/ 4570758 w 4570758"/>
              <a:gd name="connsiteY1" fmla="*/ 0 h 2500884"/>
              <a:gd name="connsiteX2" fmla="*/ 3411951 w 4570758"/>
              <a:gd name="connsiteY2" fmla="*/ 2500884 h 2500884"/>
              <a:gd name="connsiteX3" fmla="*/ 3405728 w 4570758"/>
              <a:gd name="connsiteY3" fmla="*/ 2500884 h 2500884"/>
              <a:gd name="connsiteX4" fmla="*/ 2215937 w 4570758"/>
              <a:gd name="connsiteY4" fmla="*/ 2500884 h 2500884"/>
              <a:gd name="connsiteX5" fmla="*/ 565892 w 4570758"/>
              <a:gd name="connsiteY5" fmla="*/ 2500884 h 2500884"/>
              <a:gd name="connsiteX6" fmla="*/ 0 w 4570758"/>
              <a:gd name="connsiteY6" fmla="*/ 2500884 h 2500884"/>
              <a:gd name="connsiteX7" fmla="*/ 0 w 4570758"/>
              <a:gd name="connsiteY7" fmla="*/ 2500883 h 2500884"/>
              <a:gd name="connsiteX8" fmla="*/ 552186 w 4570758"/>
              <a:gd name="connsiteY8" fmla="*/ 2500883 h 2500884"/>
              <a:gd name="connsiteX9" fmla="*/ 558423 w 4570758"/>
              <a:gd name="connsiteY9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70758" h="2500884">
                <a:moveTo>
                  <a:pt x="1717230" y="0"/>
                </a:moveTo>
                <a:lnTo>
                  <a:pt x="4570758" y="0"/>
                </a:lnTo>
                <a:lnTo>
                  <a:pt x="3411951" y="2500884"/>
                </a:lnTo>
                <a:lnTo>
                  <a:pt x="3405728" y="2500884"/>
                </a:lnTo>
                <a:lnTo>
                  <a:pt x="2215937" y="2500884"/>
                </a:lnTo>
                <a:lnTo>
                  <a:pt x="565892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pic>
        <p:nvPicPr>
          <p:cNvPr id="13" name="Объект 4"/>
          <p:cNvPicPr>
            <a:picLocks noChangeAspect="1"/>
          </p:cNvPicPr>
          <p:nvPr/>
        </p:nvPicPr>
        <p:blipFill rotWithShape="1">
          <a:blip r:embed="rId5"/>
          <a:srcRect l="-18078" t="439" r="4" b="41955"/>
          <a:stretch/>
        </p:blipFill>
        <p:spPr>
          <a:xfrm>
            <a:off x="7026442" y="3087973"/>
            <a:ext cx="5157995" cy="3770027"/>
          </a:xfrm>
          <a:custGeom>
            <a:avLst/>
            <a:gdLst>
              <a:gd name="connsiteX0" fmla="*/ 1717230 w 4368327"/>
              <a:gd name="connsiteY0" fmla="*/ 0 h 2500884"/>
              <a:gd name="connsiteX1" fmla="*/ 4368327 w 4368327"/>
              <a:gd name="connsiteY1" fmla="*/ 0 h 2500884"/>
              <a:gd name="connsiteX2" fmla="*/ 4368327 w 4368327"/>
              <a:gd name="connsiteY2" fmla="*/ 2500884 h 2500884"/>
              <a:gd name="connsiteX3" fmla="*/ 0 w 4368327"/>
              <a:gd name="connsiteY3" fmla="*/ 2500884 h 2500884"/>
              <a:gd name="connsiteX4" fmla="*/ 0 w 4368327"/>
              <a:gd name="connsiteY4" fmla="*/ 2500883 h 2500884"/>
              <a:gd name="connsiteX5" fmla="*/ 552186 w 4368327"/>
              <a:gd name="connsiteY5" fmla="*/ 2500883 h 2500884"/>
              <a:gd name="connsiteX6" fmla="*/ 558423 w 4368327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8327" h="2500884">
                <a:moveTo>
                  <a:pt x="1717230" y="0"/>
                </a:moveTo>
                <a:lnTo>
                  <a:pt x="4368327" y="0"/>
                </a:lnTo>
                <a:lnTo>
                  <a:pt x="4368327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" b="21905"/>
          <a:stretch/>
        </p:blipFill>
        <p:spPr>
          <a:xfrm>
            <a:off x="9159199" y="171084"/>
            <a:ext cx="3025238" cy="2916889"/>
          </a:xfrm>
          <a:custGeom>
            <a:avLst/>
            <a:gdLst>
              <a:gd name="connsiteX0" fmla="*/ 1159248 w 2594769"/>
              <a:gd name="connsiteY0" fmla="*/ 0 h 2501837"/>
              <a:gd name="connsiteX1" fmla="*/ 2594769 w 2594769"/>
              <a:gd name="connsiteY1" fmla="*/ 0 h 2501837"/>
              <a:gd name="connsiteX2" fmla="*/ 2594769 w 2594769"/>
              <a:gd name="connsiteY2" fmla="*/ 2501837 h 2501837"/>
              <a:gd name="connsiteX3" fmla="*/ 0 w 2594769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4769" h="2501837">
                <a:moveTo>
                  <a:pt x="1159248" y="0"/>
                </a:moveTo>
                <a:lnTo>
                  <a:pt x="2594769" y="0"/>
                </a:lnTo>
                <a:lnTo>
                  <a:pt x="2594769" y="2501837"/>
                </a:lnTo>
                <a:lnTo>
                  <a:pt x="0" y="2501837"/>
                </a:lnTo>
                <a:close/>
              </a:path>
            </a:pathLst>
          </a:cu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2146"/>
            <a:ext cx="10073390" cy="1159346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uk-UA" b="1" dirty="0">
                <a:solidFill>
                  <a:srgbClr val="660033"/>
                </a:solidFill>
                <a:latin typeface="Book Antiqua" panose="02040602050305030304" pitchFamily="18" charset="0"/>
              </a:rPr>
              <a:t>Учасниці марафону запрошуються до конкурсу « Уся справа в </a:t>
            </a:r>
            <a:r>
              <a:rPr lang="uk-UA" b="1" dirty="0" err="1">
                <a:solidFill>
                  <a:srgbClr val="660033"/>
                </a:solidFill>
                <a:latin typeface="Book Antiqua" panose="02040602050305030304" pitchFamily="18" charset="0"/>
              </a:rPr>
              <a:t>капелюсі</a:t>
            </a:r>
            <a:r>
              <a:rPr lang="uk-UA" b="1" dirty="0">
                <a:solidFill>
                  <a:srgbClr val="660033"/>
                </a:solidFill>
                <a:latin typeface="Book Antiqua" panose="0204060205030503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678397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/>
          <a:stretch/>
        </p:blipFill>
        <p:spPr>
          <a:xfrm>
            <a:off x="0" y="809747"/>
            <a:ext cx="5219201" cy="5088956"/>
          </a:xfrm>
        </p:spPr>
      </p:pic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2246" y="0"/>
            <a:ext cx="755975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2995" y="484632"/>
            <a:ext cx="6709145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Объект 4"/>
          <p:cNvPicPr>
            <a:picLocks noChangeAspect="1"/>
          </p:cNvPicPr>
          <p:nvPr/>
        </p:nvPicPr>
        <p:blipFill rotWithShape="1">
          <a:blip r:embed="rId3"/>
          <a:srcRect t="5970" r="-3" b="15676"/>
          <a:stretch/>
        </p:blipFill>
        <p:spPr>
          <a:xfrm>
            <a:off x="9571927" y="827679"/>
            <a:ext cx="1917733" cy="19967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38133"/>
          <a:stretch/>
        </p:blipFill>
        <p:spPr>
          <a:xfrm>
            <a:off x="5414729" y="2989903"/>
            <a:ext cx="6074932" cy="292209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 b="1"/>
          <a:stretch/>
        </p:blipFill>
        <p:spPr>
          <a:xfrm>
            <a:off x="5414728" y="827678"/>
            <a:ext cx="1917732" cy="19967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6" r="-5" b="40343"/>
          <a:stretch/>
        </p:blipFill>
        <p:spPr>
          <a:xfrm>
            <a:off x="7493327" y="829733"/>
            <a:ext cx="1917733" cy="19947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6857" y="4157054"/>
            <a:ext cx="3803499" cy="148086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uk-UA" sz="4000" b="1" dirty="0">
                <a:solidFill>
                  <a:srgbClr val="660033"/>
                </a:solidFill>
                <a:latin typeface="Book Antiqua" panose="02040602050305030304" pitchFamily="18" charset="0"/>
              </a:rPr>
              <a:t>Увага!!!</a:t>
            </a:r>
            <a:br>
              <a:rPr lang="uk-UA" sz="4000" b="1" dirty="0">
                <a:solidFill>
                  <a:srgbClr val="660033"/>
                </a:solidFill>
                <a:latin typeface="Book Antiqua" panose="02040602050305030304" pitchFamily="18" charset="0"/>
              </a:rPr>
            </a:br>
            <a:r>
              <a:rPr lang="uk-UA" sz="4000" b="1" dirty="0">
                <a:solidFill>
                  <a:srgbClr val="660033"/>
                </a:solidFill>
                <a:latin typeface="Book Antiqua" panose="02040602050305030304" pitchFamily="18" charset="0"/>
              </a:rPr>
              <a:t> </a:t>
            </a:r>
            <a:r>
              <a:rPr lang="uk-UA" sz="4000" b="1" dirty="0" err="1">
                <a:solidFill>
                  <a:srgbClr val="660033"/>
                </a:solidFill>
                <a:latin typeface="Book Antiqua" panose="02040602050305030304" pitchFamily="18" charset="0"/>
              </a:rPr>
              <a:t>фешн</a:t>
            </a:r>
            <a:r>
              <a:rPr lang="uk-UA" sz="4000" b="1" dirty="0">
                <a:solidFill>
                  <a:srgbClr val="660033"/>
                </a:solidFill>
                <a:latin typeface="Book Antiqua" panose="02040602050305030304" pitchFamily="18" charset="0"/>
              </a:rPr>
              <a:t>-марафон</a:t>
            </a:r>
          </a:p>
        </p:txBody>
      </p:sp>
    </p:spTree>
    <p:extLst>
      <p:ext uri="{BB962C8B-B14F-4D97-AF65-F5344CB8AC3E}">
        <p14:creationId xmlns:p14="http://schemas.microsoft.com/office/powerpoint/2010/main" val="361240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" b="11456"/>
          <a:stretch/>
        </p:blipFill>
        <p:spPr>
          <a:xfrm>
            <a:off x="3415343" y="294183"/>
            <a:ext cx="5372341" cy="49254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639" y="383586"/>
            <a:ext cx="4247213" cy="647441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44" l="400" r="99800">
                        <a14:foregroundMark x1="52600" y1="44537" x2="62600" y2="38955"/>
                        <a14:foregroundMark x1="50400" y1="44181" x2="60400" y2="39786"/>
                        <a14:foregroundMark x1="81400" y1="31473" x2="88000" y2="38480"/>
                        <a14:foregroundMark x1="59400" y1="52257" x2="63800" y2="47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839"/>
            <a:ext cx="3786913" cy="637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197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0" name="Rectangle 1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Объект 7"/>
          <p:cNvPicPr>
            <a:picLocks noChangeAspect="1"/>
          </p:cNvPicPr>
          <p:nvPr/>
        </p:nvPicPr>
        <p:blipFill rotWithShape="1">
          <a:blip r:embed="rId2"/>
          <a:srcRect t="13805" r="-1" b="56551"/>
          <a:stretch/>
        </p:blipFill>
        <p:spPr>
          <a:xfrm>
            <a:off x="5926240" y="10"/>
            <a:ext cx="6265758" cy="2285990"/>
          </a:xfrm>
          <a:custGeom>
            <a:avLst/>
            <a:gdLst>
              <a:gd name="connsiteX0" fmla="*/ 0 w 6265758"/>
              <a:gd name="connsiteY0" fmla="*/ 0 h 2286000"/>
              <a:gd name="connsiteX1" fmla="*/ 6265758 w 6265758"/>
              <a:gd name="connsiteY1" fmla="*/ 0 h 2286000"/>
              <a:gd name="connsiteX2" fmla="*/ 6265758 w 6265758"/>
              <a:gd name="connsiteY2" fmla="*/ 2286000 h 2286000"/>
              <a:gd name="connsiteX3" fmla="*/ 1062168 w 6265758"/>
              <a:gd name="connsiteY3" fmla="*/ 2286000 h 2286000"/>
              <a:gd name="connsiteX4" fmla="*/ 790683 w 6265758"/>
              <a:gd name="connsiteY4" fmla="*/ 1700078 h 2286000"/>
              <a:gd name="connsiteX5" fmla="*/ 787725 w 6265758"/>
              <a:gd name="connsiteY5" fmla="*/ 170007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46" b="26879"/>
          <a:stretch/>
        </p:blipFill>
        <p:spPr>
          <a:xfrm>
            <a:off x="6988408" y="2286000"/>
            <a:ext cx="5203590" cy="2286000"/>
          </a:xfrm>
          <a:custGeom>
            <a:avLst/>
            <a:gdLst>
              <a:gd name="connsiteX0" fmla="*/ 0 w 5203590"/>
              <a:gd name="connsiteY0" fmla="*/ 0 h 2286000"/>
              <a:gd name="connsiteX1" fmla="*/ 5203590 w 5203590"/>
              <a:gd name="connsiteY1" fmla="*/ 0 h 2286000"/>
              <a:gd name="connsiteX2" fmla="*/ 5203590 w 5203590"/>
              <a:gd name="connsiteY2" fmla="*/ 2286000 h 2286000"/>
              <a:gd name="connsiteX3" fmla="*/ 1059212 w 5203590"/>
              <a:gd name="connsiteY3" fmla="*/ 2286000 h 2286000"/>
              <a:gd name="connsiteX4" fmla="*/ 925708 w 5203590"/>
              <a:gd name="connsiteY4" fmla="*/ 1997870 h 2286000"/>
              <a:gd name="connsiteX5" fmla="*/ 925707 w 5203590"/>
              <a:gd name="connsiteY5" fmla="*/ 199787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" r="-1" b="69001"/>
          <a:stretch/>
        </p:blipFill>
        <p:spPr>
          <a:xfrm>
            <a:off x="8047618" y="4572000"/>
            <a:ext cx="4144382" cy="2286000"/>
          </a:xfrm>
          <a:custGeom>
            <a:avLst/>
            <a:gdLst>
              <a:gd name="connsiteX0" fmla="*/ 0 w 4144382"/>
              <a:gd name="connsiteY0" fmla="*/ 0 h 2286000"/>
              <a:gd name="connsiteX1" fmla="*/ 4144382 w 4144382"/>
              <a:gd name="connsiteY1" fmla="*/ 0 h 2286000"/>
              <a:gd name="connsiteX2" fmla="*/ 4144382 w 4144382"/>
              <a:gd name="connsiteY2" fmla="*/ 2286000 h 2286000"/>
              <a:gd name="connsiteX3" fmla="*/ 1054581 w 4144382"/>
              <a:gd name="connsiteY3" fmla="*/ 2286000 h 2286000"/>
              <a:gd name="connsiteX4" fmla="*/ 1054581 w 4144382"/>
              <a:gd name="connsiteY4" fmla="*/ 2285999 h 2286000"/>
              <a:gd name="connsiteX5" fmla="*/ 1059211 w 4144382"/>
              <a:gd name="connsiteY5" fmla="*/ 2285999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</p:spPr>
      </p:pic>
      <p:sp>
        <p:nvSpPr>
          <p:cNvPr id="22" name="Freeform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590203" cy="6858000"/>
          </a:xfrm>
          <a:custGeom>
            <a:avLst/>
            <a:gdLst>
              <a:gd name="connsiteX0" fmla="*/ 0 w 9590203"/>
              <a:gd name="connsiteY0" fmla="*/ 0 h 6858000"/>
              <a:gd name="connsiteX1" fmla="*/ 6414049 w 9590203"/>
              <a:gd name="connsiteY1" fmla="*/ 0 h 6858000"/>
              <a:gd name="connsiteX2" fmla="*/ 9590203 w 9590203"/>
              <a:gd name="connsiteY2" fmla="*/ 6858000 h 6858000"/>
              <a:gd name="connsiteX3" fmla="*/ 0 w 959020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90203" h="6858000">
                <a:moveTo>
                  <a:pt x="0" y="0"/>
                </a:moveTo>
                <a:lnTo>
                  <a:pt x="6414049" y="0"/>
                </a:lnTo>
                <a:lnTo>
                  <a:pt x="959020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63" y="244349"/>
            <a:ext cx="4110548" cy="5302012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627" y="2651115"/>
            <a:ext cx="2445131" cy="397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443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2246" y="0"/>
            <a:ext cx="755975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2995" y="484632"/>
            <a:ext cx="6709145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Объект 4"/>
          <p:cNvPicPr>
            <a:picLocks noChangeAspect="1"/>
          </p:cNvPicPr>
          <p:nvPr/>
        </p:nvPicPr>
        <p:blipFill rotWithShape="1">
          <a:blip r:embed="rId2"/>
          <a:srcRect l="30669" r="23347" b="1"/>
          <a:stretch/>
        </p:blipFill>
        <p:spPr>
          <a:xfrm>
            <a:off x="9173937" y="827678"/>
            <a:ext cx="2315724" cy="508675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" r="5571" b="2"/>
          <a:stretch/>
        </p:blipFill>
        <p:spPr>
          <a:xfrm>
            <a:off x="5414729" y="2989903"/>
            <a:ext cx="3603723" cy="29220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93"/>
          <a:stretch/>
        </p:blipFill>
        <p:spPr>
          <a:xfrm>
            <a:off x="5414728" y="827678"/>
            <a:ext cx="1721427" cy="19967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17" b="4"/>
          <a:stretch/>
        </p:blipFill>
        <p:spPr>
          <a:xfrm>
            <a:off x="7291641" y="829733"/>
            <a:ext cx="1726812" cy="19947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 t="9618" r="35584" b="27015"/>
          <a:stretch/>
        </p:blipFill>
        <p:spPr>
          <a:xfrm>
            <a:off x="2483746" y="0"/>
            <a:ext cx="2191949" cy="31929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4" t="12456" r="21537" b="39372"/>
          <a:stretch/>
        </p:blipFill>
        <p:spPr>
          <a:xfrm>
            <a:off x="0" y="0"/>
            <a:ext cx="2496679" cy="3756298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3"/>
          <a:stretch/>
        </p:blipFill>
        <p:spPr>
          <a:xfrm>
            <a:off x="1" y="2713220"/>
            <a:ext cx="4675694" cy="4144780"/>
          </a:xfrm>
        </p:spPr>
      </p:pic>
    </p:spTree>
    <p:extLst>
      <p:ext uri="{BB962C8B-B14F-4D97-AF65-F5344CB8AC3E}">
        <p14:creationId xmlns:p14="http://schemas.microsoft.com/office/powerpoint/2010/main" val="1963265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1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584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631" y="484632"/>
            <a:ext cx="5125593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Объект 4"/>
          <p:cNvPicPr>
            <a:picLocks noChangeAspect="1"/>
          </p:cNvPicPr>
          <p:nvPr/>
        </p:nvPicPr>
        <p:blipFill rotWithShape="1">
          <a:blip r:embed="rId2"/>
          <a:srcRect t="9712" r="-2" b="30961"/>
          <a:stretch/>
        </p:blipFill>
        <p:spPr>
          <a:xfrm>
            <a:off x="3117997" y="3891924"/>
            <a:ext cx="2171426" cy="20049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3452"/>
          <a:stretch/>
        </p:blipFill>
        <p:spPr>
          <a:xfrm>
            <a:off x="808813" y="2972689"/>
            <a:ext cx="2168044" cy="2931901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3324"/>
          <a:stretch/>
        </p:blipFill>
        <p:spPr>
          <a:xfrm>
            <a:off x="3121380" y="803860"/>
            <a:ext cx="2168043" cy="29293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78" b="3379"/>
          <a:stretch/>
        </p:blipFill>
        <p:spPr>
          <a:xfrm>
            <a:off x="805432" y="813317"/>
            <a:ext cx="2171426" cy="1994265"/>
          </a:xfrm>
          <a:prstGeom prst="rect">
            <a:avLst/>
          </a:prstGeom>
        </p:spPr>
      </p:pic>
      <p:pic>
        <p:nvPicPr>
          <p:cNvPr id="13" name="Объект 12"/>
          <p:cNvPicPr>
            <a:picLocks noGrp="1" noChangeAspect="1"/>
          </p:cNvPicPr>
          <p:nvPr>
            <p:ph sz="half"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6"/>
          <a:stretch/>
        </p:blipFill>
        <p:spPr>
          <a:xfrm>
            <a:off x="6082248" y="1137469"/>
            <a:ext cx="2974534" cy="4862065"/>
          </a:xfr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2"/>
          <a:stretch/>
        </p:blipFill>
        <p:spPr>
          <a:xfrm>
            <a:off x="9033432" y="0"/>
            <a:ext cx="3157422" cy="419229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1" t="11860" r="21976"/>
          <a:stretch/>
        </p:blipFill>
        <p:spPr>
          <a:xfrm>
            <a:off x="9392481" y="4301083"/>
            <a:ext cx="2312598" cy="241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46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ісце для вмісту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079" y="619937"/>
            <a:ext cx="7803805" cy="5683771"/>
          </a:xfrm>
        </p:spPr>
      </p:pic>
    </p:spTree>
    <p:extLst>
      <p:ext uri="{BB962C8B-B14F-4D97-AF65-F5344CB8AC3E}">
        <p14:creationId xmlns:p14="http://schemas.microsoft.com/office/powerpoint/2010/main" val="24583822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0"/>
            <a:ext cx="825074" cy="9680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18"/>
            <a:ext cx="416144" cy="401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0" y="5503056"/>
            <a:ext cx="372494" cy="390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8" y="5010771"/>
            <a:ext cx="645282" cy="645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3" y="1288728"/>
            <a:ext cx="435429" cy="4383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6" y="5726069"/>
            <a:ext cx="674234" cy="674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2" y="1183517"/>
            <a:ext cx="689834" cy="70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013" y="5871145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365" y="5317239"/>
            <a:ext cx="678255" cy="7957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389" y="37975"/>
            <a:ext cx="3759611" cy="49727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433" y="783893"/>
            <a:ext cx="7006179" cy="390934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086">
            <a:off x="6978790" y="4016940"/>
            <a:ext cx="904353" cy="198765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509">
            <a:off x="7782925" y="2672922"/>
            <a:ext cx="1319550" cy="290021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805" y="3494810"/>
            <a:ext cx="1423514" cy="22312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59582" y="1391724"/>
            <a:ext cx="6074441" cy="2755368"/>
          </a:xfrm>
        </p:spPr>
        <p:txBody>
          <a:bodyPr>
            <a:normAutofit fontScale="90000"/>
          </a:bodyPr>
          <a:lstStyle/>
          <a:p>
            <a:r>
              <a:rPr lang="uk-UA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Інтелектуальна</a:t>
            </a:r>
            <a:br>
              <a:rPr lang="uk-UA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uk-UA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вікторина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4717" l="25800" r="99600">
                        <a14:foregroundMark x1="56000" y1="92579" x2="61533" y2="81761"/>
                        <a14:foregroundMark x1="82200" y1="92579" x2="83200" y2="82642"/>
                        <a14:foregroundMark x1="77933" y1="11195" x2="86133" y2="10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00"/>
          <a:stretch/>
        </p:blipFill>
        <p:spPr>
          <a:xfrm>
            <a:off x="-89319" y="2345169"/>
            <a:ext cx="3406128" cy="48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22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3" name="Freeform 4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53051" y="2657476"/>
            <a:ext cx="6838950" cy="4197911"/>
          </a:xfrm>
          <a:custGeom>
            <a:avLst/>
            <a:gdLst>
              <a:gd name="connsiteX0" fmla="*/ 4893809 w 6838950"/>
              <a:gd name="connsiteY0" fmla="*/ 0 h 4197911"/>
              <a:gd name="connsiteX1" fmla="*/ 4887586 w 6838950"/>
              <a:gd name="connsiteY1" fmla="*/ 0 h 4197911"/>
              <a:gd name="connsiteX2" fmla="*/ 3697795 w 6838950"/>
              <a:gd name="connsiteY2" fmla="*/ 0 h 4197911"/>
              <a:gd name="connsiteX3" fmla="*/ 2047750 w 6838950"/>
              <a:gd name="connsiteY3" fmla="*/ 0 h 4197911"/>
              <a:gd name="connsiteX4" fmla="*/ 0 w 6838950"/>
              <a:gd name="connsiteY4" fmla="*/ 0 h 4197911"/>
              <a:gd name="connsiteX5" fmla="*/ 0 w 6838950"/>
              <a:gd name="connsiteY5" fmla="*/ 4197911 h 4197911"/>
              <a:gd name="connsiteX6" fmla="*/ 6838950 w 6838950"/>
              <a:gd name="connsiteY6" fmla="*/ 4197911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38950" h="4197911">
                <a:moveTo>
                  <a:pt x="4893809" y="0"/>
                </a:moveTo>
                <a:lnTo>
                  <a:pt x="4887586" y="0"/>
                </a:lnTo>
                <a:lnTo>
                  <a:pt x="3697795" y="0"/>
                </a:lnTo>
                <a:lnTo>
                  <a:pt x="2047750" y="0"/>
                </a:lnTo>
                <a:lnTo>
                  <a:pt x="0" y="0"/>
                </a:lnTo>
                <a:lnTo>
                  <a:pt x="0" y="4197911"/>
                </a:lnTo>
                <a:lnTo>
                  <a:pt x="6838950" y="41979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2660091"/>
            <a:ext cx="7122523" cy="4197911"/>
          </a:xfrm>
          <a:custGeom>
            <a:avLst/>
            <a:gdLst>
              <a:gd name="connsiteX0" fmla="*/ 0 w 7122523"/>
              <a:gd name="connsiteY0" fmla="*/ 4197911 h 4197911"/>
              <a:gd name="connsiteX1" fmla="*/ 7122523 w 7122523"/>
              <a:gd name="connsiteY1" fmla="*/ 4197911 h 4197911"/>
              <a:gd name="connsiteX2" fmla="*/ 5177382 w 7122523"/>
              <a:gd name="connsiteY2" fmla="*/ 0 h 4197911"/>
              <a:gd name="connsiteX3" fmla="*/ 5171159 w 7122523"/>
              <a:gd name="connsiteY3" fmla="*/ 0 h 4197911"/>
              <a:gd name="connsiteX4" fmla="*/ 3981368 w 7122523"/>
              <a:gd name="connsiteY4" fmla="*/ 0 h 4197911"/>
              <a:gd name="connsiteX5" fmla="*/ 2331323 w 7122523"/>
              <a:gd name="connsiteY5" fmla="*/ 0 h 4197911"/>
              <a:gd name="connsiteX6" fmla="*/ 0 w 7122523"/>
              <a:gd name="connsiteY6" fmla="*/ 0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22523" h="4197911">
                <a:moveTo>
                  <a:pt x="0" y="4197911"/>
                </a:moveTo>
                <a:lnTo>
                  <a:pt x="7122523" y="4197911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6" y="177895"/>
            <a:ext cx="3218953" cy="2414215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967" y="138158"/>
            <a:ext cx="2400269" cy="2410985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5" t="3537" b="504"/>
          <a:stretch/>
        </p:blipFill>
        <p:spPr>
          <a:xfrm>
            <a:off x="972948" y="2657475"/>
            <a:ext cx="3310570" cy="4167569"/>
          </a:xfrm>
          <a:prstGeom prst="rect">
            <a:avLst/>
          </a:prstGeom>
        </p:spPr>
      </p:pic>
      <p:pic>
        <p:nvPicPr>
          <p:cNvPr id="17" name="Объект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2405" y="126804"/>
            <a:ext cx="2504069" cy="25293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8161" y="2949934"/>
            <a:ext cx="4856814" cy="3582649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70000"/>
              </a:lnSpc>
            </a:pPr>
            <a:r>
              <a:rPr lang="uk-UA" dirty="0" err="1">
                <a:solidFill>
                  <a:schemeClr val="bg1"/>
                </a:solidFill>
                <a:latin typeface="Book Antiqua" panose="02040602050305030304" pitchFamily="18" charset="0"/>
              </a:rPr>
              <a:t>Вінтаж</a:t>
            </a:r>
            <a:r>
              <a:rPr lang="uk-UA" dirty="0">
                <a:solidFill>
                  <a:schemeClr val="bg1"/>
                </a:solidFill>
                <a:latin typeface="Book Antiqua" panose="02040602050305030304" pitchFamily="18" charset="0"/>
              </a:rPr>
              <a:t> – стиль минулих років: елегантний, витончений, сміливий та епатажний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3" r="49540"/>
          <a:stretch/>
        </p:blipFill>
        <p:spPr>
          <a:xfrm>
            <a:off x="9410668" y="121937"/>
            <a:ext cx="2298491" cy="2427206"/>
          </a:xfrm>
        </p:spPr>
      </p:pic>
    </p:spTree>
    <p:extLst>
      <p:ext uri="{BB962C8B-B14F-4D97-AF65-F5344CB8AC3E}">
        <p14:creationId xmlns:p14="http://schemas.microsoft.com/office/powerpoint/2010/main" val="3379148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82" l="0" r="100000">
                        <a14:foregroundMark x1="40600" y1="10483" x2="50200" y2="1531"/>
                        <a14:foregroundMark x1="36200" y1="9835" x2="30200" y2="32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936" y="17141"/>
            <a:ext cx="2019435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3" t="1091" r="2487" b="24684"/>
          <a:stretch/>
        </p:blipFill>
        <p:spPr>
          <a:xfrm>
            <a:off x="7109641" y="230518"/>
            <a:ext cx="4626180" cy="58758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1601" r="55096" b="24429"/>
          <a:stretch/>
        </p:blipFill>
        <p:spPr>
          <a:xfrm>
            <a:off x="488086" y="230518"/>
            <a:ext cx="3687580" cy="587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8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222" b="98111" l="9780" r="89621">
                        <a14:foregroundMark x1="21557" y1="48778" x2="33932" y2="44889"/>
                        <a14:foregroundMark x1="68663" y1="38667" x2="82036" y2="40111"/>
                        <a14:foregroundMark x1="47705" y1="95444" x2="48503" y2="90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0106" y="-290962"/>
            <a:ext cx="2608152" cy="468530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1627" y="0"/>
            <a:ext cx="5858359" cy="6648773"/>
          </a:xfrm>
        </p:spPr>
        <p:txBody>
          <a:bodyPr anchor="t">
            <a:normAutofit fontScale="90000"/>
          </a:bodyPr>
          <a:lstStyle/>
          <a:p>
            <a:r>
              <a:rPr lang="uk-UA" dirty="0">
                <a:latin typeface="Book Antiqua" panose="02040602050305030304" pitchFamily="18" charset="0"/>
              </a:rPr>
              <a:t>Конкурс молодих дизайнерів відбудеться у 2 тури.</a:t>
            </a:r>
            <a:br>
              <a:rPr lang="uk-UA" dirty="0">
                <a:latin typeface="Book Antiqua" panose="02040602050305030304" pitchFamily="18" charset="0"/>
              </a:rPr>
            </a:br>
            <a:r>
              <a:rPr lang="uk-UA" dirty="0">
                <a:latin typeface="Book Antiqua" panose="02040602050305030304" pitchFamily="18" charset="0"/>
              </a:rPr>
              <a:t>1-й тур – конкурс «Уся справа в </a:t>
            </a:r>
            <a:r>
              <a:rPr lang="uk-UA" dirty="0" err="1">
                <a:latin typeface="Book Antiqua" panose="02040602050305030304" pitchFamily="18" charset="0"/>
              </a:rPr>
              <a:t>капелюсі</a:t>
            </a:r>
            <a:r>
              <a:rPr lang="uk-UA" dirty="0">
                <a:latin typeface="Book Antiqua" panose="02040602050305030304" pitchFamily="18" charset="0"/>
              </a:rPr>
              <a:t>» та дефіле модного одягу.</a:t>
            </a:r>
            <a:br>
              <a:rPr lang="uk-UA" dirty="0">
                <a:latin typeface="Book Antiqua" panose="02040602050305030304" pitchFamily="18" charset="0"/>
              </a:rPr>
            </a:br>
            <a:r>
              <a:rPr lang="uk-UA" dirty="0">
                <a:latin typeface="Book Antiqua" panose="02040602050305030304" pitchFamily="18" charset="0"/>
              </a:rPr>
              <a:t>2-й тур –конкурс «Інтелектуальна вікторина».</a:t>
            </a:r>
            <a:br>
              <a:rPr lang="uk-UA" dirty="0">
                <a:latin typeface="Book Antiqua" panose="02040602050305030304" pitchFamily="18" charset="0"/>
              </a:rPr>
            </a:br>
            <a:r>
              <a:rPr lang="uk-UA" dirty="0">
                <a:latin typeface="Book Antiqua" panose="02040602050305030304" pitchFamily="18" charset="0"/>
              </a:rPr>
              <a:t>Переможців визначають члени журі.</a:t>
            </a:r>
            <a:endParaRPr 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43" b="98286" l="5328" r="88934">
                        <a14:foregroundMark x1="57377" y1="23714" x2="52459" y2="5000"/>
                        <a14:foregroundMark x1="50410" y1="95571" x2="60656" y2="7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340" y="-159225"/>
            <a:ext cx="2132352" cy="61174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62" b="97615" l="22637" r="87562">
                        <a14:foregroundMark x1="42289" y1="28154" x2="39801" y2="19462"/>
                        <a14:foregroundMark x1="56965" y1="31923" x2="59328" y2="19462"/>
                        <a14:foregroundMark x1="35572" y1="58385" x2="36692" y2="44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59" r="11259"/>
          <a:stretch/>
        </p:blipFill>
        <p:spPr>
          <a:xfrm>
            <a:off x="9487849" y="2389833"/>
            <a:ext cx="1964275" cy="45909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50" b="100000" l="2070" r="84472">
                        <a14:foregroundMark x1="18634" y1="67969" x2="34990" y2="39844"/>
                        <a14:foregroundMark x1="67495" y1="64219" x2="51967" y2="41094"/>
                        <a14:foregroundMark x1="36025" y1="15937" x2="37681" y2="18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382"/>
          <a:stretch/>
        </p:blipFill>
        <p:spPr>
          <a:xfrm>
            <a:off x="907836" y="762000"/>
            <a:ext cx="403093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249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4" b="48853"/>
          <a:stretch/>
        </p:blipFill>
        <p:spPr>
          <a:xfrm>
            <a:off x="1671009" y="0"/>
            <a:ext cx="8621045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502" l="9752" r="898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610" y="387979"/>
            <a:ext cx="3116770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0" b="91465" l="231" r="53462">
                        <a14:foregroundMark x1="35000" y1="73046" x2="36385" y2="66217"/>
                        <a14:foregroundMark x1="2077" y1="47709" x2="5154" y2="45822"/>
                        <a14:foregroundMark x1="5615" y1="46361" x2="8615" y2="26774"/>
                        <a14:foregroundMark x1="1385" y1="44474" x2="6077" y2="30548"/>
                        <a14:foregroundMark x1="7231" y1="26505" x2="10692" y2="26235"/>
                        <a14:foregroundMark x1="11154" y1="26235" x2="14000" y2="294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5325" b="8558"/>
          <a:stretch/>
        </p:blipFill>
        <p:spPr>
          <a:xfrm>
            <a:off x="-25091" y="775958"/>
            <a:ext cx="4247523" cy="60820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395" b="98117" l="10000" r="98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25" t="5334"/>
          <a:stretch/>
        </p:blipFill>
        <p:spPr>
          <a:xfrm>
            <a:off x="4963702" y="0"/>
            <a:ext cx="2035658" cy="613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889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551" y="365125"/>
            <a:ext cx="6834751" cy="2245252"/>
          </a:xfrm>
          <a:prstGeom prst="roundRect">
            <a:avLst/>
          </a:prstGeom>
          <a:gradFill flip="none" rotWithShape="1">
            <a:gsLst>
              <a:gs pos="0">
                <a:srgbClr val="FAE390">
                  <a:tint val="66000"/>
                  <a:satMod val="160000"/>
                  <a:alpha val="37000"/>
                </a:srgbClr>
              </a:gs>
              <a:gs pos="50000">
                <a:srgbClr val="FAE390">
                  <a:tint val="44500"/>
                  <a:satMod val="160000"/>
                </a:srgbClr>
              </a:gs>
              <a:gs pos="100000">
                <a:srgbClr val="FAE39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 algn="ctr">
              <a:tabLst>
                <a:tab pos="3579813" algn="l"/>
              </a:tabLst>
            </a:pPr>
            <a:r>
              <a:rPr lang="uk-UA" sz="5400" b="1" dirty="0" err="1">
                <a:solidFill>
                  <a:srgbClr val="660033"/>
                </a:solidFill>
                <a:latin typeface="Book Antiqua" panose="02040602050305030304" pitchFamily="18" charset="0"/>
              </a:rPr>
              <a:t>Вінтажний</a:t>
            </a:r>
            <a:r>
              <a:rPr lang="uk-UA" sz="5400" b="1" dirty="0">
                <a:solidFill>
                  <a:srgbClr val="660033"/>
                </a:solidFill>
                <a:latin typeface="Book Antiqua" panose="02040602050305030304" pitchFamily="18" charset="0"/>
              </a:rPr>
              <a:t> </a:t>
            </a:r>
            <a:r>
              <a:rPr lang="uk-UA" sz="5400" b="1" dirty="0" err="1">
                <a:solidFill>
                  <a:srgbClr val="660033"/>
                </a:solidFill>
                <a:latin typeface="Book Antiqua" panose="02040602050305030304" pitchFamily="18" charset="0"/>
              </a:rPr>
              <a:t>фешн</a:t>
            </a:r>
            <a:r>
              <a:rPr lang="uk-UA" sz="5400" b="1" dirty="0">
                <a:solidFill>
                  <a:srgbClr val="660033"/>
                </a:solidFill>
                <a:latin typeface="Book Antiqua" panose="02040602050305030304" pitchFamily="18" charset="0"/>
              </a:rPr>
              <a:t>-марафон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8" b="7058"/>
          <a:stretch/>
        </p:blipFill>
        <p:spPr>
          <a:xfrm>
            <a:off x="1378463" y="3009939"/>
            <a:ext cx="5048662" cy="362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141" y="1901691"/>
            <a:ext cx="4547714" cy="4547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6" b="97872" l="5932" r="95339">
                        <a14:foregroundMark x1="69492" y1="94415" x2="69492" y2="88564"/>
                        <a14:foregroundMark x1="55932" y1="88830" x2="55932" y2="82979"/>
                        <a14:foregroundMark x1="89831" y1="50000" x2="70763" y2="215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497" y="229539"/>
            <a:ext cx="2247900" cy="3581400"/>
          </a:xfrm>
          <a:prstGeom prst="rect">
            <a:avLst/>
          </a:prstGeom>
        </p:spPr>
      </p:pic>
      <p:pic>
        <p:nvPicPr>
          <p:cNvPr id="20" name="Объект 19"/>
          <p:cNvPicPr>
            <a:picLocks noGrp="1" noChangeAspect="1"/>
          </p:cNvPicPr>
          <p:nvPr>
            <p:ph sz="half" idx="1"/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6" b="98827" l="21788" r="79609">
                        <a14:foregroundMark x1="46508" y1="15836" x2="46508" y2="15836"/>
                        <a14:foregroundMark x1="47067" y1="3128" x2="44553" y2="11046"/>
                        <a14:foregroundMark x1="48045" y1="25122" x2="48045" y2="12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64" r="16018"/>
          <a:stretch/>
        </p:blipFill>
        <p:spPr>
          <a:xfrm>
            <a:off x="6427125" y="2701723"/>
            <a:ext cx="1692194" cy="3898485"/>
          </a:xfrm>
        </p:spPr>
      </p:pic>
    </p:spTree>
    <p:extLst>
      <p:ext uri="{BB962C8B-B14F-4D97-AF65-F5344CB8AC3E}">
        <p14:creationId xmlns:p14="http://schemas.microsoft.com/office/powerpoint/2010/main" val="1885076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4" t="7604" r="6306" b="7034"/>
          <a:stretch/>
        </p:blipFill>
        <p:spPr>
          <a:xfrm>
            <a:off x="6490741" y="924805"/>
            <a:ext cx="5672767" cy="4897369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15" b="98308" l="11559" r="77094">
                        <a14:foregroundMark x1="16225" y1="67154" x2="35525" y2="41154"/>
                        <a14:foregroundMark x1="27784" y1="74154" x2="35525" y2="43154"/>
                        <a14:foregroundMark x1="44963" y1="74538" x2="40191" y2="38000"/>
                        <a14:foregroundMark x1="57688" y1="70923" x2="47084" y2="40462"/>
                        <a14:foregroundMark x1="47720" y1="49923" x2="45175" y2="41154"/>
                        <a14:foregroundMark x1="39979" y1="22846" x2="44008" y2="19462"/>
                        <a14:foregroundMark x1="44008" y1="19462" x2="49311" y2="22154"/>
                        <a14:foregroundMark x1="65429" y1="57385" x2="60445" y2="70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12" t="2938" r="19261"/>
          <a:stretch/>
        </p:blipFill>
        <p:spPr>
          <a:xfrm>
            <a:off x="-27407" y="254649"/>
            <a:ext cx="2780347" cy="599783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637813" y="539147"/>
            <a:ext cx="4852928" cy="2123658"/>
          </a:xfrm>
          <a:prstGeom prst="rect">
            <a:avLst/>
          </a:prstGeom>
          <a:blipFill dpi="0" rotWithShape="1">
            <a:blip r:embed="rId5">
              <a:alphaModFix amt="79000"/>
            </a:blip>
            <a:srcRect/>
            <a:tile tx="0" ty="0" sx="100000" sy="100000" flip="none" algn="tl"/>
          </a:blip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cap="none" spc="0" dirty="0">
                <a:ln w="9525">
                  <a:solidFill>
                    <a:schemeClr val="tx1"/>
                  </a:solidFill>
                  <a:prstDash val="solid"/>
                </a:ln>
                <a:latin typeface="Book Antiqua" panose="02040602050305030304" pitchFamily="18" charset="0"/>
              </a:rPr>
              <a:t>Що таке </a:t>
            </a:r>
            <a:r>
              <a:rPr lang="uk-UA" sz="4400" cap="none" spc="0" dirty="0" err="1">
                <a:ln w="9525">
                  <a:solidFill>
                    <a:schemeClr val="tx1"/>
                  </a:solidFill>
                  <a:prstDash val="solid"/>
                </a:ln>
                <a:latin typeface="Book Antiqua" panose="02040602050305030304" pitchFamily="18" charset="0"/>
              </a:rPr>
              <a:t>вінтаж</a:t>
            </a:r>
            <a:r>
              <a:rPr lang="uk-UA" sz="4400" cap="none" spc="0" dirty="0">
                <a:ln w="9525">
                  <a:solidFill>
                    <a:schemeClr val="tx1"/>
                  </a:solidFill>
                  <a:prstDash val="solid"/>
                </a:ln>
                <a:latin typeface="Book Antiqua" panose="02040602050305030304" pitchFamily="18" charset="0"/>
              </a:rPr>
              <a:t>?</a:t>
            </a:r>
          </a:p>
          <a:p>
            <a:pPr algn="ctr"/>
            <a:r>
              <a:rPr lang="uk-UA" sz="4400" dirty="0">
                <a:ln w="9525">
                  <a:solidFill>
                    <a:schemeClr val="tx1"/>
                  </a:solidFill>
                  <a:prstDash val="solid"/>
                </a:ln>
                <a:latin typeface="Book Antiqua" panose="02040602050305030304" pitchFamily="18" charset="0"/>
              </a:rPr>
              <a:t>Як створити </a:t>
            </a:r>
            <a:r>
              <a:rPr lang="uk-UA" sz="4400" dirty="0" err="1">
                <a:ln w="9525">
                  <a:solidFill>
                    <a:schemeClr val="tx1"/>
                  </a:solidFill>
                  <a:prstDash val="solid"/>
                </a:ln>
                <a:latin typeface="Book Antiqua" panose="02040602050305030304" pitchFamily="18" charset="0"/>
              </a:rPr>
              <a:t>вінтажний</a:t>
            </a:r>
            <a:r>
              <a:rPr lang="uk-UA" sz="4400" dirty="0">
                <a:ln w="9525">
                  <a:solidFill>
                    <a:schemeClr val="tx1"/>
                  </a:solidFill>
                  <a:prstDash val="solid"/>
                </a:ln>
                <a:latin typeface="Book Antiqua" panose="02040602050305030304" pitchFamily="18" charset="0"/>
              </a:rPr>
              <a:t> образ?</a:t>
            </a:r>
            <a:endParaRPr lang="uk-UA" sz="4400" cap="none" spc="0" dirty="0">
              <a:ln w="9525">
                <a:solidFill>
                  <a:schemeClr val="tx1"/>
                </a:solidFill>
                <a:prstDash val="solid"/>
              </a:ln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438" l="0" r="99273">
                        <a14:foregroundMark x1="32364" y1="63670" x2="56909" y2="76217"/>
                        <a14:foregroundMark x1="22000" y1="83333" x2="26000" y2="981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447"/>
          <a:stretch/>
        </p:blipFill>
        <p:spPr>
          <a:xfrm>
            <a:off x="2197455" y="2783355"/>
            <a:ext cx="4848771" cy="407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02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8495" y="349626"/>
            <a:ext cx="7215753" cy="2641545"/>
          </a:xfrm>
        </p:spPr>
        <p:txBody>
          <a:bodyPr anchor="t">
            <a:normAutofit/>
          </a:bodyPr>
          <a:lstStyle/>
          <a:p>
            <a:pPr marL="712788" indent="-712788"/>
            <a:r>
              <a:rPr lang="uk-UA" sz="4000" b="1" i="1" dirty="0" err="1">
                <a:latin typeface="Monotype Corsiva" panose="03010101010201010101" pitchFamily="66" charset="0"/>
              </a:rPr>
              <a:t>Вінтаж</a:t>
            </a:r>
            <a:r>
              <a:rPr lang="uk-UA" sz="4000" b="1" i="1" dirty="0">
                <a:latin typeface="Monotype Corsiva" panose="03010101010201010101" pitchFamily="66" charset="0"/>
              </a:rPr>
              <a:t> – це речі, які були виготовлені давно і передають дух своєї епохи, але при цьому не втрачають своєї актуальності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163" y="2972313"/>
            <a:ext cx="5966847" cy="3726779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539" y="2851411"/>
            <a:ext cx="3159151" cy="37989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5" y="2991171"/>
            <a:ext cx="2737469" cy="36553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00" r="100000">
                        <a14:foregroundMark x1="29000" y1="3000" x2="37000" y2="41333"/>
                        <a14:foregroundMark x1="20667" y1="19333" x2="30667" y2="31667"/>
                        <a14:foregroundMark x1="33333" y1="31667" x2="73000" y2="32667"/>
                        <a14:foregroundMark x1="34333" y1="7667" x2="50000" y2="49000"/>
                        <a14:foregroundMark x1="39333" y1="37000" x2="61000" y2="38667"/>
                        <a14:foregroundMark x1="52667" y1="50667" x2="67000" y2="75667"/>
                        <a14:foregroundMark x1="48333" y1="58333" x2="65333" y2="53333"/>
                        <a14:foregroundMark x1="52667" y1="53333" x2="61333" y2="48333"/>
                        <a14:foregroundMark x1="67333" y1="51667" x2="82000" y2="83667"/>
                        <a14:foregroundMark x1="69667" y1="76667" x2="81667" y2="66333"/>
                        <a14:foregroundMark x1="75000" y1="61333" x2="83667" y2="64667"/>
                        <a14:foregroundMark x1="86333" y1="71667" x2="82667" y2="81667"/>
                        <a14:foregroundMark x1="84333" y1="90333" x2="90667" y2="7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715" y="-12731"/>
            <a:ext cx="3330199" cy="333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1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280" y="2353205"/>
            <a:ext cx="3034788" cy="4385269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58" y="157298"/>
            <a:ext cx="3053165" cy="642771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725" y="2353205"/>
            <a:ext cx="3222362" cy="43641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9729" y="334129"/>
            <a:ext cx="9432012" cy="2172534"/>
          </a:xfrm>
        </p:spPr>
        <p:txBody>
          <a:bodyPr anchor="t">
            <a:normAutofit/>
          </a:bodyPr>
          <a:lstStyle/>
          <a:p>
            <a:pPr algn="r"/>
            <a:r>
              <a:rPr lang="uk-UA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Вінтажний</a:t>
            </a:r>
            <a:r>
              <a:rPr lang="uk-UA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одяг – автентичний або оригінальний одяг 20 – 80 років минулого століття </a:t>
            </a:r>
          </a:p>
        </p:txBody>
      </p:sp>
    </p:spTree>
    <p:extLst>
      <p:ext uri="{BB962C8B-B14F-4D97-AF65-F5344CB8AC3E}">
        <p14:creationId xmlns:p14="http://schemas.microsoft.com/office/powerpoint/2010/main" val="2284586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856" y="0"/>
            <a:ext cx="6097144" cy="6858000"/>
          </a:xfrm>
          <a:blipFill dpi="0" rotWithShape="1">
            <a:blip r:embed="rId2">
              <a:alphaModFix amt="7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uk-UA" sz="5400" b="1" dirty="0">
                <a:latin typeface="Monotype Corsiva" panose="03010101010201010101" pitchFamily="66" charset="0"/>
              </a:rPr>
              <a:t>Аксесуари в стилі </a:t>
            </a:r>
            <a:r>
              <a:rPr lang="uk-UA" sz="5400" b="1" dirty="0" err="1">
                <a:latin typeface="Monotype Corsiva" panose="03010101010201010101" pitchFamily="66" charset="0"/>
              </a:rPr>
              <a:t>вінтаж</a:t>
            </a:r>
            <a:endParaRPr lang="en-US" sz="5400" b="1" dirty="0">
              <a:latin typeface="Monotype Corsiva" panose="03010101010201010101" pitchFamily="66" charset="0"/>
            </a:endParaRPr>
          </a:p>
        </p:txBody>
      </p:sp>
      <p:sp>
        <p:nvSpPr>
          <p:cNvPr id="23" name="Rectangle 2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5D4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631" y="484632"/>
            <a:ext cx="5125593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chemeClr val="bg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" r="23065" b="2"/>
          <a:stretch/>
        </p:blipFill>
        <p:spPr>
          <a:xfrm>
            <a:off x="3117997" y="3891924"/>
            <a:ext cx="2171426" cy="2004986"/>
          </a:xfrm>
          <a:prstGeom prst="rect">
            <a:avLst/>
          </a:prstGeom>
        </p:spPr>
      </p:pic>
      <p:pic>
        <p:nvPicPr>
          <p:cNvPr id="9" name="Объект 4"/>
          <p:cNvPicPr>
            <a:picLocks noChangeAspect="1"/>
          </p:cNvPicPr>
          <p:nvPr/>
        </p:nvPicPr>
        <p:blipFill rotWithShape="1">
          <a:blip r:embed="rId4"/>
          <a:srcRect l="14257" r="11799" b="3"/>
          <a:stretch/>
        </p:blipFill>
        <p:spPr>
          <a:xfrm>
            <a:off x="808813" y="2972689"/>
            <a:ext cx="2168044" cy="2931901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4" r="20533" b="5"/>
          <a:stretch/>
        </p:blipFill>
        <p:spPr>
          <a:xfrm>
            <a:off x="3121380" y="803860"/>
            <a:ext cx="2168043" cy="2929316"/>
          </a:xfrm>
          <a:prstGeom prst="rect">
            <a:avLst/>
          </a:prstGeom>
        </p:spPr>
      </p:pic>
      <p:pic>
        <p:nvPicPr>
          <p:cNvPr id="18" name="Объект 5"/>
          <p:cNvPicPr>
            <a:picLocks noChangeAspect="1"/>
          </p:cNvPicPr>
          <p:nvPr/>
        </p:nvPicPr>
        <p:blipFill rotWithShape="1">
          <a:blip r:embed="rId6"/>
          <a:srcRect t="8158" r="8" b="8"/>
          <a:stretch/>
        </p:blipFill>
        <p:spPr>
          <a:xfrm>
            <a:off x="805432" y="813317"/>
            <a:ext cx="2171426" cy="19942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177" y="1613471"/>
            <a:ext cx="2175428" cy="23882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55" b="16693"/>
          <a:stretch/>
        </p:blipFill>
        <p:spPr>
          <a:xfrm>
            <a:off x="8259325" y="4051973"/>
            <a:ext cx="3659280" cy="21718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3" r="16402"/>
          <a:stretch/>
        </p:blipFill>
        <p:spPr>
          <a:xfrm>
            <a:off x="6224275" y="4035456"/>
            <a:ext cx="2035050" cy="2204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0" b="19566"/>
          <a:stretch/>
        </p:blipFill>
        <p:spPr>
          <a:xfrm>
            <a:off x="6237140" y="1613470"/>
            <a:ext cx="3548960" cy="23882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72618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965" y="0"/>
            <a:ext cx="2257035" cy="3005378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90"/>
            <a:ext cx="2276508" cy="3057995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280" y="3877040"/>
            <a:ext cx="2235720" cy="29809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94" y="3877040"/>
            <a:ext cx="2229790" cy="2980960"/>
          </a:xfrm>
          <a:prstGeom prst="rect">
            <a:avLst/>
          </a:prstGeom>
        </p:spPr>
      </p:pic>
      <p:pic>
        <p:nvPicPr>
          <p:cNvPr id="3" name="Місце для вмісту 2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991" y="901148"/>
            <a:ext cx="5981469" cy="4486101"/>
          </a:xfrm>
        </p:spPr>
      </p:pic>
    </p:spTree>
    <p:extLst>
      <p:ext uri="{BB962C8B-B14F-4D97-AF65-F5344CB8AC3E}">
        <p14:creationId xmlns:p14="http://schemas.microsoft.com/office/powerpoint/2010/main" val="4031570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9"/>
          <a:stretch/>
        </p:blipFill>
        <p:spPr>
          <a:xfrm>
            <a:off x="412079" y="911732"/>
            <a:ext cx="3409164" cy="49799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29" y="254833"/>
            <a:ext cx="2284772" cy="22111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16"/>
          <a:stretch/>
        </p:blipFill>
        <p:spPr>
          <a:xfrm>
            <a:off x="3539858" y="4514285"/>
            <a:ext cx="2184202" cy="20641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7245" y="425086"/>
            <a:ext cx="7829863" cy="5121275"/>
          </a:xfrm>
        </p:spPr>
        <p:txBody>
          <a:bodyPr anchor="t">
            <a:noAutofit/>
          </a:bodyPr>
          <a:lstStyle/>
          <a:p>
            <a:pPr algn="r"/>
            <a:r>
              <a:rPr lang="uk-UA" sz="4000" dirty="0">
                <a:latin typeface="Book Antiqua" panose="02040602050305030304" pitchFamily="18" charset="0"/>
              </a:rPr>
              <a:t>1. Звідки пішов вислів </a:t>
            </a:r>
            <a:br>
              <a:rPr lang="uk-UA" sz="4000" dirty="0">
                <a:latin typeface="Book Antiqua" panose="02040602050305030304" pitchFamily="18" charset="0"/>
              </a:rPr>
            </a:br>
            <a:r>
              <a:rPr lang="uk-UA" sz="4000" dirty="0">
                <a:latin typeface="Book Antiqua" panose="02040602050305030304" pitchFamily="18" charset="0"/>
              </a:rPr>
              <a:t>«</a:t>
            </a:r>
            <a:r>
              <a:rPr lang="uk-UA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на злодієві шапка горить</a:t>
            </a:r>
            <a:r>
              <a:rPr lang="uk-UA" sz="4000" dirty="0">
                <a:latin typeface="Book Antiqua" panose="02040602050305030304" pitchFamily="18" charset="0"/>
              </a:rPr>
              <a:t>»</a:t>
            </a:r>
            <a:br>
              <a:rPr lang="uk-UA" sz="4000" dirty="0">
                <a:latin typeface="Book Antiqua" panose="02040602050305030304" pitchFamily="18" charset="0"/>
              </a:rPr>
            </a:br>
            <a:br>
              <a:rPr lang="uk-UA" sz="4000" dirty="0">
                <a:latin typeface="Book Antiqua" panose="02040602050305030304" pitchFamily="18" charset="0"/>
              </a:rPr>
            </a:br>
            <a:r>
              <a:rPr lang="uk-UA" sz="4000" dirty="0">
                <a:latin typeface="Book Antiqua" panose="02040602050305030304" pitchFamily="18" charset="0"/>
              </a:rPr>
              <a:t>2. Що означає вислів «</a:t>
            </a:r>
            <a:r>
              <a:rPr lang="uk-UA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прийшов до шапкового розбору</a:t>
            </a:r>
            <a:r>
              <a:rPr lang="uk-UA" sz="4000" dirty="0">
                <a:latin typeface="Book Antiqua" panose="02040602050305030304" pitchFamily="18" charset="0"/>
              </a:rPr>
              <a:t>»</a:t>
            </a:r>
            <a:br>
              <a:rPr lang="uk-UA" sz="4000" dirty="0">
                <a:latin typeface="Book Antiqua" panose="02040602050305030304" pitchFamily="18" charset="0"/>
              </a:rPr>
            </a:br>
            <a:br>
              <a:rPr lang="uk-UA" sz="4000" dirty="0">
                <a:latin typeface="Book Antiqua" panose="02040602050305030304" pitchFamily="18" charset="0"/>
              </a:rPr>
            </a:br>
            <a:r>
              <a:rPr lang="uk-UA" sz="4000" dirty="0">
                <a:latin typeface="Book Antiqua" panose="02040602050305030304" pitchFamily="18" charset="0"/>
              </a:rPr>
              <a:t>3. Які існують версії походження фразеологізму «</a:t>
            </a:r>
            <a:r>
              <a:rPr lang="uk-UA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уся справа в </a:t>
            </a:r>
            <a:r>
              <a:rPr lang="uk-UA" sz="4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капелюсі</a:t>
            </a:r>
            <a:r>
              <a:rPr lang="uk-UA" sz="4000" dirty="0">
                <a:latin typeface="Book Antiqua" panose="02040602050305030304" pitchFamily="18" charset="0"/>
              </a:rPr>
              <a:t>»</a:t>
            </a:r>
            <a:br>
              <a:rPr lang="uk-UA" sz="4000" dirty="0">
                <a:latin typeface="Book Antiqua" panose="02040602050305030304" pitchFamily="18" charset="0"/>
              </a:rPr>
            </a:br>
            <a:endParaRPr lang="uk-UA" sz="4000" dirty="0">
              <a:latin typeface="Book Antiqua" panose="0204060205030503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75" b="89969" l="4632" r="956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260" y="2465975"/>
            <a:ext cx="2895600" cy="194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796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/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AE5AFE9A-981F-4E09-85F3-1AFBD1D58921}" vid="{31978A82-DAA1-43A8-A6C4-41B43BC4DF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</TotalTime>
  <Words>110</Words>
  <Application>Microsoft Office PowerPoint</Application>
  <PresentationFormat>Широкий екран</PresentationFormat>
  <Paragraphs>14</Paragraphs>
  <Slides>20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слайдів</vt:lpstr>
      </vt:variant>
      <vt:variant>
        <vt:i4>20</vt:i4>
      </vt:variant>
    </vt:vector>
  </HeadingPairs>
  <TitlesOfParts>
    <vt:vector size="29" baseType="lpstr">
      <vt:lpstr>Arial</vt:lpstr>
      <vt:lpstr>Book Antiqua</vt:lpstr>
      <vt:lpstr>Calibri</vt:lpstr>
      <vt:lpstr>Calibri Light</vt:lpstr>
      <vt:lpstr>Monotype Corsiva</vt:lpstr>
      <vt:lpstr>Times New Roman</vt:lpstr>
      <vt:lpstr>Verdana</vt:lpstr>
      <vt:lpstr>Тема Office</vt:lpstr>
      <vt:lpstr>1_Тема Office</vt:lpstr>
      <vt:lpstr>Щоб здивуватися, потрібна мить, а щоб зробити дивовижну річ, потрібні роки терпіння і наполегливої праці</vt:lpstr>
      <vt:lpstr>Конкурс молодих дизайнерів відбудеться у 2 тури. 1-й тур – конкурс «Уся справа в капелюсі» та дефіле модного одягу. 2-й тур –конкурс «Інтелектуальна вікторина». Переможців визначають члени журі.</vt:lpstr>
      <vt:lpstr>Вінтажний фешн-марафон</vt:lpstr>
      <vt:lpstr>Презентація PowerPoint</vt:lpstr>
      <vt:lpstr>Вінтаж – це речі, які були виготовлені давно і передають дух своєї епохи, але при цьому не втрачають своєї актуальності</vt:lpstr>
      <vt:lpstr>Вінтажний одяг – автентичний або оригінальний одяг 20 – 80 років минулого століття </vt:lpstr>
      <vt:lpstr>Аксесуари в стилі вінтаж</vt:lpstr>
      <vt:lpstr>Презентація PowerPoint</vt:lpstr>
      <vt:lpstr>1. Звідки пішов вислів  «на злодієві шапка горить»  2. Що означає вислів «прийшов до шапкового розбору»  3. Які існують версії походження фразеологізму «уся справа в капелюсі» </vt:lpstr>
      <vt:lpstr>Учасниці марафону запрошуються до конкурсу « Уся справа в капелюсі»</vt:lpstr>
      <vt:lpstr>Увага!!!  фешн-марафон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Інтелектуальна вікторина</vt:lpstr>
      <vt:lpstr>Вінтаж – стиль минулих років: елегантний, витончений, сміливий та епатажний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Olexandra Ponomar</dc:creator>
  <cp:lastModifiedBy>Olexandra Ponomar</cp:lastModifiedBy>
  <cp:revision>68</cp:revision>
  <dcterms:created xsi:type="dcterms:W3CDTF">2016-11-27T08:58:45Z</dcterms:created>
  <dcterms:modified xsi:type="dcterms:W3CDTF">2016-12-08T17:56:16Z</dcterms:modified>
</cp:coreProperties>
</file>