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7" r:id="rId2"/>
    <p:sldId id="270" r:id="rId3"/>
    <p:sldId id="258" r:id="rId4"/>
    <p:sldId id="273" r:id="rId5"/>
    <p:sldId id="266" r:id="rId6"/>
    <p:sldId id="274" r:id="rId7"/>
    <p:sldId id="275" r:id="rId8"/>
    <p:sldId id="256" r:id="rId9"/>
    <p:sldId id="259" r:id="rId10"/>
    <p:sldId id="268" r:id="rId11"/>
    <p:sldId id="260" r:id="rId12"/>
    <p:sldId id="261" r:id="rId13"/>
    <p:sldId id="263" r:id="rId14"/>
    <p:sldId id="262" r:id="rId15"/>
    <p:sldId id="276" r:id="rId16"/>
    <p:sldId id="267" r:id="rId17"/>
    <p:sldId id="272" r:id="rId18"/>
    <p:sldId id="264" r:id="rId19"/>
    <p:sldId id="27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D7A339-AC5C-4CD0-AA5E-828BBAAA0C38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C7E23C-7F75-40A1-A0C0-109450B58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724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C7E23C-7F75-40A1-A0C0-109450B58F8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978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C7E23C-7F75-40A1-A0C0-109450B58F8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889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2A202-55D2-4AD7-94CE-DD9D8C8F61AA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989E0-EDA9-4994-98F5-7E985417A56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2A202-55D2-4AD7-94CE-DD9D8C8F61AA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989E0-EDA9-4994-98F5-7E985417A5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2A202-55D2-4AD7-94CE-DD9D8C8F61AA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989E0-EDA9-4994-98F5-7E985417A5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2A202-55D2-4AD7-94CE-DD9D8C8F61AA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989E0-EDA9-4994-98F5-7E985417A56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2A202-55D2-4AD7-94CE-DD9D8C8F61AA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989E0-EDA9-4994-98F5-7E985417A5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2A202-55D2-4AD7-94CE-DD9D8C8F61AA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989E0-EDA9-4994-98F5-7E985417A56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2A202-55D2-4AD7-94CE-DD9D8C8F61AA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989E0-EDA9-4994-98F5-7E985417A56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2A202-55D2-4AD7-94CE-DD9D8C8F61AA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989E0-EDA9-4994-98F5-7E985417A5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2A202-55D2-4AD7-94CE-DD9D8C8F61AA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989E0-EDA9-4994-98F5-7E985417A5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2A202-55D2-4AD7-94CE-DD9D8C8F61AA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989E0-EDA9-4994-98F5-7E985417A5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2A202-55D2-4AD7-94CE-DD9D8C8F61AA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989E0-EDA9-4994-98F5-7E985417A56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BB2A202-55D2-4AD7-94CE-DD9D8C8F61AA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50989E0-EDA9-4994-98F5-7E985417A56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35169" y="3140968"/>
            <a:ext cx="7452320" cy="1728192"/>
          </a:xfrm>
        </p:spPr>
        <p:txBody>
          <a:bodyPr>
            <a:normAutofit fontScale="55000" lnSpcReduction="20000"/>
          </a:bodyPr>
          <a:lstStyle/>
          <a:p>
            <a:r>
              <a:rPr lang="uk-UA" sz="5200" b="1" dirty="0" smtClean="0">
                <a:solidFill>
                  <a:srgbClr val="C00000"/>
                </a:solidFill>
              </a:rPr>
              <a:t>«Той, хто не знає свого минулого, </a:t>
            </a:r>
          </a:p>
          <a:p>
            <a:r>
              <a:rPr lang="uk-UA" sz="5200" b="1" dirty="0">
                <a:solidFill>
                  <a:srgbClr val="C00000"/>
                </a:solidFill>
              </a:rPr>
              <a:t>н</a:t>
            </a:r>
            <a:r>
              <a:rPr lang="uk-UA" sz="5200" b="1" dirty="0" smtClean="0">
                <a:solidFill>
                  <a:srgbClr val="C00000"/>
                </a:solidFill>
              </a:rPr>
              <a:t>е вартий майбутнього»</a:t>
            </a:r>
          </a:p>
          <a:p>
            <a:pPr algn="ctr"/>
            <a:r>
              <a:rPr lang="uk-UA" sz="3800" dirty="0" smtClean="0">
                <a:solidFill>
                  <a:srgbClr val="C00000"/>
                </a:solidFill>
              </a:rPr>
              <a:t>М.Рильський</a:t>
            </a:r>
            <a:endParaRPr lang="ru-RU" sz="3800" dirty="0">
              <a:solidFill>
                <a:srgbClr val="C00000"/>
              </a:solidFill>
            </a:endParaRPr>
          </a:p>
        </p:txBody>
      </p:sp>
      <p:pic>
        <p:nvPicPr>
          <p:cNvPr id="2050" name="Picture 2" descr="Good Morning Beautiful Download Fre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45" y="-5298"/>
            <a:ext cx="4211960" cy="2433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@дневники - Огненная троп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4109"/>
            <a:ext cx="6588224" cy="1143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isoterica.com.ua/article1_clip_image0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572" y="3454169"/>
            <a:ext cx="2548064" cy="3403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82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6672"/>
            <a:ext cx="7416824" cy="5562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600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4896544" cy="4653136"/>
          </a:xfrm>
        </p:spPr>
        <p:txBody>
          <a:bodyPr/>
          <a:lstStyle/>
          <a:p>
            <a:pPr algn="l"/>
            <a:r>
              <a:rPr lang="uk-UA" sz="2800" dirty="0" smtClean="0">
                <a:solidFill>
                  <a:srgbClr val="C00000"/>
                </a:solidFill>
              </a:rPr>
              <a:t>Лялька </a:t>
            </a:r>
            <a:r>
              <a:rPr lang="uk-UA" sz="2800" dirty="0" err="1" smtClean="0">
                <a:solidFill>
                  <a:srgbClr val="C00000"/>
                </a:solidFill>
              </a:rPr>
              <a:t>мотанка</a:t>
            </a:r>
            <a:r>
              <a:rPr lang="uk-UA" sz="2800" dirty="0" smtClean="0">
                <a:solidFill>
                  <a:srgbClr val="C00000"/>
                </a:solidFill>
              </a:rPr>
              <a:t> «Берегиня»  -</a:t>
            </a:r>
            <a:r>
              <a:rPr lang="en-US" sz="2800" dirty="0" smtClean="0">
                <a:solidFill>
                  <a:srgbClr val="C00000"/>
                </a:solidFill>
              </a:rPr>
              <a:t/>
            </a:r>
            <a:br>
              <a:rPr lang="en-US" sz="2800" dirty="0" smtClean="0">
                <a:solidFill>
                  <a:srgbClr val="C00000"/>
                </a:solidFill>
              </a:rPr>
            </a:br>
            <a:r>
              <a:rPr lang="uk-UA" sz="2800" dirty="0" smtClean="0">
                <a:solidFill>
                  <a:srgbClr val="C00000"/>
                </a:solidFill>
              </a:rPr>
              <a:t> </a:t>
            </a:r>
            <a:r>
              <a:rPr lang="uk-UA" sz="2800" dirty="0" smtClean="0"/>
              <a:t>втілення добра і людяності, оберіг людської душі,символ предків, символ Великої Матері, яка створила все суще і береже до цих пір.</a:t>
            </a:r>
            <a:r>
              <a:rPr lang="uk-UA" sz="2000" dirty="0" smtClean="0"/>
              <a:t/>
            </a:r>
            <a:br>
              <a:rPr lang="uk-UA" sz="2000" dirty="0" smtClean="0"/>
            </a:br>
            <a:endParaRPr lang="ru-RU" sz="2000" dirty="0"/>
          </a:p>
        </p:txBody>
      </p:sp>
      <p:pic>
        <p:nvPicPr>
          <p:cNvPr id="1026" name="Picture 2" descr="C:\Users\Ярослав\Desktop\мот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9438" y="764704"/>
            <a:ext cx="3773784" cy="6083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204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6553626"/>
            <a:ext cx="45719" cy="457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3933056"/>
            <a:ext cx="9144000" cy="2924944"/>
          </a:xfrm>
        </p:spPr>
        <p:txBody>
          <a:bodyPr/>
          <a:lstStyle/>
          <a:p>
            <a:r>
              <a:rPr lang="uk-UA" dirty="0" smtClean="0"/>
              <a:t>Голова ляльки символізувала сонце, а нитки, намотані хрестом – веселку</a:t>
            </a:r>
          </a:p>
          <a:p>
            <a:r>
              <a:rPr lang="uk-UA" dirty="0" smtClean="0"/>
              <a:t>Хрест замість обличчя символізує гармонію вертикалі(духовності) і горизонталі(земного розвитку людини)</a:t>
            </a:r>
          </a:p>
          <a:p>
            <a:r>
              <a:rPr lang="uk-UA" dirty="0" smtClean="0"/>
              <a:t>Хрест нагадує про чотири сторони світу, стільки ж сезонів у році, чотири стихії – вода, вогонь, повітря, земля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474" y="9364"/>
            <a:ext cx="3239828" cy="362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364"/>
            <a:ext cx="2711946" cy="362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466" y="0"/>
            <a:ext cx="2858534" cy="3565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596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8310" y="4192519"/>
            <a:ext cx="3065224" cy="257742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627784" y="116632"/>
            <a:ext cx="6516215" cy="3456384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</a:rPr>
              <a:t>Розміри народних ляльок</a:t>
            </a:r>
          </a:p>
          <a:p>
            <a:r>
              <a:rPr lang="uk-UA" i="1" dirty="0" smtClean="0"/>
              <a:t>Ліктьові ляльки </a:t>
            </a:r>
            <a:r>
              <a:rPr lang="uk-UA" dirty="0" smtClean="0"/>
              <a:t>– від ліктя до кінця середнього пальця;</a:t>
            </a:r>
            <a:endParaRPr lang="uk-UA" i="1" dirty="0" smtClean="0"/>
          </a:p>
          <a:p>
            <a:r>
              <a:rPr lang="uk-UA" i="1" dirty="0" smtClean="0"/>
              <a:t>Уздовж долоні – від кінця середнього пальця </a:t>
            </a:r>
            <a:r>
              <a:rPr lang="uk-UA" dirty="0" smtClean="0"/>
              <a:t>до </a:t>
            </a:r>
            <a:r>
              <a:rPr lang="uk-UA" dirty="0" err="1" smtClean="0"/>
              <a:t>зап</a:t>
            </a:r>
            <a:r>
              <a:rPr lang="en-US" dirty="0" smtClean="0"/>
              <a:t>’</a:t>
            </a:r>
            <a:r>
              <a:rPr lang="uk-UA" dirty="0" err="1" smtClean="0"/>
              <a:t>ястя</a:t>
            </a:r>
            <a:r>
              <a:rPr lang="uk-UA" dirty="0" smtClean="0"/>
              <a:t>;</a:t>
            </a:r>
          </a:p>
          <a:p>
            <a:r>
              <a:rPr lang="uk-UA" i="1" dirty="0" smtClean="0"/>
              <a:t>Упоперек долоні </a:t>
            </a:r>
            <a:r>
              <a:rPr lang="uk-UA" dirty="0" smtClean="0"/>
              <a:t>-  на ширину чотирьох пальців або їх називають пальчиковими – розміром із середній палець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702" y="4192519"/>
            <a:ext cx="3059832" cy="2615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981" y="-110529"/>
            <a:ext cx="2843808" cy="4149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33" y="4211353"/>
            <a:ext cx="3386336" cy="2539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Овал 10"/>
          <p:cNvSpPr/>
          <p:nvPr/>
        </p:nvSpPr>
        <p:spPr>
          <a:xfrm>
            <a:off x="687233" y="4293096"/>
            <a:ext cx="457200" cy="4823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4283968" y="4183623"/>
            <a:ext cx="457200" cy="4777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114056" y="116632"/>
            <a:ext cx="457200" cy="4823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3875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476671"/>
            <a:ext cx="3096344" cy="549808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711" y="116633"/>
            <a:ext cx="6075457" cy="2594478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Одяг ляльки</a:t>
            </a:r>
          </a:p>
          <a:p>
            <a:r>
              <a:rPr lang="uk-UA" b="1" dirty="0" smtClean="0"/>
              <a:t>Спідниця – символ землі</a:t>
            </a:r>
          </a:p>
          <a:p>
            <a:r>
              <a:rPr lang="uk-UA" b="1" dirty="0" smtClean="0"/>
              <a:t>Сорочка вишита – три часи(теперішній, минулий, майбутній;</a:t>
            </a:r>
          </a:p>
          <a:p>
            <a:r>
              <a:rPr lang="uk-UA" b="1" dirty="0" smtClean="0"/>
              <a:t>Намисто -</a:t>
            </a:r>
            <a:r>
              <a:rPr lang="en-US" b="1" dirty="0" smtClean="0"/>
              <a:t> </a:t>
            </a:r>
            <a:r>
              <a:rPr lang="uk-UA" b="1" dirty="0" smtClean="0"/>
              <a:t>достаток;</a:t>
            </a:r>
          </a:p>
          <a:p>
            <a:r>
              <a:rPr lang="uk-UA" b="1" dirty="0" smtClean="0"/>
              <a:t>Головний убір - зв’язок з небом</a:t>
            </a:r>
            <a:endParaRPr lang="ru-RU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188" y="260648"/>
            <a:ext cx="3276812" cy="5714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67247"/>
            <a:ext cx="4248472" cy="404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2124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4372168"/>
            <a:ext cx="3301752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2769488"/>
          </a:xfrm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Способи виготовлення ляльок</a:t>
            </a:r>
          </a:p>
          <a:p>
            <a:r>
              <a:rPr lang="uk-UA" dirty="0" smtClean="0"/>
              <a:t>Скручування</a:t>
            </a:r>
          </a:p>
          <a:p>
            <a:r>
              <a:rPr lang="uk-UA" dirty="0" smtClean="0"/>
              <a:t>Скочування </a:t>
            </a:r>
          </a:p>
          <a:p>
            <a:r>
              <a:rPr lang="uk-UA" dirty="0" smtClean="0"/>
              <a:t>Змотування</a:t>
            </a:r>
          </a:p>
          <a:p>
            <a:r>
              <a:rPr lang="uk-UA" dirty="0" err="1" smtClean="0"/>
              <a:t>Зв</a:t>
            </a:r>
            <a:r>
              <a:rPr lang="en-US" dirty="0" smtClean="0"/>
              <a:t>’</a:t>
            </a:r>
            <a:r>
              <a:rPr lang="uk-UA" dirty="0" err="1" smtClean="0"/>
              <a:t>язування</a:t>
            </a:r>
            <a:endParaRPr lang="uk-UA" dirty="0" smtClean="0"/>
          </a:p>
          <a:p>
            <a:r>
              <a:rPr lang="uk-UA" dirty="0" smtClean="0"/>
              <a:t>Завивання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780928"/>
            <a:ext cx="4824537" cy="3906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66591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0312" y="5085184"/>
            <a:ext cx="1732130" cy="64059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55776" y="521707"/>
            <a:ext cx="4248472" cy="3987413"/>
          </a:xfrm>
        </p:spPr>
        <p:txBody>
          <a:bodyPr/>
          <a:lstStyle/>
          <a:p>
            <a:r>
              <a:rPr lang="uk-UA" sz="2800" b="1" dirty="0" smtClean="0">
                <a:solidFill>
                  <a:srgbClr val="7030A0"/>
                </a:solidFill>
              </a:rPr>
              <a:t>Гра «Знайди пару»</a:t>
            </a:r>
            <a:endParaRPr lang="en-US" sz="2800" b="1" dirty="0" smtClean="0">
              <a:solidFill>
                <a:srgbClr val="7030A0"/>
              </a:solidFill>
            </a:endParaRPr>
          </a:p>
          <a:p>
            <a:r>
              <a:rPr lang="uk-UA" b="1" dirty="0" smtClean="0">
                <a:solidFill>
                  <a:srgbClr val="7030A0"/>
                </a:solidFill>
              </a:rPr>
              <a:t>А</a:t>
            </a:r>
            <a:r>
              <a:rPr lang="uk-UA" dirty="0" smtClean="0"/>
              <a:t>  </a:t>
            </a:r>
            <a:r>
              <a:rPr lang="uk-UA" dirty="0" err="1"/>
              <a:t>Д</a:t>
            </a:r>
            <a:r>
              <a:rPr lang="uk-UA" dirty="0" err="1" smtClean="0"/>
              <a:t>есятиручка</a:t>
            </a:r>
            <a:endParaRPr lang="uk-UA" dirty="0" smtClean="0"/>
          </a:p>
          <a:p>
            <a:r>
              <a:rPr lang="uk-UA" b="1" dirty="0" smtClean="0">
                <a:solidFill>
                  <a:srgbClr val="7030A0"/>
                </a:solidFill>
              </a:rPr>
              <a:t>Б</a:t>
            </a:r>
            <a:r>
              <a:rPr lang="uk-UA" dirty="0" smtClean="0">
                <a:solidFill>
                  <a:srgbClr val="7030A0"/>
                </a:solidFill>
              </a:rPr>
              <a:t> </a:t>
            </a:r>
            <a:r>
              <a:rPr lang="uk-UA" dirty="0" smtClean="0"/>
              <a:t> </a:t>
            </a:r>
            <a:r>
              <a:rPr lang="uk-UA" dirty="0" err="1"/>
              <a:t>В</a:t>
            </a:r>
            <a:r>
              <a:rPr lang="uk-UA" dirty="0" err="1" smtClean="0"/>
              <a:t>ербниця</a:t>
            </a:r>
            <a:endParaRPr lang="uk-UA" dirty="0" smtClean="0"/>
          </a:p>
          <a:p>
            <a:r>
              <a:rPr lang="uk-UA" b="1" dirty="0" smtClean="0">
                <a:solidFill>
                  <a:srgbClr val="7030A0"/>
                </a:solidFill>
              </a:rPr>
              <a:t>В </a:t>
            </a:r>
            <a:r>
              <a:rPr lang="uk-UA" dirty="0" smtClean="0"/>
              <a:t> Лялька-Берегиня  </a:t>
            </a:r>
          </a:p>
          <a:p>
            <a:r>
              <a:rPr lang="uk-UA" b="1" dirty="0" smtClean="0">
                <a:solidFill>
                  <a:srgbClr val="7030A0"/>
                </a:solidFill>
              </a:rPr>
              <a:t>Г</a:t>
            </a:r>
            <a:r>
              <a:rPr lang="uk-UA" dirty="0" smtClean="0"/>
              <a:t>  Веснянка</a:t>
            </a:r>
          </a:p>
          <a:p>
            <a:r>
              <a:rPr lang="uk-UA" b="1" dirty="0" smtClean="0">
                <a:solidFill>
                  <a:srgbClr val="7030A0"/>
                </a:solidFill>
              </a:rPr>
              <a:t>Д</a:t>
            </a:r>
            <a:r>
              <a:rPr lang="uk-UA" dirty="0" smtClean="0"/>
              <a:t>  Баба-Берегиня</a:t>
            </a:r>
          </a:p>
          <a:p>
            <a:r>
              <a:rPr lang="uk-UA" b="1" dirty="0" smtClean="0">
                <a:solidFill>
                  <a:srgbClr val="7030A0"/>
                </a:solidFill>
              </a:rPr>
              <a:t>Е</a:t>
            </a:r>
            <a:r>
              <a:rPr lang="uk-UA" dirty="0" smtClean="0"/>
              <a:t>  Круп</a:t>
            </a:r>
            <a:r>
              <a:rPr lang="en-US" dirty="0" smtClean="0"/>
              <a:t>’</a:t>
            </a:r>
            <a:r>
              <a:rPr lang="uk-UA" dirty="0" err="1" smtClean="0"/>
              <a:t>янка</a:t>
            </a:r>
            <a:endParaRPr lang="uk-UA" dirty="0" smtClean="0"/>
          </a:p>
          <a:p>
            <a:r>
              <a:rPr lang="uk-UA" b="1" dirty="0" smtClean="0">
                <a:solidFill>
                  <a:srgbClr val="7030A0"/>
                </a:solidFill>
              </a:rPr>
              <a:t>Є</a:t>
            </a:r>
            <a:r>
              <a:rPr lang="uk-UA" dirty="0" smtClean="0"/>
              <a:t>  Немовля</a:t>
            </a:r>
            <a:endParaRPr lang="ru-RU" dirty="0"/>
          </a:p>
          <a:p>
            <a:endParaRPr lang="uk-UA" dirty="0" smtClean="0"/>
          </a:p>
          <a:p>
            <a:endParaRPr lang="uk-UA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3883" y="4623060"/>
            <a:ext cx="2065085" cy="2234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719" y="2369552"/>
            <a:ext cx="1987692" cy="228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0458" y="0"/>
            <a:ext cx="1963542" cy="235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02708"/>
            <a:ext cx="1916469" cy="2555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1767323" cy="2442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title="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76137"/>
            <a:ext cx="1767323" cy="1767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534" y="4619047"/>
            <a:ext cx="2387570" cy="2102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2" y="0"/>
            <a:ext cx="4952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1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58851" y="1818187"/>
            <a:ext cx="306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-58851" y="4302708"/>
            <a:ext cx="306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01873" y="4706643"/>
            <a:ext cx="306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4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213703" y="0"/>
            <a:ext cx="306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5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80458" y="2369552"/>
            <a:ext cx="306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6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143136" y="4672040"/>
            <a:ext cx="306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852636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0312" y="5085184"/>
            <a:ext cx="1732130" cy="64059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627784" y="76137"/>
            <a:ext cx="3816424" cy="4432983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rgbClr val="7030A0"/>
                </a:solidFill>
              </a:rPr>
              <a:t>Гра «Знайди пару»</a:t>
            </a:r>
            <a:endParaRPr lang="en-US" sz="2800" b="1" dirty="0" smtClean="0">
              <a:solidFill>
                <a:srgbClr val="7030A0"/>
              </a:solidFill>
            </a:endParaRPr>
          </a:p>
          <a:p>
            <a:pPr algn="ctr"/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А  - 6</a:t>
            </a:r>
          </a:p>
          <a:p>
            <a:pPr algn="ctr"/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Б  - 5</a:t>
            </a:r>
          </a:p>
          <a:p>
            <a:pPr algn="ctr"/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В -  2  </a:t>
            </a:r>
          </a:p>
          <a:p>
            <a:pPr algn="ctr"/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Г  - 3</a:t>
            </a:r>
          </a:p>
          <a:p>
            <a:pPr algn="ctr"/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Д -  1 </a:t>
            </a:r>
          </a:p>
          <a:p>
            <a:pPr algn="ctr"/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Е  -  7 </a:t>
            </a:r>
          </a:p>
          <a:p>
            <a:pPr algn="ctr"/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Є -   4</a:t>
            </a:r>
          </a:p>
          <a:p>
            <a:endParaRPr lang="uk-UA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3883" y="4623060"/>
            <a:ext cx="2065085" cy="2234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719" y="2369552"/>
            <a:ext cx="1987692" cy="228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0458" y="0"/>
            <a:ext cx="1963542" cy="235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02708"/>
            <a:ext cx="1916469" cy="2555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1767323" cy="2442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title="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76137"/>
            <a:ext cx="1767323" cy="1767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534" y="4619047"/>
            <a:ext cx="2387570" cy="2102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2" y="0"/>
            <a:ext cx="4952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1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58851" y="1818187"/>
            <a:ext cx="306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-58851" y="4302708"/>
            <a:ext cx="306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01873" y="4706643"/>
            <a:ext cx="306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4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213703" y="0"/>
            <a:ext cx="306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5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80458" y="2369552"/>
            <a:ext cx="306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6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143136" y="4672040"/>
            <a:ext cx="306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13349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882" y="82165"/>
            <a:ext cx="5397043" cy="2304256"/>
          </a:xfrm>
        </p:spPr>
        <p:txBody>
          <a:bodyPr/>
          <a:lstStyle/>
          <a:p>
            <a:pPr algn="ctr"/>
            <a: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  <a:t>Практична робота</a:t>
            </a:r>
            <a:br>
              <a:rPr lang="uk-UA" sz="24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uk-UA" sz="1600" dirty="0" smtClean="0"/>
              <a:t/>
            </a:r>
            <a:br>
              <a:rPr lang="uk-UA" sz="1600" dirty="0" smtClean="0"/>
            </a:br>
            <a:r>
              <a:rPr lang="uk-UA" sz="2800" b="0" i="1" dirty="0" smtClean="0">
                <a:solidFill>
                  <a:srgbClr val="FFC000"/>
                </a:solidFill>
              </a:rPr>
              <a:t>Технологія виготовлення «</a:t>
            </a:r>
            <a:r>
              <a:rPr lang="uk-UA" sz="2800" b="0" i="1" dirty="0" err="1" smtClean="0">
                <a:solidFill>
                  <a:srgbClr val="FFC000"/>
                </a:solidFill>
              </a:rPr>
              <a:t>ангелочка</a:t>
            </a:r>
            <a:r>
              <a:rPr lang="uk-UA" sz="2800" b="0" i="1" dirty="0" smtClean="0">
                <a:solidFill>
                  <a:srgbClr val="FFC000"/>
                </a:solidFill>
              </a:rPr>
              <a:t> </a:t>
            </a:r>
            <a:r>
              <a:rPr lang="uk-UA" sz="2800" b="0" i="1" dirty="0" err="1" smtClean="0">
                <a:solidFill>
                  <a:srgbClr val="FFC000"/>
                </a:solidFill>
              </a:rPr>
              <a:t>оберега</a:t>
            </a:r>
            <a:r>
              <a:rPr lang="uk-UA" sz="2800" b="0" dirty="0" smtClean="0">
                <a:solidFill>
                  <a:srgbClr val="FFC000"/>
                </a:solidFill>
              </a:rPr>
              <a:t>»</a:t>
            </a:r>
            <a:endParaRPr lang="ru-RU" sz="2800" b="0" dirty="0">
              <a:solidFill>
                <a:srgbClr val="FFC000"/>
              </a:solidFill>
            </a:endParaRPr>
          </a:p>
        </p:txBody>
      </p:sp>
      <p:pic>
        <p:nvPicPr>
          <p:cNvPr id="5" name="Рисунок 4" descr="http://rukotvory.com.ua/wp-content/gallery/mk_sulikovska3/dsc_672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90428"/>
            <a:ext cx="1838325" cy="274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encrypted-tbn2.gstatic.com/images?q=tbn:ANd9GcT46pubxCIBgMFlLB_Ck4P_SY_yJDsWqOaoIhRa0JWL2us4TlRZ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090428"/>
            <a:ext cx="1800225" cy="274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600" y="995663"/>
            <a:ext cx="3600400" cy="2759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583" y="4090428"/>
            <a:ext cx="2723689" cy="2666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090428"/>
            <a:ext cx="2063874" cy="261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499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Прямокутник 1"/>
          <p:cNvSpPr/>
          <p:nvPr/>
        </p:nvSpPr>
        <p:spPr>
          <a:xfrm>
            <a:off x="1794640" y="2967335"/>
            <a:ext cx="55547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Дякую за увагу!</a:t>
            </a:r>
            <a:endParaRPr lang="uk-UA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898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3397467"/>
            <a:ext cx="2808312" cy="173601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412776"/>
            <a:ext cx="4499992" cy="2376263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Я - Україна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5896"/>
            <a:ext cx="4478057" cy="6728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5993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5" y="3717032"/>
            <a:ext cx="7478216" cy="2520280"/>
          </a:xfrm>
        </p:spPr>
        <p:txBody>
          <a:bodyPr/>
          <a:lstStyle/>
          <a:p>
            <a:pPr algn="ctr"/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</a:rPr>
              <a:t>Умови гри</a:t>
            </a:r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uk-UA" sz="24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</a:rPr>
              <a:t>Починає гру той учень, якому випала перша картка. Він читає питання і сам на нього відповідає. Наступний той у кого відповідь на  це питання в першій частині картки. Цей учень читає питання в другій частині картки і теж на нього відповідає</a:t>
            </a:r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Овальная выноска 3"/>
          <p:cNvSpPr/>
          <p:nvPr/>
        </p:nvSpPr>
        <p:spPr>
          <a:xfrm>
            <a:off x="1187624" y="764704"/>
            <a:ext cx="5904656" cy="2376264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143000" y="980728"/>
            <a:ext cx="6957392" cy="2448272"/>
          </a:xfrm>
        </p:spPr>
        <p:txBody>
          <a:bodyPr>
            <a:normAutofit/>
          </a:bodyPr>
          <a:lstStyle/>
          <a:p>
            <a:pPr lvl="3"/>
            <a:r>
              <a:rPr lang="uk-UA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 «Доміно»</a:t>
            </a:r>
            <a:endParaRPr lang="ru-RU" sz="4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Мультимедийные школьные презентации для проведения урок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88640"/>
            <a:ext cx="3533135" cy="2340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6515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36712"/>
            <a:ext cx="5508104" cy="2331417"/>
          </a:xfrm>
        </p:spPr>
        <p:txBody>
          <a:bodyPr/>
          <a:lstStyle/>
          <a:p>
            <a:r>
              <a:rPr lang="uk-UA" dirty="0" smtClean="0"/>
              <a:t>Іграшки часів древнього Єгипту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69330" y="3383280"/>
            <a:ext cx="6400800" cy="34747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2596" y="836712"/>
            <a:ext cx="3309884" cy="2502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560545"/>
            <a:ext cx="3384376" cy="3269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52448"/>
            <a:ext cx="5000625" cy="334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235598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361464"/>
            <a:ext cx="5688632" cy="47237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" name="Picture 2" descr="D:\1\мама фото\літо\SAM_07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60648"/>
            <a:ext cx="8798133" cy="659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817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509120"/>
            <a:ext cx="4362887" cy="1006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16632"/>
            <a:ext cx="7344816" cy="3546728"/>
          </a:xfrm>
        </p:spPr>
        <p:txBody>
          <a:bodyPr/>
          <a:lstStyle/>
          <a:p>
            <a:pPr algn="ctr"/>
            <a:r>
              <a:rPr lang="uk-UA" b="1" u="sng" dirty="0" smtClean="0">
                <a:solidFill>
                  <a:schemeClr val="accent1">
                    <a:lumMod val="50000"/>
                  </a:schemeClr>
                </a:solidFill>
              </a:rPr>
              <a:t>За призначенням народні ляльки бувають: </a:t>
            </a:r>
          </a:p>
          <a:p>
            <a:pPr algn="just"/>
            <a:r>
              <a:rPr lang="uk-UA" b="1" dirty="0" smtClean="0">
                <a:solidFill>
                  <a:srgbClr val="FF0000"/>
                </a:solidFill>
              </a:rPr>
              <a:t>Обрядові</a:t>
            </a:r>
            <a:r>
              <a:rPr lang="uk-UA" dirty="0" smtClean="0">
                <a:solidFill>
                  <a:srgbClr val="FF0000"/>
                </a:solidFill>
              </a:rPr>
              <a:t>                   </a:t>
            </a:r>
            <a:r>
              <a:rPr lang="uk-UA" b="1" dirty="0" smtClean="0">
                <a:solidFill>
                  <a:srgbClr val="FF0000"/>
                </a:solidFill>
              </a:rPr>
              <a:t>Оберегові                     Ігрові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219882" y="1412776"/>
            <a:ext cx="458340" cy="75563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3845318" y="1332735"/>
            <a:ext cx="458340" cy="79408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6642862" y="1396233"/>
            <a:ext cx="458340" cy="6828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82" y="2564903"/>
            <a:ext cx="2853040" cy="3442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625968"/>
            <a:ext cx="2832359" cy="3448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564903"/>
            <a:ext cx="2917919" cy="3432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129317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7344816" cy="72008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 smtClean="0"/>
              <a:t>Основні типи ляльок </a:t>
            </a:r>
            <a:r>
              <a:rPr lang="uk-UA" sz="3200" dirty="0" err="1" smtClean="0"/>
              <a:t>мотанок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41798" y="1851692"/>
            <a:ext cx="7904826" cy="181483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748" y="3666527"/>
            <a:ext cx="2046766" cy="2865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52" y="3666527"/>
            <a:ext cx="2046047" cy="2716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016" y="3666527"/>
            <a:ext cx="4007567" cy="2716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Багетная рамка 7"/>
          <p:cNvSpPr/>
          <p:nvPr/>
        </p:nvSpPr>
        <p:spPr>
          <a:xfrm>
            <a:off x="713017" y="1860820"/>
            <a:ext cx="2288862" cy="1805707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Баба берегиня</a:t>
            </a:r>
            <a:endParaRPr lang="ru-RU" dirty="0"/>
          </a:p>
        </p:txBody>
      </p:sp>
      <p:sp>
        <p:nvSpPr>
          <p:cNvPr id="5" name="Багетная рамка 4"/>
          <p:cNvSpPr/>
          <p:nvPr/>
        </p:nvSpPr>
        <p:spPr>
          <a:xfrm>
            <a:off x="3001879" y="1851691"/>
            <a:ext cx="3351063" cy="1805707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Н</a:t>
            </a:r>
            <a:r>
              <a:rPr lang="uk-UA" dirty="0" smtClean="0"/>
              <a:t>емовля</a:t>
            </a:r>
            <a:endParaRPr lang="ru-RU" dirty="0"/>
          </a:p>
        </p:txBody>
      </p:sp>
      <p:sp>
        <p:nvSpPr>
          <p:cNvPr id="10" name="Багетная рамка 9"/>
          <p:cNvSpPr/>
          <p:nvPr/>
        </p:nvSpPr>
        <p:spPr>
          <a:xfrm>
            <a:off x="6357762" y="1851692"/>
            <a:ext cx="2288862" cy="1805707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Дівчина - наречена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69735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72208" y="3501008"/>
            <a:ext cx="2471791" cy="335699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2420888"/>
            <a:ext cx="7200800" cy="1368152"/>
          </a:xfrm>
        </p:spPr>
        <p:txBody>
          <a:bodyPr/>
          <a:lstStyle/>
          <a:p>
            <a:r>
              <a:rPr lang="uk-UA" sz="2800" i="1" dirty="0" smtClean="0">
                <a:solidFill>
                  <a:schemeClr val="tx1"/>
                </a:solidFill>
              </a:rPr>
              <a:t>Тема уроку: </a:t>
            </a:r>
            <a:r>
              <a:rPr lang="uk-UA" sz="3600" i="1" dirty="0" smtClean="0">
                <a:solidFill>
                  <a:schemeClr val="accent6">
                    <a:lumMod val="50000"/>
                  </a:schemeClr>
                </a:solidFill>
              </a:rPr>
              <a:t>Т</a:t>
            </a:r>
            <a:r>
              <a:rPr lang="uk-UA" sz="2800" i="1" dirty="0" smtClean="0">
                <a:solidFill>
                  <a:schemeClr val="accent6">
                    <a:lumMod val="50000"/>
                  </a:schemeClr>
                </a:solidFill>
              </a:rPr>
              <a:t>радиційні способи виготовлення народної ляльки. Одяг ляльки. </a:t>
            </a:r>
            <a:endParaRPr lang="ru-RU" sz="28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6" name="Picture 2" descr="photosho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28392" cy="2164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УКРАЇНСЬКА ТРАДИЦІ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209" y="3501008"/>
            <a:ext cx="2389625" cy="3384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66373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1124744"/>
            <a:ext cx="7488832" cy="2979724"/>
          </a:xfrm>
        </p:spPr>
        <p:txBody>
          <a:bodyPr/>
          <a:lstStyle/>
          <a:p>
            <a:pPr marL="45720" indent="0" algn="ctr">
              <a:buNone/>
            </a:pP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Куб 3"/>
          <p:cNvSpPr/>
          <p:nvPr/>
        </p:nvSpPr>
        <p:spPr>
          <a:xfrm>
            <a:off x="971600" y="1124744"/>
            <a:ext cx="7632848" cy="2952328"/>
          </a:xfrm>
          <a:prstGeom prst="cube">
            <a:avLst>
              <a:gd name="adj" fmla="val 47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Поглибити знання учнів про традиційні способи виготовлення ляльок</a:t>
            </a:r>
            <a:r>
              <a:rPr lang="en-US" dirty="0" smtClean="0"/>
              <a:t> </a:t>
            </a:r>
            <a:r>
              <a:rPr lang="uk-UA" dirty="0" smtClean="0"/>
              <a:t>оберегів ;</a:t>
            </a:r>
          </a:p>
          <a:p>
            <a:r>
              <a:rPr lang="uk-UA" dirty="0"/>
              <a:t> </a:t>
            </a:r>
            <a:r>
              <a:rPr lang="uk-UA" dirty="0" smtClean="0"/>
              <a:t>         </a:t>
            </a:r>
            <a:r>
              <a:rPr lang="uk-UA" i="1" dirty="0" smtClean="0"/>
              <a:t>навчитися</a:t>
            </a:r>
            <a:r>
              <a:rPr lang="uk-UA" dirty="0" smtClean="0"/>
              <a:t> виготовляти вузликову ляльку-оберіг </a:t>
            </a:r>
          </a:p>
          <a:p>
            <a:r>
              <a:rPr lang="uk-UA" dirty="0"/>
              <a:t> </a:t>
            </a:r>
            <a:r>
              <a:rPr lang="uk-UA" dirty="0" smtClean="0"/>
              <a:t>         «янголятко»;</a:t>
            </a:r>
          </a:p>
          <a:p>
            <a:r>
              <a:rPr lang="uk-UA" i="1" dirty="0"/>
              <a:t> </a:t>
            </a:r>
            <a:r>
              <a:rPr lang="uk-UA" i="1" dirty="0" smtClean="0"/>
              <a:t>         розвивати </a:t>
            </a:r>
            <a:r>
              <a:rPr lang="uk-UA" dirty="0" smtClean="0"/>
              <a:t>художнє, творче мислення, фантазію, увагу, </a:t>
            </a:r>
          </a:p>
          <a:p>
            <a:r>
              <a:rPr lang="uk-UA" dirty="0"/>
              <a:t> </a:t>
            </a:r>
            <a:r>
              <a:rPr lang="uk-UA" dirty="0" smtClean="0"/>
              <a:t>         моторику рук, пам’ять;</a:t>
            </a:r>
          </a:p>
          <a:p>
            <a:r>
              <a:rPr lang="uk-UA" i="1" dirty="0"/>
              <a:t> </a:t>
            </a:r>
            <a:r>
              <a:rPr lang="uk-UA" i="1" dirty="0" smtClean="0"/>
              <a:t>         виховувати </a:t>
            </a:r>
            <a:r>
              <a:rPr lang="uk-UA" dirty="0" smtClean="0"/>
              <a:t>любов до рідного краю, патріотизм,         </a:t>
            </a:r>
          </a:p>
          <a:p>
            <a:r>
              <a:rPr lang="uk-UA" dirty="0"/>
              <a:t> </a:t>
            </a:r>
            <a:r>
              <a:rPr lang="uk-UA" dirty="0" smtClean="0"/>
              <a:t>         толерантність, милосердя  </a:t>
            </a:r>
            <a:endParaRPr lang="ru-RU" dirty="0"/>
          </a:p>
        </p:txBody>
      </p:sp>
      <p:pic>
        <p:nvPicPr>
          <p:cNvPr id="3074" name="Picture 2" descr="http://im2-tub-ua.yandex.net/i?id=47b3797ff64ee18b6df475dae72e58c1-118-144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79" y="4104468"/>
            <a:ext cx="2677798" cy="2789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9635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671</TotalTime>
  <Words>309</Words>
  <Application>Microsoft Office PowerPoint</Application>
  <PresentationFormat>Экран (4:3)</PresentationFormat>
  <Paragraphs>77</Paragraphs>
  <Slides>19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Calibri</vt:lpstr>
      <vt:lpstr>Georgia</vt:lpstr>
      <vt:lpstr>Trebuchet MS</vt:lpstr>
      <vt:lpstr>Воздушный поток</vt:lpstr>
      <vt:lpstr>Презентация PowerPoint</vt:lpstr>
      <vt:lpstr>Презентация PowerPoint</vt:lpstr>
      <vt:lpstr>Умови гри Починає гру той учень, якому випала перша картка. Він читає питання і сам на нього відповідає. Наступний той у кого відповідь на  це питання в першій частині картки. Цей учень читає питання в другій частині картки і теж на нього відповідає</vt:lpstr>
      <vt:lpstr>Іграшки часів древнього Єгипту</vt:lpstr>
      <vt:lpstr>Презентация PowerPoint</vt:lpstr>
      <vt:lpstr>Презентация PowerPoint</vt:lpstr>
      <vt:lpstr>Основні типи ляльок мотанок</vt:lpstr>
      <vt:lpstr>Тема уроку: Традиційні способи виготовлення народної ляльки. Одяг ляльки. </vt:lpstr>
      <vt:lpstr>Презентация PowerPoint</vt:lpstr>
      <vt:lpstr>Презентация PowerPoint</vt:lpstr>
      <vt:lpstr>Лялька мотанка «Берегиня»  -  втілення добра і людяності, оберіг людської душі,символ предків, символ Великої Матері, яка створила все суще і береже до цих пір.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Практична робота  Технологія виготовлення «ангелочка оберега»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уроку: Традиційні способи виготовлення народної ляльки. Одяг ляльки</dc:title>
  <dc:creator>Ярослав</dc:creator>
  <cp:lastModifiedBy>Юзер</cp:lastModifiedBy>
  <cp:revision>66</cp:revision>
  <dcterms:created xsi:type="dcterms:W3CDTF">2015-01-25T10:12:42Z</dcterms:created>
  <dcterms:modified xsi:type="dcterms:W3CDTF">2016-03-11T14:43:55Z</dcterms:modified>
</cp:coreProperties>
</file>