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5"/>
  </p:notesMasterIdLst>
  <p:handoutMasterIdLst>
    <p:handoutMasterId r:id="rId36"/>
  </p:handoutMasterIdLst>
  <p:sldIdLst>
    <p:sldId id="299" r:id="rId2"/>
    <p:sldId id="275" r:id="rId3"/>
    <p:sldId id="263" r:id="rId4"/>
    <p:sldId id="276" r:id="rId5"/>
    <p:sldId id="262" r:id="rId6"/>
    <p:sldId id="277" r:id="rId7"/>
    <p:sldId id="256" r:id="rId8"/>
    <p:sldId id="278" r:id="rId9"/>
    <p:sldId id="259" r:id="rId10"/>
    <p:sldId id="279" r:id="rId11"/>
    <p:sldId id="260" r:id="rId12"/>
    <p:sldId id="280" r:id="rId13"/>
    <p:sldId id="265" r:id="rId14"/>
    <p:sldId id="281" r:id="rId15"/>
    <p:sldId id="269" r:id="rId16"/>
    <p:sldId id="282" r:id="rId17"/>
    <p:sldId id="270" r:id="rId18"/>
    <p:sldId id="283" r:id="rId19"/>
    <p:sldId id="295" r:id="rId20"/>
    <p:sldId id="296" r:id="rId21"/>
    <p:sldId id="297" r:id="rId22"/>
    <p:sldId id="298" r:id="rId23"/>
    <p:sldId id="264" r:id="rId24"/>
    <p:sldId id="266" r:id="rId25"/>
    <p:sldId id="271" r:id="rId26"/>
    <p:sldId id="272" r:id="rId27"/>
    <p:sldId id="257" r:id="rId28"/>
    <p:sldId id="274" r:id="rId29"/>
    <p:sldId id="301" r:id="rId30"/>
    <p:sldId id="303" r:id="rId31"/>
    <p:sldId id="258" r:id="rId32"/>
    <p:sldId id="304" r:id="rId33"/>
    <p:sldId id="273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529" autoAdjust="0"/>
  </p:normalViewPr>
  <p:slideViewPr>
    <p:cSldViewPr>
      <p:cViewPr varScale="1">
        <p:scale>
          <a:sx n="99" d="100"/>
          <a:sy n="99" d="100"/>
        </p:scale>
        <p:origin x="-3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B8D0B22-5917-4E7A-B9A3-65E77326AD69}" type="datetimeFigureOut">
              <a:rPr lang="ru-RU"/>
              <a:pPr>
                <a:defRPr/>
              </a:pPr>
              <a:t>10.01.2019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716530E-1F35-43B0-AFB3-6929591F9C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DEA8FF9-0F74-4148-BE6D-DF672A72B105}" type="datetimeFigureOut">
              <a:rPr lang="ru-RU"/>
              <a:pPr>
                <a:defRPr/>
              </a:pPr>
              <a:t>10.01.2019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DC2A9C7-ED6F-48FB-8C61-8359A20BDE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543E58F-B120-4427-94A7-7583FAA0E16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9B4DF-8C74-4CB9-8ABA-90A4FE908586}" type="datetimeFigureOut">
              <a:rPr lang="ru-RU"/>
              <a:pPr>
                <a:defRPr/>
              </a:pPr>
              <a:t>10.01.2019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773770-1ABF-45E8-BA15-959127534B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25868D-4047-4AB0-936B-FA451C42CF99}" type="datetimeFigureOut">
              <a:rPr lang="ru-RU"/>
              <a:pPr>
                <a:defRPr/>
              </a:pPr>
              <a:t>10.01.2019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1F01B9-EF2B-472A-B0FB-A226DE273A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E8C2D0-B605-4879-ADA9-9704E3E8BAF1}" type="datetimeFigureOut">
              <a:rPr lang="ru-RU"/>
              <a:pPr>
                <a:defRPr/>
              </a:pPr>
              <a:t>10.01.2019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DC0AF-9E72-40C5-8ABF-E316CC8445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B6AED4-48D4-498F-A9CB-64BB28C9DED7}" type="datetimeFigureOut">
              <a:rPr lang="ru-RU"/>
              <a:pPr>
                <a:defRPr/>
              </a:pPr>
              <a:t>10.01.2019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306B1E-437A-4C11-B8CB-946482DECA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60AB1-260C-4592-9082-495FF76D4378}" type="datetimeFigureOut">
              <a:rPr lang="ru-RU"/>
              <a:pPr>
                <a:defRPr/>
              </a:pPr>
              <a:t>10.01.2019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100CB1-B588-4AFA-A1C9-F7944A4F9B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107CAD-5792-41C4-90BD-02A77C3E4588}" type="datetimeFigureOut">
              <a:rPr lang="ru-RU"/>
              <a:pPr>
                <a:defRPr/>
              </a:pPr>
              <a:t>10.01.2019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AD469-EECC-4F86-A35C-AFA7B8ECD7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AD9753-AA76-4A54-9CB5-0CA0C9D9B6EA}" type="datetimeFigureOut">
              <a:rPr lang="ru-RU"/>
              <a:pPr>
                <a:defRPr/>
              </a:pPr>
              <a:t>10.01.2019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27014-4FA9-4C03-9C79-85C942E097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A7EB42-32DF-4D8E-A887-67D9068342E2}" type="datetimeFigureOut">
              <a:rPr lang="ru-RU"/>
              <a:pPr>
                <a:defRPr/>
              </a:pPr>
              <a:t>10.01.2019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FFBC7-038E-478A-B6F9-C79865A95D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BAFB5E-0CF1-4FA5-8219-CF8390967415}" type="datetimeFigureOut">
              <a:rPr lang="ru-RU"/>
              <a:pPr>
                <a:defRPr/>
              </a:pPr>
              <a:t>10.01.2019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51B00-FA4B-4EFA-9DC7-33D5283D60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5A307-1CEC-49DC-92C0-BF64D79817F9}" type="datetimeFigureOut">
              <a:rPr lang="ru-RU"/>
              <a:pPr>
                <a:defRPr/>
              </a:pPr>
              <a:t>10.01.2019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9B0DE-F537-44E3-BCBB-81439C4EB5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4D7EF-EF6F-4C55-8619-61FC73C8F7F2}" type="datetimeFigureOut">
              <a:rPr lang="ru-RU"/>
              <a:pPr>
                <a:defRPr/>
              </a:pPr>
              <a:t>10.01.2019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E4755-EDE9-4FEE-A097-2CEF635884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A9A58BB-9DE1-4770-AF6C-F0078F57CA4D}" type="datetimeFigureOut">
              <a:rPr lang="ru-RU"/>
              <a:pPr>
                <a:defRPr/>
              </a:pPr>
              <a:t>10.01.2019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C6B94FB-6F07-4525-BA56-1D96A08760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1" r:id="rId3"/>
    <p:sldLayoutId id="2147483680" r:id="rId4"/>
    <p:sldLayoutId id="2147483679" r:id="rId5"/>
    <p:sldLayoutId id="2147483678" r:id="rId6"/>
    <p:sldLayoutId id="2147483677" r:id="rId7"/>
    <p:sldLayoutId id="2147483676" r:id="rId8"/>
    <p:sldLayoutId id="2147483675" r:id="rId9"/>
    <p:sldLayoutId id="2147483674" r:id="rId10"/>
    <p:sldLayoutId id="214748367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&#1092;&#1080;&#1079;&#1084;&#1080;&#1085;&#1091;&#1090;&#1082;&#1072;.mp4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&#1060;&#1080;&#1079;&#1082;&#1091;&#1083;&#1100;&#1090;&#1084;&#1080;&#1085;&#1091;&#1090;&#1082;&#1072;%20(&#1088;&#1077;&#1082;&#1086;&#1084;&#1077;&#1085;&#1076;&#1086;&#1074;&#1072;&#1085;&#1086;%20&#1091;&#1095;&#1080;&#1090;&#1077;&#1083;&#1103;&#1084;).mp4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lum contrast="30000"/>
          </a:blip>
          <a:srcRect/>
          <a:stretch>
            <a:fillRect/>
          </a:stretch>
        </p:blipFill>
        <p:spPr bwMode="auto">
          <a:xfrm>
            <a:off x="1043608" y="0"/>
            <a:ext cx="6840760" cy="7101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3663"/>
            <a:ext cx="9144000" cy="695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Rectangle 1"/>
          <p:cNvSpPr>
            <a:spLocks noChangeArrowheads="1"/>
          </p:cNvSpPr>
          <p:nvPr/>
        </p:nvSpPr>
        <p:spPr bwMode="auto">
          <a:xfrm>
            <a:off x="182563" y="620713"/>
            <a:ext cx="8961437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4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Как правильно закрепить пилочку</a:t>
            </a:r>
            <a:br>
              <a:rPr lang="ru-RU" sz="440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4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рамке лобзика?</a:t>
            </a:r>
            <a:endParaRPr lang="ru-RU" sz="4400">
              <a:ea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Рисунок 1"/>
          <p:cNvPicPr>
            <a:picLocks noChangeAspect="1" noChangeArrowheads="1"/>
          </p:cNvPicPr>
          <p:nvPr/>
        </p:nvPicPr>
        <p:blipFill>
          <a:blip r:embed="rId2" cstate="print">
            <a:lum bright="10000" contrast="40000"/>
          </a:blip>
          <a:srcRect r="3043"/>
          <a:stretch>
            <a:fillRect/>
          </a:stretch>
        </p:blipFill>
        <p:spPr bwMode="auto">
          <a:xfrm>
            <a:off x="1403350" y="620713"/>
            <a:ext cx="5545138" cy="532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3663"/>
            <a:ext cx="9144000" cy="695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Rectangle 1"/>
          <p:cNvSpPr>
            <a:spLocks noChangeArrowheads="1"/>
          </p:cNvSpPr>
          <p:nvPr/>
        </p:nvSpPr>
        <p:spPr bwMode="auto">
          <a:xfrm>
            <a:off x="189022" y="-5764"/>
            <a:ext cx="8867556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 sz="4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 Как правильно закрепить </a:t>
            </a:r>
            <a:r>
              <a:rPr lang="ru-RU" sz="4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столик </a:t>
            </a:r>
            <a:r>
              <a:rPr lang="ru-RU" sz="4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4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4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выпиливания </a:t>
            </a:r>
            <a:r>
              <a:rPr lang="ru-RU" sz="4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лобзиком на</a:t>
            </a:r>
            <a:br>
              <a:rPr lang="ru-RU" sz="4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4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рабочем верстаке?</a:t>
            </a:r>
            <a:r>
              <a:rPr lang="ru-RU" sz="4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4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sz="4400" dirty="0">
              <a:ea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Рисунок 1"/>
          <p:cNvPicPr>
            <a:picLocks noChangeAspect="1" noChangeArrowheads="1"/>
          </p:cNvPicPr>
          <p:nvPr/>
        </p:nvPicPr>
        <p:blipFill>
          <a:blip r:embed="rId2" cstate="print">
            <a:lum bright="10000" contrast="40000"/>
          </a:blip>
          <a:srcRect/>
          <a:stretch>
            <a:fillRect/>
          </a:stretch>
        </p:blipFill>
        <p:spPr bwMode="auto">
          <a:xfrm>
            <a:off x="1692275" y="1052513"/>
            <a:ext cx="5975350" cy="489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3663"/>
            <a:ext cx="9144000" cy="695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Rectangle 1"/>
          <p:cNvSpPr>
            <a:spLocks noChangeArrowheads="1"/>
          </p:cNvSpPr>
          <p:nvPr/>
        </p:nvSpPr>
        <p:spPr bwMode="auto">
          <a:xfrm>
            <a:off x="179388" y="549275"/>
            <a:ext cx="8778875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4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 Каким инструментом пользуются </a:t>
            </a:r>
            <a:br>
              <a:rPr lang="ru-RU" sz="4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4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изготовления отверстий в изделии?</a:t>
            </a:r>
            <a:endParaRPr lang="ru-RU" sz="4000" dirty="0">
              <a:ea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Рисунок 1"/>
          <p:cNvPicPr>
            <a:picLocks noChangeAspect="1" noChangeArrowheads="1"/>
          </p:cNvPicPr>
          <p:nvPr/>
        </p:nvPicPr>
        <p:blipFill>
          <a:blip r:embed="rId2" cstate="print">
            <a:lum bright="10000" contrast="40000"/>
          </a:blip>
          <a:srcRect/>
          <a:stretch>
            <a:fillRect/>
          </a:stretch>
        </p:blipFill>
        <p:spPr bwMode="auto">
          <a:xfrm>
            <a:off x="5940425" y="1341438"/>
            <a:ext cx="2016125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Рисунок 2"/>
          <p:cNvPicPr>
            <a:picLocks noChangeAspect="1" noChangeArrowheads="1"/>
          </p:cNvPicPr>
          <p:nvPr/>
        </p:nvPicPr>
        <p:blipFill>
          <a:blip r:embed="rId3" cstate="print">
            <a:lum bright="10000" contrast="40000"/>
          </a:blip>
          <a:srcRect/>
          <a:stretch>
            <a:fillRect/>
          </a:stretch>
        </p:blipFill>
        <p:spPr bwMode="auto">
          <a:xfrm>
            <a:off x="971550" y="1773238"/>
            <a:ext cx="3529013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3663"/>
            <a:ext cx="9144000" cy="695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Rectangle 1"/>
          <p:cNvSpPr>
            <a:spLocks noChangeArrowheads="1"/>
          </p:cNvSpPr>
          <p:nvPr/>
        </p:nvSpPr>
        <p:spPr bwMode="auto">
          <a:xfrm>
            <a:off x="179388" y="476250"/>
            <a:ext cx="8634412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4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8. Как лобзиком выпилить внутренний</a:t>
            </a:r>
            <a:br>
              <a:rPr lang="ru-RU" sz="400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4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внешний контуры изготавливаемого</a:t>
            </a:r>
            <a:br>
              <a:rPr lang="ru-RU" sz="400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4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изделия?</a:t>
            </a:r>
            <a:endParaRPr lang="ru-RU" sz="4000">
              <a:ea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Рисунок 1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1116013" y="1341438"/>
            <a:ext cx="6985000" cy="410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3663"/>
            <a:ext cx="9144000" cy="695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Rectangle 1"/>
          <p:cNvSpPr>
            <a:spLocks noChangeArrowheads="1"/>
          </p:cNvSpPr>
          <p:nvPr/>
        </p:nvSpPr>
        <p:spPr bwMode="auto">
          <a:xfrm>
            <a:off x="250825" y="476250"/>
            <a:ext cx="8612188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4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9. Как сделать разметку изделия на</a:t>
            </a:r>
            <a:br>
              <a:rPr lang="ru-RU" sz="440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4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заготовке? Что следует помнить?</a:t>
            </a:r>
            <a:endParaRPr lang="ru-RU" sz="4400">
              <a:ea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http://im3-tub-ru.yandex.net/i?id=2a9e93087af7d2ac2997ef97b4fe5c98-58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1844824"/>
            <a:ext cx="2376264" cy="315378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3000" fill="hold"/>
                                        <p:tgtEl>
                                          <p:spTgt spid="1331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3663"/>
            <a:ext cx="9144000" cy="695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Rectangle 1"/>
          <p:cNvSpPr>
            <a:spLocks noChangeArrowheads="1"/>
          </p:cNvSpPr>
          <p:nvPr/>
        </p:nvSpPr>
        <p:spPr bwMode="auto">
          <a:xfrm>
            <a:off x="1116013" y="836613"/>
            <a:ext cx="6948487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4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Что называется шпоном?</a:t>
            </a:r>
            <a:endParaRPr lang="ru-RU" sz="4400">
              <a:ea typeface="Calibri" pitchFamily="34" charset="0"/>
              <a:cs typeface="Arial" charset="0"/>
            </a:endParaRPr>
          </a:p>
        </p:txBody>
      </p:sp>
      <p:sp>
        <p:nvSpPr>
          <p:cNvPr id="15363" name="AutoShape 2" descr="ÐÐ°ÑÑÐ¸Ð½ÐºÐ¸ Ð¿Ð¾ Ð·Ð°Ð¿ÑÐ¾ÑÑ ÐºÐ°ÑÑÐ¸Ð½ÐºÐ¸ Ð¿Ð¾ Ð¿ÑÐµÐ´Ð¼ÐµÑÑ ÑÑÑÐ´Ð¾Ð²Ð¾Ð¼Ñ Ð¾Ð±ÑÑÐµÐ½Ð¸Ñ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im3-tub-ru.yandex.net/i?id=def12eeff31097fd0e70175dca0a13c8-11-144&amp;n=21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2843808" y="1196752"/>
            <a:ext cx="3528392" cy="449997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ÐÐ°ÑÑÐ¸Ð½ÐºÐ¸ Ð¿Ð¾ Ð·Ð°Ð¿ÑÐ¾ÑÑ Ð¸Ð·Ð´ÐµÐ»Ð¸Ñ Ð²ÑÐ¿Ð¸Ð»ÐµÐ½Ð½ÑÐµ Ð»Ð¾Ð±Ð·Ð¸ÐºÐ¾Ð¼ Ð¸Ð· ÑÐ°Ð½ÐµÑÑ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92350" y="1717675"/>
            <a:ext cx="4608513" cy="345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3000" fill="hold"/>
                                        <p:tgtEl>
                                          <p:spTgt spid="23554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ÐÐ°ÑÑÐ¸Ð½ÐºÐ¸ Ð¿Ð¾ Ð·Ð°Ð¿ÑÐ¾ÑÑ Ð¸Ð·Ð´ÐµÐ»Ð¸Ñ Ð²ÑÐ¿Ð¸Ð»ÐµÐ½Ð½ÑÐµ Ð»Ð¾Ð±Ð·Ð¸ÐºÐ¾Ð¼ Ð¸Ð· ÑÐ°Ð½ÐµÑÑ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9475" y="1744663"/>
            <a:ext cx="4654550" cy="348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3000" fill="hold"/>
                                        <p:tgtEl>
                                          <p:spTgt spid="2355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Рисунок 1"/>
          <p:cNvPicPr>
            <a:picLocks noChangeAspect="1" noChangeArrowheads="1"/>
          </p:cNvPicPr>
          <p:nvPr/>
        </p:nvPicPr>
        <p:blipFill>
          <a:blip r:embed="rId2" cstate="print"/>
          <a:srcRect b="27881"/>
          <a:stretch>
            <a:fillRect/>
          </a:stretch>
        </p:blipFill>
        <p:spPr bwMode="auto">
          <a:xfrm>
            <a:off x="468313" y="1484313"/>
            <a:ext cx="1655762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Rectangle 1"/>
          <p:cNvSpPr>
            <a:spLocks noChangeArrowheads="1"/>
          </p:cNvSpPr>
          <p:nvPr/>
        </p:nvSpPr>
        <p:spPr bwMode="auto">
          <a:xfrm>
            <a:off x="304800" y="549275"/>
            <a:ext cx="8410575" cy="6461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600" b="1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Тема: Выпиливание изделия лобзиком.</a:t>
            </a:r>
            <a:endParaRPr lang="ru-RU" sz="3600">
              <a:solidFill>
                <a:schemeClr val="tx2"/>
              </a:solidFill>
              <a:ea typeface="Calibri" pitchFamily="34" charset="0"/>
              <a:cs typeface="Arial" charset="0"/>
            </a:endParaRPr>
          </a:p>
        </p:txBody>
      </p:sp>
      <p:sp>
        <p:nvSpPr>
          <p:cNvPr id="37891" name="Прямоугольник 3"/>
          <p:cNvSpPr>
            <a:spLocks noChangeArrowheads="1"/>
          </p:cNvSpPr>
          <p:nvPr/>
        </p:nvSpPr>
        <p:spPr bwMode="auto">
          <a:xfrm>
            <a:off x="2411413" y="1196975"/>
            <a:ext cx="6227762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uk-UA" sz="3200" b="1" dirty="0">
              <a:solidFill>
                <a:schemeClr val="tx2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uk-UA" sz="3200" b="1" dirty="0" err="1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</a:t>
            </a:r>
            <a:r>
              <a:rPr lang="uk-UA" sz="3200" b="1" dirty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3200" b="1" dirty="0" err="1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урока</a:t>
            </a:r>
            <a:r>
              <a:rPr lang="uk-UA" sz="3200" b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 </a:t>
            </a:r>
            <a:r>
              <a:rPr lang="ru-RU" sz="3200" dirty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совершенствование</a:t>
            </a:r>
            <a:br>
              <a:rPr lang="ru-RU" sz="3200" dirty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3200" dirty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умений и навыков владения </a:t>
            </a:r>
            <a:br>
              <a:rPr lang="ru-RU" sz="3200" dirty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3200" dirty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ручным лобзиком</a:t>
            </a:r>
            <a:endParaRPr lang="ru-RU" sz="3200" dirty="0">
              <a:solidFill>
                <a:schemeClr val="tx2"/>
              </a:solidFill>
              <a:ea typeface="Calibri" pitchFamily="34" charset="0"/>
              <a:cs typeface="Arial" charset="0"/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823913" y="3738563"/>
            <a:ext cx="7394575" cy="24622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>
              <a:defRPr/>
            </a:pPr>
            <a:r>
              <a:rPr lang="ru-RU" sz="2200" b="1" dirty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результате проведенного урока ученик </a:t>
            </a:r>
          </a:p>
          <a:p>
            <a:pPr indent="457200" algn="just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2200" dirty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200" b="1" u="sng" dirty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должен знать:</a:t>
            </a:r>
            <a:r>
              <a:rPr lang="ru-RU" sz="2200" b="1" dirty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lang="ru-RU" sz="2200" dirty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технологию выпиливания лобзиком,</a:t>
            </a:r>
            <a:br>
              <a:rPr lang="ru-RU" sz="2200" dirty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200" dirty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правила безопасного труда</a:t>
            </a:r>
          </a:p>
          <a:p>
            <a:pPr indent="457200" algn="just">
              <a:defRPr/>
            </a:pPr>
            <a:r>
              <a:rPr lang="ru-RU" sz="2200" dirty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2200" dirty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200" dirty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b="1" u="sng" dirty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уметь:</a:t>
            </a:r>
            <a:r>
              <a:rPr lang="ru-RU" sz="2200" dirty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размечать изделия на заготовке и выпиливать</a:t>
            </a:r>
            <a:br>
              <a:rPr lang="ru-RU" sz="2200" dirty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200" dirty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их лобзиком</a:t>
            </a:r>
            <a:endParaRPr lang="ru-RU" sz="22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4413" y="165100"/>
            <a:ext cx="4448175" cy="656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413" y="0"/>
            <a:ext cx="9396413" cy="651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Rectangle 1"/>
          <p:cNvSpPr>
            <a:spLocks noChangeArrowheads="1"/>
          </p:cNvSpPr>
          <p:nvPr/>
        </p:nvSpPr>
        <p:spPr bwMode="auto">
          <a:xfrm>
            <a:off x="1476375" y="-985838"/>
            <a:ext cx="6551613" cy="598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457200" algn="l"/>
              </a:tabLst>
            </a:pPr>
            <a:r>
              <a:rPr lang="ru-RU" sz="1300" b="1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     </a:t>
            </a:r>
          </a:p>
          <a:p>
            <a:pPr>
              <a:tabLst>
                <a:tab pos="457200" algn="l"/>
              </a:tabLst>
            </a:pPr>
            <a:endParaRPr lang="ru-RU" sz="1300" b="1" dirty="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>
              <a:tabLst>
                <a:tab pos="457200" algn="l"/>
              </a:tabLst>
            </a:pPr>
            <a:endParaRPr lang="ru-RU" sz="1300" b="1" dirty="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>
              <a:tabLst>
                <a:tab pos="457200" algn="l"/>
              </a:tabLst>
            </a:pPr>
            <a:endParaRPr lang="ru-RU" sz="1300" b="1" dirty="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>
              <a:tabLst>
                <a:tab pos="457200" algn="l"/>
              </a:tabLst>
            </a:pPr>
            <a:endParaRPr lang="ru-RU" sz="1300" b="1" dirty="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>
              <a:tabLst>
                <a:tab pos="457200" algn="l"/>
              </a:tabLst>
            </a:pPr>
            <a:r>
              <a:rPr lang="ru-RU" sz="3200" b="1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     </a:t>
            </a:r>
            <a:r>
              <a:rPr lang="ru-RU" sz="2000" b="1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ПРАВИЛА БЕЗОПАСНОЙ РАБОТЫ</a:t>
            </a:r>
            <a:br>
              <a:rPr lang="ru-RU" sz="2000" b="1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</a:br>
            <a:r>
              <a:rPr lang="ru-RU" sz="2000" b="1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      ПРИ ВЫПИЛИВАНИИ ЛОБЗИКОМ</a:t>
            </a:r>
          </a:p>
          <a:p>
            <a:pPr eaLnBrk="0" hangingPunct="0">
              <a:tabLst>
                <a:tab pos="457200" algn="l"/>
              </a:tabLst>
            </a:pPr>
            <a:r>
              <a:rPr lang="ru-RU" sz="2000" b="1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 </a:t>
            </a:r>
          </a:p>
          <a:p>
            <a:pPr eaLnBrk="0" hangingPunct="0">
              <a:tabLst>
                <a:tab pos="457200" algn="l"/>
              </a:tabLst>
            </a:pPr>
            <a:endParaRPr lang="ru-RU" sz="2000" dirty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Arial" charset="0"/>
            </a:endParaRPr>
          </a:p>
          <a:p>
            <a:pPr eaLnBrk="0" hangingPunct="0">
              <a:tabLst>
                <a:tab pos="457200" algn="l"/>
              </a:tabLst>
            </a:pPr>
            <a:r>
              <a:rPr lang="ru-RU" sz="22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Arial" charset="0"/>
              </a:rPr>
              <a:t>1. Надежно </a:t>
            </a:r>
            <a:r>
              <a:rPr lang="ru-RU" sz="22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Arial" charset="0"/>
              </a:rPr>
              <a:t>закрепить </a:t>
            </a:r>
            <a:r>
              <a:rPr lang="ru-RU" sz="22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Arial" charset="0"/>
              </a:rPr>
              <a:t>выпиловочный столик</a:t>
            </a:r>
            <a:br>
              <a:rPr lang="ru-RU" sz="22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Arial" charset="0"/>
              </a:rPr>
            </a:br>
            <a:r>
              <a:rPr lang="ru-RU" sz="22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Arial" charset="0"/>
              </a:rPr>
              <a:t> в зажимах верстака.</a:t>
            </a:r>
          </a:p>
          <a:p>
            <a:pPr eaLnBrk="0" hangingPunct="0">
              <a:tabLst>
                <a:tab pos="457200" algn="l"/>
              </a:tabLst>
            </a:pPr>
            <a:r>
              <a:rPr lang="ru-RU" sz="22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Arial" charset="0"/>
              </a:rPr>
              <a:t>2. Правильно и надежно </a:t>
            </a:r>
            <a:r>
              <a:rPr lang="ru-RU" sz="22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Arial" charset="0"/>
              </a:rPr>
              <a:t>закрепить </a:t>
            </a:r>
            <a:r>
              <a:rPr lang="ru-RU" sz="22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Arial" charset="0"/>
              </a:rPr>
              <a:t>пилку в лобзике.</a:t>
            </a:r>
            <a:endParaRPr lang="ru-RU" sz="2200" dirty="0">
              <a:latin typeface="Times New Roman" pitchFamily="18" charset="0"/>
              <a:ea typeface="Times New Roman" pitchFamily="18" charset="0"/>
              <a:cs typeface="Arial" charset="0"/>
            </a:endParaRPr>
          </a:p>
          <a:p>
            <a:pPr eaLnBrk="0" hangingPunct="0">
              <a:tabLst>
                <a:tab pos="457200" algn="l"/>
              </a:tabLst>
            </a:pPr>
            <a:r>
              <a:rPr lang="ru-RU" sz="22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Arial" charset="0"/>
              </a:rPr>
              <a:t>3. Во время работы не наклоняться низко над</a:t>
            </a:r>
            <a:br>
              <a:rPr lang="ru-RU" sz="22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Arial" charset="0"/>
              </a:rPr>
            </a:br>
            <a:r>
              <a:rPr lang="ru-RU" sz="22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Arial" charset="0"/>
              </a:rPr>
              <a:t> изделием.</a:t>
            </a:r>
            <a:endParaRPr lang="ru-RU" sz="2200" dirty="0">
              <a:latin typeface="Times New Roman" pitchFamily="18" charset="0"/>
              <a:ea typeface="Times New Roman" pitchFamily="18" charset="0"/>
              <a:cs typeface="Arial" charset="0"/>
            </a:endParaRPr>
          </a:p>
          <a:p>
            <a:pPr eaLnBrk="0" hangingPunct="0">
              <a:tabLst>
                <a:tab pos="457200" algn="l"/>
              </a:tabLst>
            </a:pPr>
            <a:r>
              <a:rPr lang="ru-RU" sz="22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Arial" charset="0"/>
              </a:rPr>
              <a:t>4. Во время выпиливания нельзя держать левую </a:t>
            </a:r>
            <a:br>
              <a:rPr lang="ru-RU" sz="22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Arial" charset="0"/>
              </a:rPr>
            </a:br>
            <a:r>
              <a:rPr lang="ru-RU" sz="22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Arial" charset="0"/>
              </a:rPr>
              <a:t> руку близко к полотну пилки.</a:t>
            </a:r>
            <a:endParaRPr lang="ru-RU" sz="2200" dirty="0">
              <a:latin typeface="Times New Roman" pitchFamily="18" charset="0"/>
              <a:ea typeface="Times New Roman" pitchFamily="18" charset="0"/>
              <a:cs typeface="Arial" charset="0"/>
            </a:endParaRPr>
          </a:p>
          <a:p>
            <a:pPr eaLnBrk="0" hangingPunct="0">
              <a:tabLst>
                <a:tab pos="457200" algn="l"/>
              </a:tabLst>
            </a:pPr>
            <a:r>
              <a:rPr lang="ru-RU" sz="22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Arial" charset="0"/>
              </a:rPr>
              <a:t>5. При выпиливании не делать рывков лобзиком</a:t>
            </a:r>
            <a:br>
              <a:rPr lang="ru-RU" sz="22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Arial" charset="0"/>
              </a:rPr>
            </a:br>
            <a:r>
              <a:rPr lang="ru-RU" sz="22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Arial" charset="0"/>
              </a:rPr>
              <a:t> и не допускать изгибов пилки.</a:t>
            </a:r>
            <a:endParaRPr lang="ru-RU" sz="2200" dirty="0">
              <a:latin typeface="Times New Roman" pitchFamily="18" charset="0"/>
              <a:ea typeface="Times New Roman" pitchFamily="18" charset="0"/>
              <a:cs typeface="Arial" charset="0"/>
            </a:endParaRPr>
          </a:p>
          <a:p>
            <a:pPr eaLnBrk="0" hangingPunct="0">
              <a:tabLst>
                <a:tab pos="457200" algn="l"/>
              </a:tabLst>
            </a:pPr>
            <a:endParaRPr lang="ru-RU" sz="2800" dirty="0">
              <a:ea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/>
          <p:cNvPicPr>
            <a:picLocks noChangeAspect="1" noChangeArrowheads="1"/>
          </p:cNvPicPr>
          <p:nvPr/>
        </p:nvPicPr>
        <p:blipFill>
          <a:blip r:embed="rId2" cstate="print"/>
          <a:srcRect r="7249" b="14995"/>
          <a:stretch>
            <a:fillRect/>
          </a:stretch>
        </p:blipFill>
        <p:spPr bwMode="auto">
          <a:xfrm>
            <a:off x="827088" y="333375"/>
            <a:ext cx="7129462" cy="48958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40963" name="AutoShape 3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7812088" y="5373688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0"/>
            <a:ext cx="9036050" cy="674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3970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      </a:t>
            </a:r>
            <a:r>
              <a:rPr lang="ru-RU" sz="2800" b="1" dirty="0" smtClean="0"/>
              <a:t>Технологическая карта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4301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cs typeface="Arial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12738" y="981075"/>
          <a:ext cx="7788275" cy="5532630"/>
        </p:xfrm>
        <a:graphic>
          <a:graphicData uri="http://schemas.openxmlformats.org/drawingml/2006/table">
            <a:tbl>
              <a:tblPr/>
              <a:tblGrid>
                <a:gridCol w="690562"/>
                <a:gridCol w="3897313"/>
                <a:gridCol w="3200400"/>
              </a:tblGrid>
              <a:tr h="433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Последовательность операций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Инструменты и приспособления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9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Перенести на фанеру с помощью копировальной бумаги рисунок изделия.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Рисунок изделия,  заготовка фанеры, простой карандаш, копирка.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3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Рассмотрите разметку, определите места поворота пилки.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Заготовка фанеры с нанесенным на нее контуром.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1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Подготовить выпиловочный столик и закрепить пилку в лобзике.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Лобзик, пилки, плоскогубцы, выпиловочный столик.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1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Выпилите контур изделия.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Лобзик, пилки, плоскогубцы, выпиловочный столик.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Зачистите изделие шлифовальной шкуркой.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Шлифовальная шкурка.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Приклеить к туловищу дятла крылья и хвост.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Клей ПВА, кисточка, прищепки.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Просверлить отверстия в изделии для крепления дятла к стволу.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Сверлильный станок, сверло, шило.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Закрепить дятла и рычаг к стволу дерева болтами М3х20.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Метчик М3, болты М3х20, отвёртка, клей ПВА, нитки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Отделка изделия.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Краски, кисточка, ёмкость для воды, карандаш.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/>
          <p:cNvPicPr>
            <a:picLocks noChangeAspect="1" noChangeArrowheads="1"/>
          </p:cNvPicPr>
          <p:nvPr/>
        </p:nvPicPr>
        <p:blipFill>
          <a:blip r:embed="rId2" cstate="print"/>
          <a:srcRect r="7249" b="14995"/>
          <a:stretch>
            <a:fillRect/>
          </a:stretch>
        </p:blipFill>
        <p:spPr bwMode="auto">
          <a:xfrm>
            <a:off x="827088" y="333375"/>
            <a:ext cx="7129462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5" name="AutoShape 3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7812088" y="5445125"/>
            <a:ext cx="914400" cy="914400"/>
          </a:xfrm>
          <a:prstGeom prst="smileyFace">
            <a:avLst>
              <a:gd name="adj" fmla="val 4653"/>
            </a:avLst>
          </a:prstGeom>
          <a:solidFill>
            <a:srgbClr val="33CC33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0"/>
            <a:ext cx="9036050" cy="674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3970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      </a:t>
            </a:r>
            <a:r>
              <a:rPr lang="ru-RU" sz="2800" b="1" dirty="0" smtClean="0"/>
              <a:t>Технологическая карта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4301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cs typeface="Arial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12738" y="981075"/>
          <a:ext cx="7788275" cy="5532630"/>
        </p:xfrm>
        <a:graphic>
          <a:graphicData uri="http://schemas.openxmlformats.org/drawingml/2006/table">
            <a:tbl>
              <a:tblPr/>
              <a:tblGrid>
                <a:gridCol w="690562"/>
                <a:gridCol w="3897313"/>
                <a:gridCol w="3200400"/>
              </a:tblGrid>
              <a:tr h="433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Последовательность операций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Инструменты и приспособления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9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Перенести на фанеру с помощью копировальной бумаги рисунок изделия.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Рисунок изделия,  заготовка фанеры, простой карандаш, копирка.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3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Рассмотрите разметку, определите места поворота пилки.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Заготовка фанеры с нанесенным на нее контуром.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1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Подготовить выпиловочный столик и закрепить пилку в лобзике.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Лобзик, пилки, плоскогубцы, выпиловочный столик.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1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Выпилите контур изделия.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Лобзик, пилки, плоскогубцы, выпиловочный столик.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Зачистите изделие шлифовальной шкуркой.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Шлифовальная шкурка.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Приклеить к туловищу дятла крылья и хвост.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Клей ПВА, кисточка, прищепки.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Просверлить отверстия в изделии для крепления дятла к стволу.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Сверлильный станок, сверло, шило.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Закрепить дятла и рычаг к стволу дерева болтами М3х20.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Метчик М3, болты М3х20, отвёртка, клей ПВА, нитки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Отделка изделия.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Краски, кисточка, ёмкость для воды, карандаш.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923" marR="4492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1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323850" y="620713"/>
            <a:ext cx="8640763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lum contrast="30000"/>
          </a:blip>
          <a:srcRect/>
          <a:stretch>
            <a:fillRect/>
          </a:stretch>
        </p:blipFill>
        <p:spPr bwMode="auto">
          <a:xfrm>
            <a:off x="1043608" y="0"/>
            <a:ext cx="6840760" cy="7101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Домашнее  задание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043608" y="1916832"/>
            <a:ext cx="7499176" cy="3773016"/>
          </a:xfrm>
          <a:prstGeom prst="rightArrow">
            <a:avLst/>
          </a:prstGeom>
          <a:ln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Принести: спецодежду, лобзик, наждачную бумагу размером 30х30, клей ПВА, кисточка для клея, 3 прищепки, акварельные краски и приборы для раскрашивания. Повторить правила ТБ при работе лобзиком.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lum contrast="30000"/>
          </a:blip>
          <a:srcRect/>
          <a:stretch>
            <a:fillRect/>
          </a:stretch>
        </p:blipFill>
        <p:spPr bwMode="auto">
          <a:xfrm>
            <a:off x="1043608" y="0"/>
            <a:ext cx="6840760" cy="7101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620713"/>
            <a:ext cx="8032750" cy="568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3663"/>
            <a:ext cx="9288463" cy="695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Rectangle 1"/>
          <p:cNvSpPr>
            <a:spLocks noChangeArrowheads="1"/>
          </p:cNvSpPr>
          <p:nvPr/>
        </p:nvSpPr>
        <p:spPr bwMode="auto">
          <a:xfrm>
            <a:off x="1042988" y="765175"/>
            <a:ext cx="7431087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4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Как изготавливают фанеру?</a:t>
            </a:r>
            <a:endParaRPr lang="ru-RU" sz="4400">
              <a:ea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1412875"/>
            <a:ext cx="7570787" cy="374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7788"/>
            <a:ext cx="9144000" cy="695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Rectangle 1"/>
          <p:cNvSpPr>
            <a:spLocks noChangeArrowheads="1"/>
          </p:cNvSpPr>
          <p:nvPr/>
        </p:nvSpPr>
        <p:spPr bwMode="auto">
          <a:xfrm>
            <a:off x="468313" y="765175"/>
            <a:ext cx="83343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4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Каким инструментом вырезают</a:t>
            </a:r>
            <a:br>
              <a:rPr lang="ru-RU" sz="440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4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из фанеры фигуры?</a:t>
            </a:r>
            <a:endParaRPr lang="ru-RU" sz="4400">
              <a:ea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756025" y="260350"/>
            <a:ext cx="185738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3600" dirty="0">
              <a:solidFill>
                <a:schemeClr val="accent1">
                  <a:lumMod val="60000"/>
                  <a:lumOff val="40000"/>
                </a:schemeClr>
              </a:solidFill>
              <a:latin typeface="+mn-lt"/>
            </a:endParaRPr>
          </a:p>
        </p:txBody>
      </p:sp>
      <p:pic>
        <p:nvPicPr>
          <p:cNvPr id="20482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813" y="1062038"/>
            <a:ext cx="6613525" cy="517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3663"/>
            <a:ext cx="9144000" cy="695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Rectangle 1"/>
          <p:cNvSpPr>
            <a:spLocks noChangeArrowheads="1"/>
          </p:cNvSpPr>
          <p:nvPr/>
        </p:nvSpPr>
        <p:spPr bwMode="auto">
          <a:xfrm>
            <a:off x="1692275" y="549275"/>
            <a:ext cx="532765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4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Строение лобзика?</a:t>
            </a:r>
            <a:endParaRPr lang="ru-RU" sz="4400">
              <a:ea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276475" y="404813"/>
            <a:ext cx="3424238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Строение лобзика</a:t>
            </a:r>
            <a:endParaRPr lang="ru-RU" sz="3200" dirty="0">
              <a:solidFill>
                <a:schemeClr val="accent1">
                  <a:lumMod val="60000"/>
                  <a:lumOff val="40000"/>
                </a:schemeClr>
              </a:solidFill>
              <a:latin typeface="+mn-lt"/>
            </a:endParaRPr>
          </a:p>
        </p:txBody>
      </p:sp>
      <p:pic>
        <p:nvPicPr>
          <p:cNvPr id="2355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5825" y="342900"/>
            <a:ext cx="737235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506</TotalTime>
  <Words>448</Words>
  <Application>Microsoft Office PowerPoint</Application>
  <PresentationFormat>Экран (4:3)</PresentationFormat>
  <Paragraphs>94</Paragraphs>
  <Slides>33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      Технологическая карта </vt:lpstr>
      <vt:lpstr>Слайд 28</vt:lpstr>
      <vt:lpstr>      Технологическая карта </vt:lpstr>
      <vt:lpstr>Слайд 30</vt:lpstr>
      <vt:lpstr>Домашнее  задание</vt:lpstr>
      <vt:lpstr>Слайд 32</vt:lpstr>
      <vt:lpstr>Слайд 33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56</cp:revision>
  <dcterms:created xsi:type="dcterms:W3CDTF">2018-12-24T08:33:32Z</dcterms:created>
  <dcterms:modified xsi:type="dcterms:W3CDTF">2019-01-10T09:53:34Z</dcterms:modified>
</cp:coreProperties>
</file>