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sldIdLst>
    <p:sldId id="258" r:id="rId2"/>
    <p:sldId id="259" r:id="rId3"/>
    <p:sldId id="305" r:id="rId4"/>
    <p:sldId id="290" r:id="rId5"/>
    <p:sldId id="302" r:id="rId6"/>
    <p:sldId id="306" r:id="rId7"/>
    <p:sldId id="291" r:id="rId8"/>
    <p:sldId id="292" r:id="rId9"/>
    <p:sldId id="293" r:id="rId10"/>
    <p:sldId id="294" r:id="rId11"/>
    <p:sldId id="303" r:id="rId12"/>
    <p:sldId id="295" r:id="rId13"/>
    <p:sldId id="261" r:id="rId14"/>
    <p:sldId id="262" r:id="rId15"/>
    <p:sldId id="263" r:id="rId16"/>
    <p:sldId id="304" r:id="rId17"/>
    <p:sldId id="264" r:id="rId18"/>
    <p:sldId id="265" r:id="rId19"/>
    <p:sldId id="266" r:id="rId20"/>
    <p:sldId id="267" r:id="rId21"/>
    <p:sldId id="269" r:id="rId22"/>
    <p:sldId id="270" r:id="rId23"/>
    <p:sldId id="271" r:id="rId24"/>
    <p:sldId id="273" r:id="rId25"/>
    <p:sldId id="274" r:id="rId26"/>
    <p:sldId id="275" r:id="rId27"/>
    <p:sldId id="296" r:id="rId28"/>
    <p:sldId id="276" r:id="rId29"/>
    <p:sldId id="277" r:id="rId30"/>
    <p:sldId id="278" r:id="rId31"/>
    <p:sldId id="279" r:id="rId32"/>
    <p:sldId id="280" r:id="rId33"/>
    <p:sldId id="283" r:id="rId34"/>
    <p:sldId id="284" r:id="rId35"/>
    <p:sldId id="285" r:id="rId36"/>
    <p:sldId id="286" r:id="rId37"/>
    <p:sldId id="287" r:id="rId38"/>
    <p:sldId id="288" r:id="rId39"/>
    <p:sldId id="297" r:id="rId40"/>
    <p:sldId id="298" r:id="rId41"/>
    <p:sldId id="307" r:id="rId42"/>
    <p:sldId id="299" r:id="rId43"/>
    <p:sldId id="301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8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905A3391-FA77-4370-B94D-FFE0EA26C11A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570ECA5F-4CA4-4134-AC92-0D5EA100BED8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57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g"/><Relationship Id="rId5" Type="http://schemas.openxmlformats.org/officeDocument/2006/relationships/image" Target="../media/image70.jpg"/><Relationship Id="rId4" Type="http://schemas.openxmlformats.org/officeDocument/2006/relationships/image" Target="../media/image29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7" Type="http://schemas.openxmlformats.org/officeDocument/2006/relationships/image" Target="../media/image52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g"/><Relationship Id="rId5" Type="http://schemas.openxmlformats.org/officeDocument/2006/relationships/image" Target="../media/image75.jpg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4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48680"/>
            <a:ext cx="8208912" cy="5760640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хвилі</a:t>
            </a:r>
          </a:p>
          <a:p>
            <a:pPr algn="ctr"/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екотворчості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 algn="ctr"/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Креатив врятує світ!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перший слайд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28457" y="60045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88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edge/>
      </p:transition>
    </mc:Choice>
    <mc:Fallback xmlns=""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0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195736" y="340859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InflateBottom">
              <a:avLst/>
            </a:prstTxWarp>
          </a:bodyPr>
          <a:lstStyle/>
          <a:p>
            <a:pPr algn="ctr"/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ЕКОДИЗАЙН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482752" cy="49571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340768"/>
            <a:ext cx="4499992" cy="25300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52" y="4182869"/>
            <a:ext cx="3240360" cy="23961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728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7" y="908720"/>
            <a:ext cx="849694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Екодизайн</a:t>
            </a:r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приділяє особливу увагу: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поживанню ресурсів при проектуванні, виготовленні, використанні та утилізації;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оходженню матеріалів;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езпеці у використанні виробів, відсутність шкоди здоров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’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ю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споживачів;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ростоті і безпеці використання та утилізації, можливості повторного використання матеріалів з мінімальним екологічним збитком. </a:t>
            </a:r>
          </a:p>
          <a:p>
            <a:pPr marL="285750" indent="-285750">
              <a:buFont typeface="Wingdings" pitchFamily="2" charset="2"/>
              <a:buChar char="Ø"/>
            </a:pPr>
            <a:endParaRPr lang="uk-UA" dirty="0" smtClean="0"/>
          </a:p>
          <a:p>
            <a:pPr marL="285750" indent="-285750"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860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3683">
            <a:off x="467544" y="548680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65122"/>
            <a:ext cx="2528263" cy="234379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6175">
            <a:off x="6517540" y="485079"/>
            <a:ext cx="2143125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2834">
            <a:off x="413853" y="3983909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181032"/>
            <a:ext cx="2232248" cy="298016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2166">
            <a:off x="6121770" y="4322157"/>
            <a:ext cx="2748938" cy="1382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3304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edge/>
      </p:transition>
    </mc:Choice>
    <mc:Fallback xmlns=""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хто започаткував плетіння з газетних трубоч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04665"/>
            <a:ext cx="3888431" cy="29141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678" y="337389"/>
            <a:ext cx="3143250" cy="21621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5" y="3551932"/>
            <a:ext cx="3960440" cy="28020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848935"/>
            <a:ext cx="3573016" cy="3573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614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edge/>
      </p:transition>
    </mc:Choice>
    <mc:Fallback xmlns=""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3048000" cy="2476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60649"/>
            <a:ext cx="4248472" cy="3186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75" y="2858920"/>
            <a:ext cx="2091680" cy="36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668" y="2617452"/>
            <a:ext cx="2762250" cy="414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738060"/>
            <a:ext cx="2000250" cy="278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206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4863">
            <a:off x="323528" y="188640"/>
            <a:ext cx="2721151" cy="38349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9716">
            <a:off x="5966817" y="522748"/>
            <a:ext cx="2834487" cy="31214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2870">
            <a:off x="5549005" y="3406618"/>
            <a:ext cx="2760240" cy="3166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771" y="1244404"/>
            <a:ext cx="2064716" cy="36677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5564">
            <a:off x="1312065" y="3255925"/>
            <a:ext cx="1980629" cy="33087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8309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548680"/>
            <a:ext cx="849694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Плетіння із газет: мінімум витрат – максимум користі!</a:t>
            </a:r>
          </a:p>
          <a:p>
            <a:pPr algn="ctr"/>
            <a:endParaRPr lang="uk-UA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Мистецтво плетіння є надзвичайно корисним для дітей, бо розвиває дрібну моторику рук, привчає до охайності та пильності, знайомить з конструюванням, несе естетичний аспект.</a:t>
            </a:r>
          </a:p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Творча діяльність дає вихід внутрішнім конфліктам і сильним емоціям, дисциплінує, сприяє підвищенню самооцінки, здатності усвідомлювати свої відчуття і почуття, розвиває дизайнерське мислення.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0208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620688"/>
            <a:ext cx="8928992" cy="5760640"/>
          </a:xfrm>
          <a:prstGeom prst="rect">
            <a:avLst/>
          </a:prstGeom>
          <a:noFill/>
        </p:spPr>
        <p:txBody>
          <a:bodyPr wrap="square" rtlCol="0">
            <a:prstTxWarp prst="textInflateBottom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Плюси і мінуси плетіння з газетних трубочок.</a:t>
            </a:r>
          </a:p>
          <a:p>
            <a:pPr algn="ctr">
              <a:lnSpc>
                <a:spcPct val="150000"/>
              </a:lnSpc>
            </a:pP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МІНУСИ:</a:t>
            </a:r>
          </a:p>
          <a:p>
            <a:pPr marL="457200" indent="-457200" algn="ctr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т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ипографська фарба бруднить руки;</a:t>
            </a:r>
          </a:p>
          <a:p>
            <a:pPr marL="457200" indent="-457200" algn="ctr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т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ипографська 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фарба не зафарбовується до кінця;</a:t>
            </a:r>
          </a:p>
          <a:p>
            <a:pPr marL="457200" indent="-457200" algn="ctr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Щоб надати виробам міцності, потрібно проводити додаткові етапи </a:t>
            </a:r>
            <a:r>
              <a:rPr lang="uk-UA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грунтовки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 трубочок.</a:t>
            </a:r>
          </a:p>
          <a:p>
            <a:pPr algn="ctr">
              <a:lnSpc>
                <a:spcPct val="150000"/>
              </a:lnSpc>
            </a:pPr>
            <a:endParaRPr lang="uk-UA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atang" pitchFamily="18" charset="-127"/>
              <a:ea typeface="Batang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ПЛЮСИ:</a:t>
            </a:r>
          </a:p>
          <a:p>
            <a:pPr marL="457200" indent="-457200" algn="ctr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д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оступність 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матеріалу.</a:t>
            </a:r>
          </a:p>
          <a:p>
            <a:pPr marL="457200" indent="-457200" algn="ctr">
              <a:buFont typeface="Wingdings" pitchFamily="2" charset="2"/>
              <a:buChar char="v"/>
            </a:pPr>
            <a:endParaRPr lang="uk-UA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atang" pitchFamily="18" charset="-127"/>
              <a:ea typeface="Batang" pitchFamily="18" charset="-127"/>
            </a:endParaRPr>
          </a:p>
          <a:p>
            <a:pPr marL="457200" indent="-457200" algn="ctr">
              <a:buFont typeface="Wingdings" pitchFamily="2" charset="2"/>
              <a:buChar char="v"/>
            </a:pPr>
            <a:endParaRPr lang="uk-UA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atang" pitchFamily="18" charset="-127"/>
              <a:ea typeface="Batang" pitchFamily="18" charset="-127"/>
            </a:endParaRPr>
          </a:p>
          <a:p>
            <a:pPr marL="457200" indent="-457200" algn="ctr">
              <a:buFont typeface="Wingdings" pitchFamily="2" charset="2"/>
              <a:buChar char="v"/>
            </a:pPr>
            <a:endParaRPr lang="uk-UA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atang" pitchFamily="18" charset="-127"/>
              <a:ea typeface="Batang" pitchFamily="18" charset="-127"/>
            </a:endParaRPr>
          </a:p>
          <a:p>
            <a:pPr algn="ctr"/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424512"/>
            <a:ext cx="1981200" cy="19568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357099"/>
            <a:ext cx="2770064" cy="20764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800086"/>
            <a:ext cx="2448272" cy="16334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5035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7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7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75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7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250"/>
                            </p:stCondLst>
                            <p:childTnLst>
                              <p:par>
                                <p:cTn id="3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250"/>
                            </p:stCondLst>
                            <p:childTnLst>
                              <p:par>
                                <p:cTn id="3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250"/>
                            </p:stCondLst>
                            <p:childTnLst>
                              <p:par>
                                <p:cTn id="40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539552" y="620688"/>
            <a:ext cx="7992888" cy="5472608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Газета -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відмінний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і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доступний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матеріал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для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створення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виробів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З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газетних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трубочок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можна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зробити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кошики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плетінки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сумочки,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килимки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тарілки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панно і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ще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багато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чого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корисного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Звичайна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газета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знайдеться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будь-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якій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сім'ї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але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замість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того,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щоб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викидати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газету,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скрутіть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неї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трубочки,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які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можна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буде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пофарбувати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і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зробити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 них все,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душі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завгодно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284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олна 2"/>
          <p:cNvSpPr/>
          <p:nvPr/>
        </p:nvSpPr>
        <p:spPr>
          <a:xfrm>
            <a:off x="755576" y="332656"/>
            <a:ext cx="7632848" cy="1490464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Для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виготовлення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газетних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трубочок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Вам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знадобиться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420888"/>
            <a:ext cx="237626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2"/>
                </a:solidFill>
              </a:rPr>
              <a:t>Газета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2564904"/>
            <a:ext cx="3888432" cy="936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chemeClr val="tx2"/>
                </a:solidFill>
              </a:rPr>
              <a:t>Канцелярський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ніж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або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ножиці</a:t>
            </a:r>
            <a:endParaRPr lang="ru-RU" sz="3200" dirty="0">
              <a:solidFill>
                <a:schemeClr val="tx2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619672" y="1484784"/>
            <a:ext cx="158417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5" idx="0"/>
          </p:cNvCxnSpPr>
          <p:nvPr/>
        </p:nvCxnSpPr>
        <p:spPr>
          <a:xfrm>
            <a:off x="5004048" y="1700808"/>
            <a:ext cx="194421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51520" y="4869160"/>
            <a:ext cx="4104456" cy="1080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2"/>
                </a:solidFill>
              </a:rPr>
              <a:t>Спиця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або</a:t>
            </a:r>
            <a:r>
              <a:rPr lang="ru-RU" sz="3200" dirty="0" smtClean="0">
                <a:solidFill>
                  <a:schemeClr val="tx2"/>
                </a:solidFill>
              </a:rPr>
              <a:t> дерев</a:t>
            </a:r>
            <a:r>
              <a:rPr lang="en-US" sz="3200" dirty="0" smtClean="0">
                <a:solidFill>
                  <a:schemeClr val="tx2"/>
                </a:solidFill>
              </a:rPr>
              <a:t>’</a:t>
            </a:r>
            <a:r>
              <a:rPr lang="uk-UA" sz="3200" dirty="0" err="1" smtClean="0">
                <a:solidFill>
                  <a:schemeClr val="tx2"/>
                </a:solidFill>
              </a:rPr>
              <a:t>яна</a:t>
            </a:r>
            <a:endParaRPr lang="uk-UA" sz="3200" dirty="0" smtClean="0">
              <a:solidFill>
                <a:schemeClr val="tx2"/>
              </a:solidFill>
            </a:endParaRPr>
          </a:p>
          <a:p>
            <a:pPr algn="ctr"/>
            <a:r>
              <a:rPr lang="uk-UA" sz="3200" dirty="0" smtClean="0">
                <a:solidFill>
                  <a:schemeClr val="tx2"/>
                </a:solidFill>
              </a:rPr>
              <a:t>шпажка</a:t>
            </a:r>
            <a:endParaRPr lang="ru-RU" sz="3200" dirty="0">
              <a:solidFill>
                <a:schemeClr val="tx2"/>
              </a:solidFill>
            </a:endParaRPr>
          </a:p>
        </p:txBody>
      </p:sp>
      <p:cxnSp>
        <p:nvCxnSpPr>
          <p:cNvPr id="21" name="Прямая со стрелкой 20"/>
          <p:cNvCxnSpPr>
            <a:endCxn id="19" idx="0"/>
          </p:cNvCxnSpPr>
          <p:nvPr/>
        </p:nvCxnSpPr>
        <p:spPr>
          <a:xfrm flipH="1">
            <a:off x="2303748" y="1484784"/>
            <a:ext cx="1116124" cy="33843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4860032" y="4869160"/>
            <a:ext cx="2952328" cy="1080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2"/>
                </a:solidFill>
              </a:rPr>
              <a:t>Клей </a:t>
            </a:r>
            <a:r>
              <a:rPr lang="ru-RU" sz="3200" dirty="0" smtClean="0">
                <a:solidFill>
                  <a:schemeClr val="tx2"/>
                </a:solidFill>
              </a:rPr>
              <a:t>ПВА</a:t>
            </a:r>
            <a:endParaRPr lang="ru-RU" sz="3200" dirty="0">
              <a:solidFill>
                <a:schemeClr val="tx2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3563888" y="1484784"/>
            <a:ext cx="2160240" cy="33843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872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d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9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езентація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9831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3208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23528" y="404664"/>
            <a:ext cx="8568952" cy="165618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Stop">
              <a:avLst/>
            </a:prstTxWarp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Як же 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виготовити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паперові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 трубочки?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73016"/>
            <a:ext cx="4068452" cy="3049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593" y="3591159"/>
            <a:ext cx="4071530" cy="3049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67544" y="2420888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Є трубочки прямі і конусні (коли один край трубочки ширший за інший)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1900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95536" y="260648"/>
            <a:ext cx="8136904" cy="12744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Stop">
              <a:avLst/>
            </a:prstTxWarp>
          </a:bodyPr>
          <a:lstStyle/>
          <a:p>
            <a:pPr algn="ctr"/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Фарбування паперових трубочок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95" y="1625200"/>
            <a:ext cx="2304256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639" y="1620360"/>
            <a:ext cx="2857500" cy="1409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39" y="4035340"/>
            <a:ext cx="3165370" cy="2594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81500"/>
            <a:ext cx="1905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639" y="4451058"/>
            <a:ext cx="2359521" cy="1765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496" y="1700808"/>
            <a:ext cx="2965512" cy="2075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403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11560" y="260648"/>
            <a:ext cx="7992888" cy="120243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Stop">
              <a:avLst/>
            </a:prstTxWarp>
          </a:bodyPr>
          <a:lstStyle/>
          <a:p>
            <a:pPr algn="ctr"/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Фарбування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готових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виробів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94121"/>
            <a:ext cx="4608512" cy="2997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372" y="3717032"/>
            <a:ext cx="4875695" cy="27425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7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755576" y="260648"/>
            <a:ext cx="7776864" cy="113042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hevron">
              <a:avLst/>
            </a:prstTxWarp>
          </a:bodyPr>
          <a:lstStyle/>
          <a:p>
            <a:pPr algn="ctr"/>
            <a:r>
              <a:rPr lang="uk-UA" sz="3200" dirty="0" smtClean="0">
                <a:solidFill>
                  <a:schemeClr val="accent1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Нарощування трубочок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414826"/>
            <a:ext cx="3810000" cy="2857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620" y="3414827"/>
            <a:ext cx="3745875" cy="28574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39552" y="2204864"/>
            <a:ext cx="381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рахунок різної товщини </a:t>
            </a:r>
          </a:p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обох кінців трубочки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621" y="2204864"/>
            <a:ext cx="3655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Коли товщина кінців </a:t>
            </a:r>
          </a:p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приблизно однакова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5621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95536" y="188640"/>
            <a:ext cx="8208912" cy="113042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</a:rPr>
              <a:t>Скручування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  «</a:t>
            </a:r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</a:rPr>
              <a:t>равлик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»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61" y="1556792"/>
            <a:ext cx="3526567" cy="26274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556791"/>
            <a:ext cx="4644008" cy="26122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61" y="4306198"/>
            <a:ext cx="4283968" cy="24097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975" y="4420067"/>
            <a:ext cx="2181994" cy="21819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126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305"/>
            <a:ext cx="1645949" cy="271406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054" y="323151"/>
            <a:ext cx="3048000" cy="24765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871" y="3524147"/>
            <a:ext cx="2857500" cy="23622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01688"/>
            <a:ext cx="2640518" cy="22045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57501"/>
            <a:ext cx="2165226" cy="20699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025102"/>
            <a:ext cx="2371821" cy="35577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1282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16309"/>
            <a:ext cx="2540000" cy="444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324" y="549973"/>
            <a:ext cx="2412276" cy="24122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3413"/>
            <a:ext cx="2883024" cy="29653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436" y="3700870"/>
            <a:ext cx="5236840" cy="29457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33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6" y="212782"/>
            <a:ext cx="1944216" cy="64093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160" y="618254"/>
            <a:ext cx="2247900" cy="2990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245246"/>
            <a:ext cx="2247900" cy="2990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63622"/>
            <a:ext cx="2247900" cy="2990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060" y="3394972"/>
            <a:ext cx="2247900" cy="3390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644" y="268899"/>
            <a:ext cx="2204316" cy="29804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68" y="4283471"/>
            <a:ext cx="2247900" cy="1952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7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14:shred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45886" y="116632"/>
            <a:ext cx="8712968" cy="1368151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Різдвяно-новорічний  декор  помешкання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74" y="1666861"/>
            <a:ext cx="3118098" cy="2338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039" y="1658209"/>
            <a:ext cx="2190750" cy="298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005435"/>
            <a:ext cx="2000250" cy="278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6" y="4431527"/>
            <a:ext cx="2902074" cy="2186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334" y="2492896"/>
            <a:ext cx="2009154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928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5" y="332656"/>
            <a:ext cx="2862318" cy="38164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26" y="238336"/>
            <a:ext cx="2484990" cy="40050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444" y="332656"/>
            <a:ext cx="2880320" cy="28803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789040"/>
            <a:ext cx="2003400" cy="27396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478053"/>
            <a:ext cx="1624013" cy="21669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404" y="4506529"/>
            <a:ext cx="2109986" cy="21099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135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217024" cy="6858000"/>
          </a:xfrm>
          <a:prstGeom prst="rect">
            <a:avLst/>
          </a:prstGeom>
        </p:spPr>
      </p:pic>
      <p:pic>
        <p:nvPicPr>
          <p:cNvPr id="4" name="zimnyaya-muzyka-krasivaya-melodiya-zimnya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40443" y="611006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7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wheelReverse spokes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0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2247900" cy="348615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184" y="302320"/>
            <a:ext cx="3766170" cy="376617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95243"/>
            <a:ext cx="2380016" cy="4238989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04" y="4293096"/>
            <a:ext cx="3416300" cy="227339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947" y="4653135"/>
            <a:ext cx="3583285" cy="207830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2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3690938" cy="2600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01901"/>
            <a:ext cx="5372100" cy="3581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96" y="3809231"/>
            <a:ext cx="3090575" cy="2285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99944"/>
            <a:ext cx="1857375" cy="2457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45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824536" cy="27124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836" y="3140968"/>
            <a:ext cx="4838588" cy="3414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63" y="3495618"/>
            <a:ext cx="1685925" cy="27051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744778"/>
            <a:ext cx="2857500" cy="1600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67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67544" y="260648"/>
            <a:ext cx="8352928" cy="113042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Deflate">
              <a:avLst/>
            </a:prstTxWarp>
          </a:bodyPr>
          <a:lstStyle/>
          <a:p>
            <a:pPr algn="ctr"/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</a:rPr>
              <a:t>Вироби з паперу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40" y="1700808"/>
            <a:ext cx="2841355" cy="36960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348880"/>
            <a:ext cx="4759176" cy="27698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1041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3871913" cy="5803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836712"/>
            <a:ext cx="3795886" cy="50611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5699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43" y="449043"/>
            <a:ext cx="4297363" cy="60293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76576"/>
            <a:ext cx="3982194" cy="31843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245" y="3462263"/>
            <a:ext cx="2492382" cy="33364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03633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litter dir="d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3921900" cy="5229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009229"/>
            <a:ext cx="4868044" cy="36510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770" y="116632"/>
            <a:ext cx="3672407" cy="26501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141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litter dir="u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2819"/>
            <a:ext cx="3600400" cy="64078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82819"/>
            <a:ext cx="4608512" cy="64078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3944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93" y="548680"/>
            <a:ext cx="4371950" cy="58292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48680"/>
            <a:ext cx="2667000" cy="2000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859691"/>
            <a:ext cx="2693665" cy="35182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1227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litter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32856"/>
            <a:ext cx="6552727" cy="39316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539552" y="260648"/>
            <a:ext cx="7848872" cy="141845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2">
              <a:avLst/>
            </a:prstTxWarp>
          </a:bodyPr>
          <a:lstStyle/>
          <a:p>
            <a:pPr algn="ctr"/>
            <a:r>
              <a:rPr lang="uk-UA" sz="2400" dirty="0" smtClean="0">
                <a:solidFill>
                  <a:srgbClr val="FDA023">
                    <a:lumMod val="75000"/>
                  </a:srgbClr>
                </a:solidFill>
              </a:rPr>
              <a:t>Виготовлення новорічної ялинки</a:t>
            </a:r>
            <a:endParaRPr lang="ru-RU" sz="2400" dirty="0">
              <a:solidFill>
                <a:srgbClr val="FDA023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34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95536" y="836712"/>
            <a:ext cx="82089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anUp">
              <a:avLst/>
            </a:prstTxWarp>
          </a:bodyPr>
          <a:lstStyle/>
          <a:p>
            <a:pPr algn="ctr"/>
            <a:r>
              <a:rPr lang="uk-UA" sz="2800" dirty="0" smtClean="0">
                <a:solidFill>
                  <a:schemeClr val="accent1"/>
                </a:solidFill>
              </a:rPr>
              <a:t>Народні ремесла українців</a:t>
            </a:r>
            <a:endParaRPr lang="ru-RU" sz="28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88839"/>
            <a:ext cx="6477292" cy="4585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8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049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litter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908720"/>
            <a:ext cx="8640960" cy="55092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Рецепт </a:t>
            </a:r>
            <a:r>
              <a:rPr lang="uk-UA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еко-класу</a:t>
            </a:r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Беремо </a:t>
            </a:r>
            <a:r>
              <a:rPr lang="uk-UA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екосвідомість</a:t>
            </a:r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чайну ложку креативу, купу старих і непотрібних  газет або паперу, що на Ваших очах перетворяться…  на  прикраси! Неймовірно актуально до Нового Року!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320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448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65" y="144895"/>
            <a:ext cx="8583415" cy="65244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Доброти свіча - Біле поле, біла річ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27440" y="58249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69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20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28302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378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039" y="1052736"/>
            <a:ext cx="84969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Оволодіння технологією плетіння з газетної лози дає можливість :</a:t>
            </a:r>
            <a:endParaRPr lang="uk-UA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Aharoni" pitchFamily="2" charset="-79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</a:t>
            </a: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ідновити народні традиції;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</a:t>
            </a: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ивчити основи лозоплетіння;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освоїти нову техніку плетіння з газетної лози;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</a:t>
            </a: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роявити  творчі здібності.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8447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2" y="213544"/>
            <a:ext cx="4975514" cy="2786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724" y="2829970"/>
            <a:ext cx="2731111" cy="3693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4118" y="3861048"/>
            <a:ext cx="4841938" cy="2664296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Комікс-героїня </a:t>
            </a:r>
            <a:r>
              <a:rPr lang="uk-UA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Харлі</a:t>
            </a:r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uk-UA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Квін</a:t>
            </a:r>
            <a:endParaRPr lang="uk-UA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uk-UA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uk-UA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</a:t>
            </a:r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патує неймовірними жакетами з решток сміття – пакетів та пластикових стрічок!</a:t>
            </a:r>
          </a:p>
          <a:p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20072" y="764704"/>
            <a:ext cx="3744416" cy="1440160"/>
          </a:xfrm>
          <a:prstGeom prst="rect">
            <a:avLst/>
          </a:prstGeom>
          <a:noFill/>
        </p:spPr>
        <p:txBody>
          <a:bodyPr wrap="square" rtlCol="0">
            <a:prstTxWarp prst="textCanDown">
              <a:avLst/>
            </a:prstTxWarp>
            <a:spAutoFit/>
          </a:bodyPr>
          <a:lstStyle/>
          <a:p>
            <a:pPr algn="ctr"/>
            <a:r>
              <a:rPr lang="uk-UA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Голівудська</a:t>
            </a:r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красуня задає</a:t>
            </a:r>
          </a:p>
          <a:p>
            <a:pPr algn="ctr"/>
            <a:r>
              <a:rPr lang="uk-UA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</a:t>
            </a:r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кологічні тренди!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607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681038"/>
            <a:ext cx="7334250" cy="5495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876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edge/>
      </p:transition>
    </mc:Choice>
    <mc:Fallback xmlns=""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35901"/>
            <a:ext cx="8784976" cy="5357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08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11560" y="404664"/>
            <a:ext cx="7632848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</a:rPr>
              <a:t>Правило 5С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68557"/>
            <a:ext cx="6408712" cy="4848526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76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1435</TotalTime>
  <Words>389</Words>
  <Application>Microsoft Office PowerPoint</Application>
  <PresentationFormat>Экран (4:3)</PresentationFormat>
  <Paragraphs>57</Paragraphs>
  <Slides>44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BlackTie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Igor</dc:creator>
  <cp:lastModifiedBy>Igor</cp:lastModifiedBy>
  <cp:revision>63</cp:revision>
  <dcterms:created xsi:type="dcterms:W3CDTF">2019-11-10T19:46:31Z</dcterms:created>
  <dcterms:modified xsi:type="dcterms:W3CDTF">2019-12-15T20:09:16Z</dcterms:modified>
</cp:coreProperties>
</file>