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1" r:id="rId4"/>
    <p:sldId id="269" r:id="rId5"/>
    <p:sldId id="268" r:id="rId6"/>
    <p:sldId id="266" r:id="rId7"/>
    <p:sldId id="284" r:id="rId8"/>
    <p:sldId id="285" r:id="rId9"/>
    <p:sldId id="273" r:id="rId10"/>
    <p:sldId id="275" r:id="rId11"/>
    <p:sldId id="287" r:id="rId12"/>
    <p:sldId id="272" r:id="rId13"/>
    <p:sldId id="267" r:id="rId14"/>
    <p:sldId id="288" r:id="rId15"/>
    <p:sldId id="293" r:id="rId16"/>
    <p:sldId id="290" r:id="rId17"/>
    <p:sldId id="278" r:id="rId18"/>
    <p:sldId id="295" r:id="rId19"/>
    <p:sldId id="29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2A0"/>
    <a:srgbClr val="2E2C2D"/>
    <a:srgbClr val="47627F"/>
    <a:srgbClr val="04105A"/>
    <a:srgbClr val="ED613E"/>
    <a:srgbClr val="BF3C48"/>
    <a:srgbClr val="856E45"/>
    <a:srgbClr val="6F267F"/>
    <a:srgbClr val="FECB00"/>
    <a:srgbClr val="729F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21250" autoAdjust="0"/>
    <p:restoredTop sz="94660"/>
  </p:normalViewPr>
  <p:slideViewPr>
    <p:cSldViewPr snapToGrid="0">
      <p:cViewPr>
        <p:scale>
          <a:sx n="77" d="100"/>
          <a:sy n="77" d="100"/>
        </p:scale>
        <p:origin x="-94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" y="366"/>
            <a:ext cx="9143024" cy="685726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0825" y="718235"/>
            <a:ext cx="5015484" cy="2387600"/>
          </a:xfrm>
        </p:spPr>
        <p:txBody>
          <a:bodyPr>
            <a:normAutofit fontScale="90000"/>
          </a:bodyPr>
          <a:lstStyle/>
          <a:p>
            <a:r>
              <a:rPr lang="en-US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/>
            </a:r>
            <a:br>
              <a:rPr lang="en-US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</a:br>
            <a:r>
              <a:rPr lang="en-US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/>
            </a:r>
            <a:br>
              <a:rPr lang="en-US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</a:br>
            <a:r>
              <a:rPr lang="ru-RU" sz="53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ПОШИТТЯ </a:t>
            </a:r>
            <a:r>
              <a:rPr lang="ru-RU" sz="53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СУМКИ ГОСПОДАРСЬКОЇ</a:t>
            </a:r>
            <a:br>
              <a:rPr lang="ru-RU" sz="53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</a:br>
            <a:endParaRPr lang="en-US" sz="53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2285" y="3944284"/>
            <a:ext cx="4992624" cy="1655762"/>
          </a:xfrm>
        </p:spPr>
        <p:txBody>
          <a:bodyPr/>
          <a:lstStyle/>
          <a:p>
            <a:r>
              <a:rPr lang="ru-RU" dirty="0" err="1">
                <a:solidFill>
                  <a:srgbClr val="3E52A0"/>
                </a:solidFill>
              </a:rPr>
              <a:t>Підготувала</a:t>
            </a:r>
            <a:r>
              <a:rPr lang="ru-RU" dirty="0">
                <a:solidFill>
                  <a:srgbClr val="3E52A0"/>
                </a:solidFill>
              </a:rPr>
              <a:t> </a:t>
            </a:r>
            <a:r>
              <a:rPr lang="ru-RU" dirty="0" err="1" smtClean="0">
                <a:solidFill>
                  <a:srgbClr val="3E52A0"/>
                </a:solidFill>
              </a:rPr>
              <a:t>вчитель</a:t>
            </a:r>
            <a:r>
              <a:rPr lang="uk-UA" dirty="0">
                <a:solidFill>
                  <a:srgbClr val="3E52A0"/>
                </a:solidFill>
              </a:rPr>
              <a:t> </a:t>
            </a:r>
            <a:r>
              <a:rPr lang="uk-UA" dirty="0" smtClean="0">
                <a:solidFill>
                  <a:srgbClr val="3E52A0"/>
                </a:solidFill>
              </a:rPr>
              <a:t>трудового навчання</a:t>
            </a:r>
            <a:r>
              <a:rPr lang="ru-RU" dirty="0" smtClean="0">
                <a:solidFill>
                  <a:srgbClr val="3E52A0"/>
                </a:solidFill>
              </a:rPr>
              <a:t> (</a:t>
            </a:r>
            <a:r>
              <a:rPr lang="ru-RU" dirty="0" err="1" smtClean="0">
                <a:solidFill>
                  <a:srgbClr val="3E52A0"/>
                </a:solidFill>
              </a:rPr>
              <a:t>швейна</a:t>
            </a:r>
            <a:r>
              <a:rPr lang="ru-RU" dirty="0" smtClean="0">
                <a:solidFill>
                  <a:srgbClr val="3E52A0"/>
                </a:solidFill>
              </a:rPr>
              <a:t> справа),</a:t>
            </a:r>
          </a:p>
          <a:p>
            <a:r>
              <a:rPr lang="ru-RU" dirty="0" err="1">
                <a:solidFill>
                  <a:srgbClr val="3E52A0"/>
                </a:solidFill>
              </a:rPr>
              <a:t>с</a:t>
            </a:r>
            <a:r>
              <a:rPr lang="ru-RU" dirty="0" err="1" smtClean="0">
                <a:solidFill>
                  <a:srgbClr val="3E52A0"/>
                </a:solidFill>
              </a:rPr>
              <a:t>пеціаліст</a:t>
            </a:r>
            <a:r>
              <a:rPr lang="ru-RU" dirty="0" smtClean="0">
                <a:solidFill>
                  <a:srgbClr val="3E52A0"/>
                </a:solidFill>
              </a:rPr>
              <a:t> </a:t>
            </a:r>
            <a:r>
              <a:rPr lang="ru-RU" dirty="0" err="1" smtClean="0">
                <a:solidFill>
                  <a:srgbClr val="3E52A0"/>
                </a:solidFill>
              </a:rPr>
              <a:t>вищої</a:t>
            </a:r>
            <a:r>
              <a:rPr lang="ru-RU" dirty="0" smtClean="0">
                <a:solidFill>
                  <a:srgbClr val="3E52A0"/>
                </a:solidFill>
              </a:rPr>
              <a:t> </a:t>
            </a:r>
            <a:r>
              <a:rPr lang="ru-RU" dirty="0" err="1" smtClean="0">
                <a:solidFill>
                  <a:srgbClr val="3E52A0"/>
                </a:solidFill>
              </a:rPr>
              <a:t>категорії</a:t>
            </a:r>
            <a:r>
              <a:rPr lang="ru-RU" dirty="0" smtClean="0">
                <a:solidFill>
                  <a:srgbClr val="3E52A0"/>
                </a:solidFill>
              </a:rPr>
              <a:t> , «старший </a:t>
            </a:r>
            <a:r>
              <a:rPr lang="ru-RU" dirty="0" err="1" smtClean="0">
                <a:solidFill>
                  <a:srgbClr val="3E52A0"/>
                </a:solidFill>
              </a:rPr>
              <a:t>вчитель</a:t>
            </a:r>
            <a:r>
              <a:rPr lang="ru-RU" dirty="0" smtClean="0">
                <a:solidFill>
                  <a:srgbClr val="3E52A0"/>
                </a:solidFill>
              </a:rPr>
              <a:t>» Гасаненко </a:t>
            </a:r>
            <a:r>
              <a:rPr lang="ru-RU" dirty="0">
                <a:solidFill>
                  <a:srgbClr val="3E52A0"/>
                </a:solidFill>
              </a:rPr>
              <a:t>О.В.</a:t>
            </a:r>
          </a:p>
        </p:txBody>
      </p:sp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365760"/>
            <a:ext cx="7418070" cy="2400300"/>
          </a:xfrm>
        </p:spPr>
        <p:txBody>
          <a:bodyPr>
            <a:normAutofit fontScale="90000"/>
          </a:bodyPr>
          <a:lstStyle/>
          <a:p>
            <a:pPr algn="just"/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000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sz="20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000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sz="20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В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час, коли наша планета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змінюється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змінюється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природа, люди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усвідомлюють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наслідки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своєї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життєдіяльності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і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починають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більше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піклуватися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про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навколишній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світ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і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працювати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над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відновленням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екології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Будуються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підприємства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по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переробці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сміття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випускають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електроавтомобілі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чистять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водойми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Кожна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людина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також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може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зробити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свій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внесок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Хтось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менше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купує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пластика,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хтось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здає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батарейки в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спеціальні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пункти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прийому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. Ми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теж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можемо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зробити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свій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вибір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Сьогодні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ми з вами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будемо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шити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сумки з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екологічно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чистого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</a:rPr>
              <a:t>матеріалу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,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</a:rPr>
              <a:t>господарські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сумки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що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з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легкістю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замінять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поліетиленові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пакети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які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ми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беремо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з собою в магазин та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які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будуть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слугувати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нам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набагато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</a:rPr>
              <a:t>довше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190" y="2730202"/>
            <a:ext cx="6617970" cy="375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2514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65859" y="594360"/>
            <a:ext cx="3509011" cy="5955030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</a:rPr>
              <a:t>С</a:t>
            </a:r>
            <a:r>
              <a:rPr lang="ru-RU" dirty="0" smtClean="0">
                <a:solidFill>
                  <a:srgbClr val="002060"/>
                </a:solidFill>
              </a:rPr>
              <a:t>умка </a:t>
            </a:r>
            <a:r>
              <a:rPr lang="ru-RU" dirty="0" err="1" smtClean="0">
                <a:solidFill>
                  <a:srgbClr val="002060"/>
                </a:solidFill>
              </a:rPr>
              <a:t>господарска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err="1" smtClean="0">
                <a:solidFill>
                  <a:srgbClr val="002060"/>
                </a:solidFill>
              </a:rPr>
              <a:t>популярний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вид </a:t>
            </a:r>
            <a:r>
              <a:rPr lang="ru-RU" dirty="0" err="1">
                <a:solidFill>
                  <a:srgbClr val="002060"/>
                </a:solidFill>
              </a:rPr>
              <a:t>тари</a:t>
            </a:r>
            <a:r>
              <a:rPr lang="ru-RU" dirty="0">
                <a:solidFill>
                  <a:srgbClr val="002060"/>
                </a:solidFill>
              </a:rPr>
              <a:t> для </a:t>
            </a:r>
            <a:r>
              <a:rPr lang="ru-RU" dirty="0" err="1">
                <a:solidFill>
                  <a:srgbClr val="002060"/>
                </a:solidFill>
              </a:rPr>
              <a:t>походів</a:t>
            </a:r>
            <a:r>
              <a:rPr lang="ru-RU" dirty="0">
                <a:solidFill>
                  <a:srgbClr val="002060"/>
                </a:solidFill>
              </a:rPr>
              <a:t> в магазин, </a:t>
            </a:r>
            <a:r>
              <a:rPr lang="ru-RU" dirty="0" err="1">
                <a:solidFill>
                  <a:srgbClr val="002060"/>
                </a:solidFill>
              </a:rPr>
              <a:t>текстильної</a:t>
            </a:r>
            <a:r>
              <a:rPr lang="ru-RU" dirty="0">
                <a:solidFill>
                  <a:srgbClr val="002060"/>
                </a:solidFill>
              </a:rPr>
              <a:t> упаковки </a:t>
            </a:r>
            <a:r>
              <a:rPr lang="ru-RU" dirty="0" err="1">
                <a:solidFill>
                  <a:srgbClr val="002060"/>
                </a:solidFill>
              </a:rPr>
              <a:t>товарів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презентацій</a:t>
            </a:r>
            <a:r>
              <a:rPr lang="ru-RU" dirty="0">
                <a:solidFill>
                  <a:srgbClr val="002060"/>
                </a:solidFill>
              </a:rPr>
              <a:t> і промо </a:t>
            </a:r>
            <a:r>
              <a:rPr lang="ru-RU" dirty="0" err="1">
                <a:solidFill>
                  <a:srgbClr val="002060"/>
                </a:solidFill>
              </a:rPr>
              <a:t>заходів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Пошиття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еко</a:t>
            </a:r>
            <a:r>
              <a:rPr lang="ru-RU" dirty="0">
                <a:solidFill>
                  <a:srgbClr val="002060"/>
                </a:solidFill>
              </a:rPr>
              <a:t>-сумок в </a:t>
            </a:r>
            <a:r>
              <a:rPr lang="ru-RU" dirty="0" err="1">
                <a:solidFill>
                  <a:srgbClr val="002060"/>
                </a:solidFill>
              </a:rPr>
              <a:t>класичному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виконанні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це</a:t>
            </a:r>
            <a:r>
              <a:rPr lang="ru-RU" dirty="0">
                <a:solidFill>
                  <a:srgbClr val="002060"/>
                </a:solidFill>
              </a:rPr>
              <a:t> сумки </a:t>
            </a:r>
            <a:r>
              <a:rPr lang="ru-RU" dirty="0" err="1">
                <a:solidFill>
                  <a:srgbClr val="002060"/>
                </a:solidFill>
              </a:rPr>
              <a:t>прямокутної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форми</a:t>
            </a:r>
            <a:r>
              <a:rPr lang="ru-RU" dirty="0">
                <a:solidFill>
                  <a:srgbClr val="002060"/>
                </a:solidFill>
              </a:rPr>
              <a:t> з р </a:t>
            </a:r>
            <a:r>
              <a:rPr lang="ru-RU" dirty="0" err="1">
                <a:solidFill>
                  <a:srgbClr val="002060"/>
                </a:solidFill>
              </a:rPr>
              <a:t>середньою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довжини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Ці</a:t>
            </a:r>
            <a:r>
              <a:rPr lang="ru-RU" dirty="0">
                <a:solidFill>
                  <a:srgbClr val="002060"/>
                </a:solidFill>
              </a:rPr>
              <a:t> сумки </a:t>
            </a:r>
            <a:r>
              <a:rPr lang="ru-RU" dirty="0" err="1">
                <a:solidFill>
                  <a:srgbClr val="002060"/>
                </a:solidFill>
              </a:rPr>
              <a:t>виготовляють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із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лляної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або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бавовняної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тканини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бо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ці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тканини</a:t>
            </a:r>
            <a:r>
              <a:rPr lang="ru-RU" dirty="0">
                <a:solidFill>
                  <a:srgbClr val="002060"/>
                </a:solidFill>
              </a:rPr>
              <a:t>  </a:t>
            </a:r>
            <a:r>
              <a:rPr lang="ru-RU" dirty="0" err="1">
                <a:solidFill>
                  <a:srgbClr val="002060"/>
                </a:solidFill>
              </a:rPr>
              <a:t>міцні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мають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гарні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гігієнічні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властивості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Їх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стандартні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розміри</a:t>
            </a:r>
            <a:r>
              <a:rPr lang="ru-RU" dirty="0">
                <a:solidFill>
                  <a:srgbClr val="002060"/>
                </a:solidFill>
              </a:rPr>
              <a:t>:</a:t>
            </a:r>
          </a:p>
          <a:p>
            <a:pPr algn="just"/>
            <a:r>
              <a:rPr lang="ru-RU" dirty="0">
                <a:solidFill>
                  <a:srgbClr val="002060"/>
                </a:solidFill>
              </a:rPr>
              <a:t> 25 х 32 см;</a:t>
            </a:r>
          </a:p>
          <a:p>
            <a:pPr algn="just"/>
            <a:r>
              <a:rPr lang="ru-RU" dirty="0">
                <a:solidFill>
                  <a:srgbClr val="002060"/>
                </a:solidFill>
              </a:rPr>
              <a:t>42 х 35 см;</a:t>
            </a:r>
          </a:p>
          <a:p>
            <a:pPr algn="just"/>
            <a:r>
              <a:rPr lang="ru-RU" dirty="0">
                <a:solidFill>
                  <a:srgbClr val="002060"/>
                </a:solidFill>
              </a:rPr>
              <a:t>38 х 35 см;</a:t>
            </a:r>
          </a:p>
          <a:p>
            <a:pPr algn="just"/>
            <a:r>
              <a:rPr lang="ru-RU" dirty="0">
                <a:solidFill>
                  <a:srgbClr val="002060"/>
                </a:solidFill>
              </a:rPr>
              <a:t>35 х 40 см</a:t>
            </a:r>
          </a:p>
          <a:p>
            <a:pPr algn="just"/>
            <a:r>
              <a:rPr lang="ru-RU" dirty="0">
                <a:solidFill>
                  <a:srgbClr val="002060"/>
                </a:solidFill>
              </a:rPr>
              <a:t>С</a:t>
            </a:r>
            <a:r>
              <a:rPr lang="ru-RU" dirty="0" smtClean="0">
                <a:solidFill>
                  <a:srgbClr val="002060"/>
                </a:solidFill>
              </a:rPr>
              <a:t>умки </a:t>
            </a:r>
            <a:r>
              <a:rPr lang="ru-RU" dirty="0">
                <a:solidFill>
                  <a:srgbClr val="002060"/>
                </a:solidFill>
              </a:rPr>
              <a:t>добре </a:t>
            </a:r>
            <a:r>
              <a:rPr lang="ru-RU" dirty="0" err="1">
                <a:solidFill>
                  <a:srgbClr val="002060"/>
                </a:solidFill>
              </a:rPr>
              <a:t>виглядають</a:t>
            </a:r>
            <a:r>
              <a:rPr lang="ru-RU" dirty="0">
                <a:solidFill>
                  <a:srgbClr val="002060"/>
                </a:solidFill>
              </a:rPr>
              <a:t> з </a:t>
            </a:r>
            <a:r>
              <a:rPr lang="ru-RU" dirty="0" err="1">
                <a:solidFill>
                  <a:srgbClr val="002060"/>
                </a:solidFill>
              </a:rPr>
              <a:t>вишивкою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або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друком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фірмового</a:t>
            </a:r>
            <a:r>
              <a:rPr lang="ru-RU" dirty="0">
                <a:solidFill>
                  <a:srgbClr val="002060"/>
                </a:solidFill>
              </a:rPr>
              <a:t> логотипу, вони </a:t>
            </a:r>
            <a:r>
              <a:rPr lang="ru-RU" dirty="0" err="1">
                <a:solidFill>
                  <a:srgbClr val="002060"/>
                </a:solidFill>
              </a:rPr>
              <a:t>практичні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зручні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екологічні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/>
            <a:r>
              <a:rPr lang="ru-RU" dirty="0" err="1">
                <a:solidFill>
                  <a:srgbClr val="002060"/>
                </a:solidFill>
              </a:rPr>
              <a:t>Розмір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ручок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сумок</a:t>
            </a:r>
            <a:r>
              <a:rPr lang="ru-RU" dirty="0">
                <a:solidFill>
                  <a:srgbClr val="002060"/>
                </a:solidFill>
              </a:rPr>
              <a:t>, як правило, </a:t>
            </a:r>
            <a:r>
              <a:rPr lang="ru-RU" dirty="0" err="1">
                <a:solidFill>
                  <a:srgbClr val="002060"/>
                </a:solidFill>
              </a:rPr>
              <a:t>коливаються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від</a:t>
            </a:r>
            <a:r>
              <a:rPr lang="ru-RU" dirty="0">
                <a:solidFill>
                  <a:srgbClr val="002060"/>
                </a:solidFill>
              </a:rPr>
              <a:t> 30 до 60 см і ширина 2,5-3 см, </a:t>
            </a:r>
            <a:r>
              <a:rPr lang="ru-RU" dirty="0" err="1">
                <a:solidFill>
                  <a:srgbClr val="002060"/>
                </a:solidFill>
              </a:rPr>
              <a:t>також</a:t>
            </a:r>
            <a:r>
              <a:rPr lang="ru-RU" dirty="0">
                <a:solidFill>
                  <a:srgbClr val="002060"/>
                </a:solidFill>
              </a:rPr>
              <a:t>, в </a:t>
            </a:r>
            <a:r>
              <a:rPr lang="ru-RU" dirty="0" err="1">
                <a:solidFill>
                  <a:srgbClr val="002060"/>
                </a:solidFill>
              </a:rPr>
              <a:t>еко</a:t>
            </a:r>
            <a:r>
              <a:rPr lang="ru-RU" dirty="0">
                <a:solidFill>
                  <a:srgbClr val="002060"/>
                </a:solidFill>
              </a:rPr>
              <a:t>-сумках </a:t>
            </a:r>
            <a:r>
              <a:rPr lang="ru-RU" dirty="0" err="1">
                <a:solidFill>
                  <a:srgbClr val="002060"/>
                </a:solidFill>
              </a:rPr>
              <a:t>може</a:t>
            </a:r>
            <a:r>
              <a:rPr lang="ru-RU" dirty="0">
                <a:solidFill>
                  <a:srgbClr val="002060"/>
                </a:solidFill>
              </a:rPr>
              <a:t> бути </a:t>
            </a:r>
            <a:r>
              <a:rPr lang="ru-RU" dirty="0" err="1">
                <a:solidFill>
                  <a:srgbClr val="002060"/>
                </a:solidFill>
              </a:rPr>
              <a:t>глибина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найчастіше</a:t>
            </a:r>
            <a:r>
              <a:rPr lang="ru-RU" dirty="0">
                <a:solidFill>
                  <a:srgbClr val="002060"/>
                </a:solidFill>
              </a:rPr>
              <a:t> вона </a:t>
            </a:r>
            <a:r>
              <a:rPr lang="ru-RU" dirty="0" err="1">
                <a:solidFill>
                  <a:srgbClr val="002060"/>
                </a:solidFill>
              </a:rPr>
              <a:t>буває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від</a:t>
            </a:r>
            <a:r>
              <a:rPr lang="ru-RU" dirty="0">
                <a:solidFill>
                  <a:srgbClr val="002060"/>
                </a:solidFill>
              </a:rPr>
              <a:t> 6 до 12 см.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818" y="520882"/>
            <a:ext cx="3327400" cy="1870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2948940"/>
            <a:ext cx="2891790" cy="2891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870" y="520882"/>
            <a:ext cx="3327400" cy="1870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483" y="426147"/>
            <a:ext cx="3327400" cy="1870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393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8849" y="210065"/>
            <a:ext cx="7401388" cy="1468267"/>
          </a:xfrm>
        </p:spPr>
        <p:txBody>
          <a:bodyPr>
            <a:normAutofit fontScale="90000"/>
          </a:bodyPr>
          <a:lstStyle/>
          <a:p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сумки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визначаться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формою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основної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деталі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квадратної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прямокутної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круглої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Щоб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виготовити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сумку,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робіт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розміри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деталей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виробу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Вирізати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викрійки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Викроїти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деталі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сумки.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Обробити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зрізи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з'єднати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деталі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виробу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Випрасувати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виріб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75" y="1943099"/>
            <a:ext cx="2974502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169" y="1943100"/>
            <a:ext cx="3473376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169" y="1943098"/>
            <a:ext cx="3473376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169" y="1943096"/>
            <a:ext cx="3473376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169" y="1943094"/>
            <a:ext cx="3473376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169" y="1943093"/>
            <a:ext cx="3473376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575" y="2095499"/>
            <a:ext cx="2974502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712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5591" y="468630"/>
            <a:ext cx="2949178" cy="610362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виготовлення сумки господарської потрібно спочатку визначити необхідну кількість тканини. Це роблять так: до мірки довжини основної деталі додають 6 см на обробку верхніх зрізів. До ширини сумки додають 3 см на обробку бічних зрізів. </a:t>
            </a:r>
          </a:p>
          <a:p>
            <a:pPr algn="just"/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Витрату тканини на ручки розраховують таким чином: до мірки довжини додають 8 см, а до ширини – 2 см.</a:t>
            </a:r>
          </a:p>
          <a:p>
            <a:pPr algn="just"/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викроюванням деталей сумки необхідно підготувати викрійку: позначити напрямок  поздовжньої нитки, назви зрізів та припуски на обробку.</a:t>
            </a:r>
          </a:p>
          <a:p>
            <a:pPr algn="just"/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розкладанням викрійки необхідно підготувати тканину</a:t>
            </a:r>
          </a:p>
          <a:p>
            <a:pPr algn="just"/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Перевірити якість тканини.</a:t>
            </a:r>
          </a:p>
          <a:p>
            <a:pPr algn="just"/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Визначити лицьовий бік та поздовжню нитку.</a:t>
            </a:r>
          </a:p>
          <a:p>
            <a:pPr algn="just"/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Випрасувати.</a:t>
            </a:r>
          </a:p>
          <a:p>
            <a:pPr algn="just"/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Покласти тканину лицьовим боком на поверхню стола.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143000"/>
            <a:ext cx="4629150" cy="4018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4735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297180"/>
            <a:ext cx="7543800" cy="1838325"/>
          </a:xfrm>
        </p:spPr>
        <p:txBody>
          <a:bodyPr>
            <a:normAutofit fontScale="90000"/>
          </a:bodyPr>
          <a:lstStyle/>
          <a:p>
            <a: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Викроюють деталі сумки у такій послідовності:</a:t>
            </a:r>
            <a:b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кладуть викрійку основної деталі на виворітний бік тканини, приколюють, обводять контур;</a:t>
            </a:r>
            <a:b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відкладають припуски на обробку основної деталі по бічних і верхніх зрізах;</a:t>
            </a:r>
            <a:b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намічають місце пришивання </a:t>
            </a:r>
            <a:r>
              <a:rPr lang="uk-UA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ручок-</a:t>
            </a:r>
            <a: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від середини верхнього зрізу основної деталі відкладають в обидва боки необхідну кількість сантиметрів.</a:t>
            </a:r>
            <a:b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накладають викрійки ручок на тканину, приколюють, обводять контур. Відкладають припуски на шви. Обводять контур.</a:t>
            </a:r>
            <a:b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викроюють деталі сумки по лініях припусків.</a:t>
            </a:r>
            <a:b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Сумка прямокутної форми має одну основну деталь і </a:t>
            </a:r>
            <a:r>
              <a:rPr lang="uk-UA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ручки-</a:t>
            </a:r>
            <a: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дві деталі.</a:t>
            </a:r>
            <a:br>
              <a:rPr lang="uk-UA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2135505"/>
            <a:ext cx="4333875" cy="432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9550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1666" y="308920"/>
            <a:ext cx="6933684" cy="1381770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</a:rPr>
              <a:t>Розкроювання деталей сумки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612" y="2382778"/>
            <a:ext cx="3805880" cy="3435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Гость\Desktop\Новая папка\IMG_20181224_1057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695" y="2382777"/>
            <a:ext cx="3138619" cy="3487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72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2855" y="328056"/>
            <a:ext cx="7886700" cy="1325563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Виготовляють ручки до сумки накладним швом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476" y="1568759"/>
            <a:ext cx="3350526" cy="4463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627" y="1552496"/>
            <a:ext cx="3361038" cy="4480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409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Гость\Desktop\Новая папка\IMG_20190125_1159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216" y="185351"/>
            <a:ext cx="4919534" cy="655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260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Гость\Desktop\Новая папка\IMG_20181224_1158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9" y="234778"/>
            <a:ext cx="7821828" cy="637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Гость\Desktop\Новая папка\IMG_20181224_1158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9" y="234777"/>
            <a:ext cx="7821828" cy="637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0179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2855" y="115188"/>
            <a:ext cx="7886700" cy="99692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Бічні зрізи основної деталі обробляють подвійним швом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704" y="1223319"/>
            <a:ext cx="4394219" cy="542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5226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Гость\Desktop\Новая папка\IMG_20190123_095417_HD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830" y="1680519"/>
            <a:ext cx="3789404" cy="401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00" y="1680519"/>
            <a:ext cx="3276232" cy="4015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7971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2746" y="365126"/>
            <a:ext cx="7242604" cy="1253609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Обробляють верхні зрізи основної деталі швом </a:t>
            </a:r>
            <a:r>
              <a:rPr lang="uk-UA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упідгин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із закритим зрізом з одночасним вшиванням ручок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00" y="4456540"/>
            <a:ext cx="3266302" cy="1837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00" y="1617383"/>
            <a:ext cx="3110899" cy="2332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846" y="1617383"/>
            <a:ext cx="3743325" cy="498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14338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210" y="362500"/>
            <a:ext cx="4606454" cy="6138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883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1534" y="365126"/>
            <a:ext cx="7353815" cy="1325563"/>
          </a:xfrm>
        </p:spPr>
        <p:txBody>
          <a:bodyPr>
            <a:normAutofit/>
          </a:bodyPr>
          <a:lstStyle/>
          <a:p>
            <a:pPr algn="just"/>
            <a:r>
              <a:rPr lang="uk-U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утворення дна і бічних стінок потрібно намітити лінії на виворітному боці сумки на відстані 2 см 5 мм від кутів. Заметати по намічених лініях і зшити кути.</a:t>
            </a: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675" y="1944688"/>
            <a:ext cx="6553200" cy="491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94874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5676" y="192131"/>
            <a:ext cx="7168464" cy="1325563"/>
          </a:xfrm>
        </p:spPr>
        <p:txBody>
          <a:bodyPr>
            <a:norm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Оздоблюють виріб аплікацією з фетру ручним швом вперед голку, мереживом,  тасьмою, малюнком на тканині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Гость\Desktop\Новая папка\IMG_20190123_095150_HD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681" y="1490299"/>
            <a:ext cx="3849691" cy="513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Гость\Desktop\Новая папка\IMG_20190123_095502_HD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297" y="1490299"/>
            <a:ext cx="3757999" cy="513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48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Users\Гость\Desktop\Новая папка\IMG_20190123_095354_HD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1248032"/>
            <a:ext cx="5437622" cy="407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5137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User\Рабочий стол\0-02-05-7371780e6dc6e999d4799a642c5af6551bcbcfe6ebde6e38befa14597a85b7e4_ful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167" y="189469"/>
            <a:ext cx="2214947" cy="295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User\Рабочий стол\0-02-05-2c33ee8e3e5e19e78895890f4d96e25d312f98f1858d9afef2390b759972d296_ful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319" y="127684"/>
            <a:ext cx="2261286" cy="301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User\Рабочий стол\0-02-05-5a5dd8f5dfe8d2140a60dc0c2f37281f6f833749b2870fb5cd3df5c4c859bd9e_ful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452" y="3300279"/>
            <a:ext cx="2248153" cy="299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User\Мои документы\ViberDownloads\0-02-05-08042185a902c4f02806c03b490e44bd1e2d397986fc73b58b2c8ff2020b5dc3_ful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167" y="3300279"/>
            <a:ext cx="2316118" cy="308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3164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8865" y="223754"/>
            <a:ext cx="517748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ВИКОРИСТАНІ ДЖЕРЕЛА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1.Кравець </a:t>
            </a:r>
            <a:r>
              <a:rPr lang="ru-RU" dirty="0">
                <a:solidFill>
                  <a:srgbClr val="002060"/>
                </a:solidFill>
              </a:rPr>
              <a:t>Н.П.  </a:t>
            </a:r>
            <a:r>
              <a:rPr lang="ru-RU" dirty="0" err="1">
                <a:solidFill>
                  <a:srgbClr val="002060"/>
                </a:solidFill>
              </a:rPr>
              <a:t>Основи</a:t>
            </a:r>
            <a:r>
              <a:rPr lang="ru-RU" dirty="0">
                <a:solidFill>
                  <a:srgbClr val="002060"/>
                </a:solidFill>
              </a:rPr>
              <a:t>  </a:t>
            </a:r>
            <a:r>
              <a:rPr lang="ru-RU" dirty="0" err="1">
                <a:solidFill>
                  <a:srgbClr val="002060"/>
                </a:solidFill>
              </a:rPr>
              <a:t>наукових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досліджень</a:t>
            </a:r>
            <a:r>
              <a:rPr lang="ru-RU" dirty="0">
                <a:solidFill>
                  <a:srgbClr val="002060"/>
                </a:solidFill>
              </a:rPr>
              <a:t>: </a:t>
            </a:r>
            <a:r>
              <a:rPr lang="ru-RU" dirty="0" err="1">
                <a:solidFill>
                  <a:srgbClr val="002060"/>
                </a:solidFill>
              </a:rPr>
              <a:t>навчальний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посібник</a:t>
            </a:r>
            <a:r>
              <a:rPr lang="ru-RU" dirty="0">
                <a:solidFill>
                  <a:srgbClr val="002060"/>
                </a:solidFill>
              </a:rPr>
              <a:t> .- К.: Вид-во НПУ </a:t>
            </a:r>
            <a:r>
              <a:rPr lang="ru-RU" dirty="0" err="1">
                <a:solidFill>
                  <a:srgbClr val="002060"/>
                </a:solidFill>
              </a:rPr>
              <a:t>імені</a:t>
            </a:r>
            <a:r>
              <a:rPr lang="ru-RU" dirty="0">
                <a:solidFill>
                  <a:srgbClr val="002060"/>
                </a:solidFill>
              </a:rPr>
              <a:t> М.П. </a:t>
            </a:r>
            <a:r>
              <a:rPr lang="ru-RU" dirty="0" err="1">
                <a:solidFill>
                  <a:srgbClr val="002060"/>
                </a:solidFill>
              </a:rPr>
              <a:t>Драгаманова</a:t>
            </a:r>
            <a:r>
              <a:rPr lang="ru-RU" dirty="0">
                <a:solidFill>
                  <a:srgbClr val="002060"/>
                </a:solidFill>
              </a:rPr>
              <a:t>, 2009.- 77с.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2.Матвєєва </a:t>
            </a:r>
            <a:r>
              <a:rPr lang="ru-RU" dirty="0">
                <a:solidFill>
                  <a:srgbClr val="002060"/>
                </a:solidFill>
              </a:rPr>
              <a:t>М.П., Миронова С.П.  </a:t>
            </a:r>
            <a:r>
              <a:rPr lang="ru-RU" dirty="0" err="1">
                <a:solidFill>
                  <a:srgbClr val="002060"/>
                </a:solidFill>
              </a:rPr>
              <a:t>Корекційна</a:t>
            </a:r>
            <a:r>
              <a:rPr lang="ru-RU" dirty="0">
                <a:solidFill>
                  <a:srgbClr val="002060"/>
                </a:solidFill>
              </a:rPr>
              <a:t> робота в </a:t>
            </a:r>
            <a:r>
              <a:rPr lang="ru-RU" dirty="0" err="1">
                <a:solidFill>
                  <a:srgbClr val="002060"/>
                </a:solidFill>
              </a:rPr>
              <a:t>системі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освіти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дітей</a:t>
            </a:r>
            <a:r>
              <a:rPr lang="ru-RU" dirty="0">
                <a:solidFill>
                  <a:srgbClr val="002060"/>
                </a:solidFill>
              </a:rPr>
              <a:t> з </a:t>
            </a:r>
            <a:r>
              <a:rPr lang="ru-RU" dirty="0" err="1">
                <a:solidFill>
                  <a:srgbClr val="002060"/>
                </a:solidFill>
              </a:rPr>
              <a:t>вадами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розумового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розвитку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Навчально-методичний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посібник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Кам’янець</a:t>
            </a:r>
            <a:r>
              <a:rPr lang="ru-RU" dirty="0">
                <a:solidFill>
                  <a:srgbClr val="002060"/>
                </a:solidFill>
              </a:rPr>
              <a:t>- </a:t>
            </a:r>
            <a:r>
              <a:rPr lang="ru-RU" dirty="0" err="1">
                <a:solidFill>
                  <a:srgbClr val="002060"/>
                </a:solidFill>
              </a:rPr>
              <a:t>Подільський</a:t>
            </a:r>
            <a:r>
              <a:rPr lang="ru-RU" dirty="0">
                <a:solidFill>
                  <a:srgbClr val="002060"/>
                </a:solidFill>
              </a:rPr>
              <a:t>, 2005.-163 с.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3.Мерсіянова </a:t>
            </a:r>
            <a:r>
              <a:rPr lang="ru-RU" dirty="0">
                <a:solidFill>
                  <a:srgbClr val="002060"/>
                </a:solidFill>
              </a:rPr>
              <a:t>Г.М., Г.Г. </a:t>
            </a:r>
            <a:r>
              <a:rPr lang="ru-RU" dirty="0" err="1">
                <a:solidFill>
                  <a:srgbClr val="002060"/>
                </a:solidFill>
              </a:rPr>
              <a:t>Мозгова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Картушина</a:t>
            </a:r>
            <a:r>
              <a:rPr lang="ru-RU" dirty="0">
                <a:solidFill>
                  <a:srgbClr val="002060"/>
                </a:solidFill>
              </a:rPr>
              <a:t> Г.Б.</a:t>
            </a:r>
          </a:p>
          <a:p>
            <a:r>
              <a:rPr lang="ru-RU" dirty="0" err="1">
                <a:solidFill>
                  <a:srgbClr val="002060"/>
                </a:solidFill>
              </a:rPr>
              <a:t>Швейна</a:t>
            </a:r>
            <a:r>
              <a:rPr lang="ru-RU" dirty="0">
                <a:solidFill>
                  <a:srgbClr val="002060"/>
                </a:solidFill>
              </a:rPr>
              <a:t> справа: </a:t>
            </a:r>
            <a:r>
              <a:rPr lang="ru-RU" dirty="0" err="1">
                <a:solidFill>
                  <a:srgbClr val="002060"/>
                </a:solidFill>
              </a:rPr>
              <a:t>Навч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Посібник</a:t>
            </a:r>
            <a:r>
              <a:rPr lang="ru-RU" dirty="0">
                <a:solidFill>
                  <a:srgbClr val="002060"/>
                </a:solidFill>
              </a:rPr>
              <a:t> для </a:t>
            </a:r>
            <a:r>
              <a:rPr lang="ru-RU" dirty="0" err="1">
                <a:solidFill>
                  <a:srgbClr val="002060"/>
                </a:solidFill>
              </a:rPr>
              <a:t>учнів</a:t>
            </a:r>
            <a:r>
              <a:rPr lang="ru-RU" dirty="0">
                <a:solidFill>
                  <a:srgbClr val="002060"/>
                </a:solidFill>
              </a:rPr>
              <a:t> 5-6 </a:t>
            </a:r>
            <a:r>
              <a:rPr lang="ru-RU" dirty="0" err="1">
                <a:solidFill>
                  <a:srgbClr val="002060"/>
                </a:solidFill>
              </a:rPr>
              <a:t>кл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допом.шк</a:t>
            </a:r>
            <a:r>
              <a:rPr lang="ru-RU" dirty="0">
                <a:solidFill>
                  <a:srgbClr val="002060"/>
                </a:solidFill>
              </a:rPr>
              <a:t>. – К.: </a:t>
            </a:r>
            <a:r>
              <a:rPr lang="ru-RU" dirty="0" err="1">
                <a:solidFill>
                  <a:srgbClr val="002060"/>
                </a:solidFill>
              </a:rPr>
              <a:t>Радянська</a:t>
            </a:r>
            <a:r>
              <a:rPr lang="ru-RU" dirty="0">
                <a:solidFill>
                  <a:srgbClr val="002060"/>
                </a:solidFill>
              </a:rPr>
              <a:t> школа, 1986.- 212 с.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4.Миронова </a:t>
            </a:r>
            <a:r>
              <a:rPr lang="ru-RU" dirty="0">
                <a:solidFill>
                  <a:srgbClr val="002060"/>
                </a:solidFill>
              </a:rPr>
              <a:t>С.П.  </a:t>
            </a:r>
            <a:r>
              <a:rPr lang="ru-RU" dirty="0" err="1">
                <a:solidFill>
                  <a:srgbClr val="002060"/>
                </a:solidFill>
              </a:rPr>
              <a:t>Олігофренопедагогіка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err="1">
                <a:solidFill>
                  <a:srgbClr val="002060"/>
                </a:solidFill>
              </a:rPr>
              <a:t>Компактний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навчальний</a:t>
            </a:r>
            <a:r>
              <a:rPr lang="ru-RU" dirty="0">
                <a:solidFill>
                  <a:srgbClr val="002060"/>
                </a:solidFill>
              </a:rPr>
              <a:t> курс. </a:t>
            </a:r>
            <a:r>
              <a:rPr lang="ru-RU" dirty="0" err="1">
                <a:solidFill>
                  <a:srgbClr val="002060"/>
                </a:solidFill>
              </a:rPr>
              <a:t>Навчальний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посібник</a:t>
            </a:r>
            <a:r>
              <a:rPr lang="ru-RU" dirty="0">
                <a:solidFill>
                  <a:srgbClr val="002060"/>
                </a:solidFill>
              </a:rPr>
              <a:t>. - </a:t>
            </a:r>
            <a:r>
              <a:rPr lang="ru-RU" dirty="0" err="1">
                <a:solidFill>
                  <a:srgbClr val="002060"/>
                </a:solidFill>
              </a:rPr>
              <a:t>Кам’янець-Подільський</a:t>
            </a:r>
            <a:r>
              <a:rPr lang="ru-RU" dirty="0">
                <a:solidFill>
                  <a:srgbClr val="002060"/>
                </a:solidFill>
              </a:rPr>
              <a:t>: </a:t>
            </a:r>
            <a:r>
              <a:rPr lang="ru-RU" dirty="0" err="1">
                <a:solidFill>
                  <a:srgbClr val="002060"/>
                </a:solidFill>
              </a:rPr>
              <a:t>Кам’янець</a:t>
            </a:r>
            <a:r>
              <a:rPr lang="ru-RU" dirty="0">
                <a:solidFill>
                  <a:srgbClr val="002060"/>
                </a:solidFill>
              </a:rPr>
              <a:t>- </a:t>
            </a:r>
            <a:r>
              <a:rPr lang="ru-RU" dirty="0" err="1">
                <a:solidFill>
                  <a:srgbClr val="002060"/>
                </a:solidFill>
              </a:rPr>
              <a:t>Подільський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державний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університет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редакційно</a:t>
            </a:r>
            <a:r>
              <a:rPr lang="ru-RU" dirty="0">
                <a:solidFill>
                  <a:srgbClr val="002060"/>
                </a:solidFill>
              </a:rPr>
              <a:t>- </a:t>
            </a:r>
            <a:r>
              <a:rPr lang="ru-RU" dirty="0" err="1">
                <a:solidFill>
                  <a:srgbClr val="002060"/>
                </a:solidFill>
              </a:rPr>
              <a:t>видавничий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відділ</a:t>
            </a:r>
            <a:r>
              <a:rPr lang="ru-RU" dirty="0">
                <a:solidFill>
                  <a:srgbClr val="002060"/>
                </a:solidFill>
              </a:rPr>
              <a:t>, 2008.-204 с.</a:t>
            </a:r>
          </a:p>
          <a:p>
            <a:r>
              <a:rPr lang="ru-RU" dirty="0" err="1">
                <a:solidFill>
                  <a:srgbClr val="002060"/>
                </a:solidFill>
              </a:rPr>
              <a:t>Інтернет-ресурси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http://www.mon.gov.ua/ua/activity/education/56/693/navchalni_programi11 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http</a:t>
            </a:r>
            <a:r>
              <a:rPr lang="en-US" dirty="0">
                <a:solidFill>
                  <a:srgbClr val="002060"/>
                </a:solidFill>
              </a:rPr>
              <a:t>://powerpointbase.com/</a:t>
            </a:r>
          </a:p>
        </p:txBody>
      </p:sp>
    </p:spTree>
    <p:extLst>
      <p:ext uri="{BB962C8B-B14F-4D97-AF65-F5344CB8AC3E}">
        <p14:creationId xmlns:p14="http://schemas.microsoft.com/office/powerpoint/2010/main" val="2025109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623</TotalTime>
  <Words>492</Words>
  <Application>Microsoft Office PowerPoint</Application>
  <PresentationFormat>Экран (4:3)</PresentationFormat>
  <Paragraphs>36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Office Theme</vt:lpstr>
      <vt:lpstr>  ПОШИТТЯ СУМКИ ГОСПОДАРСЬКОЇ </vt:lpstr>
      <vt:lpstr>    В час, коли наша планета змінюється, змінюється природа, люди усвідомлюють наслідки своєї життєдіяльності і починають більше піклуватися про навколишній світ і працювати над відновленням екології. Будуються підприємства по переробці сміття, випускають електроавтомобілі, чистять водойми. Кожна людина також може зробити свій внесок. Хтось менше купує пластика, хтось здає батарейки в спеціальні пункти прийому. Ми теж можемо зробити свій вибір. Сьогодні ми з вами будемо шити сумки з екологічно чистого матеріалу, господарські сумки, що з легкістю замінять поліетиленові пакети, які ми беремо з собою в магазин та які будуть слугувати нам набагато довше.  </vt:lpstr>
      <vt:lpstr>Презентация PowerPoint</vt:lpstr>
      <vt:lpstr>Форма сумки визначаться формою основної деталі: квадратної, прямокутної, круглої. Щоб виготовити сумку, необхідно виконати такі види робіт: - Визначити розміри деталей виробу. - Вирізати викрійки. - Викроїти деталі сумки. - Обробити зрізи і з'єднати деталі виробу. - Випрасувати виріб. </vt:lpstr>
      <vt:lpstr>Презентация PowerPoint</vt:lpstr>
      <vt:lpstr>Викроюють деталі сумки у такій послідовності: - кладуть викрійку основної деталі на виворітний бік тканини, приколюють, обводять контур; - відкладають припуски на обробку основної деталі по бічних і верхніх зрізах; - намічають місце пришивання ручок- від середини верхнього зрізу основної деталі відкладають в обидва боки необхідну кількість сантиметрів. - накладають викрійки ручок на тканину, приколюють, обводять контур. Відкладають припуски на шви. Обводять контур. - викроюють деталі сумки по лініях припусків. Сумка прямокутної форми має одну основну деталь і ручки- дві деталі. </vt:lpstr>
      <vt:lpstr>Розкроювання деталей сумки</vt:lpstr>
      <vt:lpstr>Виготовляють ручки до сумки накладним швом</vt:lpstr>
      <vt:lpstr>Презентация PowerPoint</vt:lpstr>
      <vt:lpstr>Презентация PowerPoint</vt:lpstr>
      <vt:lpstr>Бічні зрізи основної деталі обробляють подвійним швом</vt:lpstr>
      <vt:lpstr>Презентация PowerPoint</vt:lpstr>
      <vt:lpstr>Обробляють верхні зрізи основної деталі швом упідгин із закритим зрізом з одночасним вшиванням ручок</vt:lpstr>
      <vt:lpstr>Презентация PowerPoint</vt:lpstr>
      <vt:lpstr>Для утворення дна і бічних стінок потрібно намітити лінії на виворітному боці сумки на відстані 2 см 5 мм від кутів. Заметати по намічених лініях і зшити кути.</vt:lpstr>
      <vt:lpstr>Оздоблюють виріб аплікацією з фетру ручним швом вперед голку, мереживом,  тасьмою, малюнком на тканині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65</cp:revision>
  <dcterms:created xsi:type="dcterms:W3CDTF">2018-09-04T12:10:47Z</dcterms:created>
  <dcterms:modified xsi:type="dcterms:W3CDTF">2020-03-30T15:09:18Z</dcterms:modified>
</cp:coreProperties>
</file>