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62" r:id="rId3"/>
    <p:sldId id="263" r:id="rId4"/>
    <p:sldId id="258" r:id="rId5"/>
    <p:sldId id="259" r:id="rId6"/>
    <p:sldId id="283" r:id="rId7"/>
    <p:sldId id="261" r:id="rId8"/>
    <p:sldId id="284" r:id="rId9"/>
    <p:sldId id="264" r:id="rId10"/>
    <p:sldId id="265" r:id="rId11"/>
    <p:sldId id="271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72" r:id="rId23"/>
    <p:sldId id="266" r:id="rId24"/>
    <p:sldId id="268" r:id="rId25"/>
    <p:sldId id="269" r:id="rId26"/>
    <p:sldId id="285" r:id="rId27"/>
    <p:sldId id="267" r:id="rId28"/>
    <p:sldId id="286" r:id="rId29"/>
    <p:sldId id="287" r:id="rId30"/>
    <p:sldId id="288" r:id="rId31"/>
    <p:sldId id="289" r:id="rId32"/>
    <p:sldId id="290" r:id="rId33"/>
    <p:sldId id="270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86" autoAdjust="0"/>
    <p:restoredTop sz="92832" autoAdjust="0"/>
  </p:normalViewPr>
  <p:slideViewPr>
    <p:cSldViewPr>
      <p:cViewPr>
        <p:scale>
          <a:sx n="70" d="100"/>
          <a:sy n="70" d="100"/>
        </p:scale>
        <p:origin x="-98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пн 25.01.21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1" y="692696"/>
            <a:ext cx="63367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Методична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розробка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проекту на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уроках трудового навчання</a:t>
            </a:r>
          </a:p>
          <a:p>
            <a:pPr algn="ctr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«Вироби для власних потреб у техніці валяння»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Вчитель  Гаврилюк Ю. П.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181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at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03" y="2630817"/>
            <a:ext cx="3468735" cy="2913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3779912" y="1997170"/>
            <a:ext cx="520443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Monotype Corsiva" pitchFamily="66" charset="0"/>
              </a:rPr>
              <a:t>        І </a:t>
            </a:r>
            <a:r>
              <a:rPr lang="ru-RU" sz="2400" dirty="0">
                <a:latin typeface="Monotype Corsiva" pitchFamily="66" charset="0"/>
              </a:rPr>
              <a:t>якщо відповідь на таке питання </a:t>
            </a:r>
            <a:r>
              <a:rPr lang="ru-RU" sz="2400" dirty="0" smtClean="0">
                <a:latin typeface="Monotype Corsiva" pitchFamily="66" charset="0"/>
              </a:rPr>
              <a:t>звучала позитивно, то для цієї процедури </a:t>
            </a:r>
            <a:r>
              <a:rPr lang="ru-RU" sz="2400" dirty="0">
                <a:latin typeface="Monotype Corsiva" pitchFamily="66" charset="0"/>
              </a:rPr>
              <a:t>починали застосовуватися досить різноманітні і часто цікаві предмети.</a:t>
            </a:r>
          </a:p>
          <a:p>
            <a:pPr algn="just"/>
            <a:r>
              <a:rPr lang="ru-RU" sz="2400" dirty="0" smtClean="0">
                <a:latin typeface="Monotype Corsiva" pitchFamily="66" charset="0"/>
              </a:rPr>
              <a:t>       Перші </a:t>
            </a:r>
            <a:r>
              <a:rPr lang="ru-RU" sz="2400" dirty="0">
                <a:latin typeface="Monotype Corsiva" pitchFamily="66" charset="0"/>
              </a:rPr>
              <a:t>згадки про те, що людина істота </a:t>
            </a:r>
            <a:r>
              <a:rPr lang="ru-RU" sz="2400" dirty="0" smtClean="0">
                <a:latin typeface="Monotype Corsiva" pitchFamily="66" charset="0"/>
              </a:rPr>
              <a:t>охайна </a:t>
            </a:r>
            <a:r>
              <a:rPr lang="ru-RU" sz="2400" dirty="0">
                <a:latin typeface="Monotype Corsiva" pitchFamily="66" charset="0"/>
              </a:rPr>
              <a:t>і не завжди </a:t>
            </a:r>
            <a:r>
              <a:rPr lang="ru-RU" sz="2400" dirty="0" smtClean="0">
                <a:latin typeface="Monotype Corsiva" pitchFamily="66" charset="0"/>
              </a:rPr>
              <a:t>готова </a:t>
            </a:r>
            <a:r>
              <a:rPr lang="ru-RU" sz="2400" dirty="0">
                <a:latin typeface="Monotype Corsiva" pitchFamily="66" charset="0"/>
              </a:rPr>
              <a:t>чекати півроку, щоб триміліметровий шар бруду відвалився сам, виявили археологи. На табличках з глини були свідчення про перші процедурах очищення тіла, що датуються 4000 років тому.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0713" y="260648"/>
            <a:ext cx="84969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          Дек</a:t>
            </a:r>
            <a:r>
              <a:rPr lang="uk-UA" sz="2400" dirty="0" err="1" smtClean="0">
                <a:solidFill>
                  <a:prstClr val="black"/>
                </a:solidFill>
                <a:latin typeface="Monotype Corsiva" pitchFamily="66" charset="0"/>
              </a:rPr>
              <a:t>ілька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століть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тому,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коли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на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нашій землі вже не ходили мамонти, але люди ще не їздили на «Мерседесах», та й про мочалка згадок не було, жіноча половина населення планети трохи частіше, а чоловіча нехай і трохи рідше,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вставали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перед дилемою: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«Митися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або не митися?»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951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Monotype Corsiva" pitchFamily="66" charset="0"/>
              </a:rPr>
              <a:t>Пісочні </a:t>
            </a:r>
            <a:r>
              <a:rPr lang="ru-RU" sz="2400" b="1" dirty="0">
                <a:latin typeface="Monotype Corsiva" pitchFamily="66" charset="0"/>
              </a:rPr>
              <a:t>ванни</a:t>
            </a:r>
          </a:p>
          <a:p>
            <a:pPr algn="just"/>
            <a:r>
              <a:rPr lang="ru-RU" sz="2400" b="1" dirty="0">
                <a:latin typeface="Monotype Corsiva" pitchFamily="66" charset="0"/>
              </a:rPr>
              <a:t>         </a:t>
            </a:r>
            <a:r>
              <a:rPr lang="ru-RU" sz="2400" dirty="0" smtClean="0">
                <a:latin typeface="Monotype Corsiva" pitchFamily="66" charset="0"/>
              </a:rPr>
              <a:t>Митися </a:t>
            </a:r>
            <a:r>
              <a:rPr lang="ru-RU" sz="2400" dirty="0">
                <a:latin typeface="Monotype Corsiva" pitchFamily="66" charset="0"/>
              </a:rPr>
              <a:t>піском, мабуть, найдавніший спосіб очищення, що зберігся до </a:t>
            </a:r>
            <a:r>
              <a:rPr lang="ru-RU" sz="2400" dirty="0" smtClean="0">
                <a:latin typeface="Monotype Corsiva" pitchFamily="66" charset="0"/>
              </a:rPr>
              <a:t>нашого часу. </a:t>
            </a:r>
            <a:r>
              <a:rPr lang="ru-RU" sz="2400" dirty="0">
                <a:latin typeface="Monotype Corsiva" pitchFamily="66" charset="0"/>
              </a:rPr>
              <a:t>Тепер таким чином відтирають сковороди від золи після багаття на дачі. Зате можна сміливо заявити: «Перевірено століттями!»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У Стародавньому Римі та Греції </a:t>
            </a:r>
            <a:r>
              <a:rPr lang="ru-RU" sz="2400" dirty="0" smtClean="0">
                <a:latin typeface="Monotype Corsiva" pitchFamily="66" charset="0"/>
              </a:rPr>
              <a:t>налиплий </a:t>
            </a:r>
            <a:r>
              <a:rPr lang="ru-RU" sz="2400" dirty="0">
                <a:latin typeface="Monotype Corsiva" pitchFamily="66" charset="0"/>
              </a:rPr>
              <a:t>бруд «голили» спеціальним серповидним інструментом, який називався «стрігілем». Скребки ці </a:t>
            </a:r>
            <a:r>
              <a:rPr lang="ru-RU" sz="2400" dirty="0" err="1">
                <a:latin typeface="Monotype Corsiva" pitchFamily="66" charset="0"/>
              </a:rPr>
              <a:t>були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uk-UA" sz="2400" dirty="0" smtClean="0">
                <a:latin typeface="Monotype Corsiva" pitchFamily="66" charset="0"/>
              </a:rPr>
              <a:t>і</a:t>
            </a:r>
            <a:r>
              <a:rPr lang="ru-RU" sz="2400" dirty="0" smtClean="0">
                <a:latin typeface="Monotype Corsiva" pitchFamily="66" charset="0"/>
              </a:rPr>
              <a:t>з </a:t>
            </a:r>
            <a:r>
              <a:rPr lang="ru-RU" sz="2400" dirty="0">
                <a:latin typeface="Monotype Corsiva" pitchFamily="66" charset="0"/>
              </a:rPr>
              <a:t>слонячої кістки, 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зубів крокодила, 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дерева або металу.</a:t>
            </a:r>
          </a:p>
        </p:txBody>
      </p:sp>
      <p:pic>
        <p:nvPicPr>
          <p:cNvPr id="2050" name="Picture 2" descr="https://tunnel.ru/tmp/EuHoCBxTsi3fg2Wtv8wX/history_so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266" y="3676967"/>
            <a:ext cx="4085451" cy="2859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1065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tunnel.ru/tmp/EuHoCBxTsi3fg2Wtv8wX/kak-myili-golovu-v-drevnosti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04172"/>
            <a:ext cx="4104458" cy="36170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251519" y="116632"/>
            <a:ext cx="84688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prstClr val="black"/>
                </a:solidFill>
                <a:latin typeface="Monotype Corsiva" pitchFamily="66" charset="0"/>
              </a:rPr>
              <a:t>Глиняні    ванни</a:t>
            </a:r>
            <a:endParaRPr lang="ru-RU" sz="2400" b="1" dirty="0">
              <a:solidFill>
                <a:prstClr val="black"/>
              </a:solidFill>
              <a:latin typeface="Monotype Corsiva" pitchFamily="66" charset="0"/>
            </a:endParaRPr>
          </a:p>
          <a:p>
            <a:pPr lvl="0" algn="just"/>
            <a:r>
              <a:rPr lang="ru-RU" sz="2400" b="1" dirty="0">
                <a:solidFill>
                  <a:prstClr val="black"/>
                </a:solidFill>
                <a:latin typeface="Monotype Corsiva" pitchFamily="66" charset="0"/>
              </a:rPr>
              <a:t>         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Спекотний клімат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Єгипту вимагав ретельного дотримання гігієни. Вранці жінки, як пані, так і служниці, і навіть рабині - збиралися в особливому приміщенні, де старанно милися,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за допомогою глини, добутої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з Нілу,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змиваючи її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ледь теплою водою. Потім рабині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«полірували»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шкіру своїх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 господинь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за допомогою круглих </a:t>
            </a:r>
            <a:r>
              <a:rPr lang="ru-RU" sz="2400" dirty="0" err="1" smtClean="0">
                <a:solidFill>
                  <a:prstClr val="black"/>
                </a:solidFill>
                <a:latin typeface="Monotype Corsiva" pitchFamily="66" charset="0"/>
              </a:rPr>
              <a:t>камінців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.</a:t>
            </a:r>
            <a:endParaRPr lang="ru-RU" sz="2400" dirty="0">
              <a:latin typeface="Monotype Corsiva" pitchFamily="66" charset="0"/>
            </a:endParaRPr>
          </a:p>
        </p:txBody>
      </p:sp>
      <p:pic>
        <p:nvPicPr>
          <p:cNvPr id="1028" name="Picture 4" descr="ÐÐ°ÑÑÐ¸Ð½ÐºÐ¸ Ð¿Ð¾ Ð·Ð°Ð¿ÑÐ¾ÑÑ Ð³Ð»Ð¸Ð½ÑÐ½ÑÐµ Ð²Ð°Ð½Ð½Ñ ÐµÐ³Ð¸Ð¿ÐµÑ Ð´ÑÐµÐ²Ð½Ð¸Ð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183948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75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6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64234" y="3511225"/>
            <a:ext cx="506374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Monotype Corsiva" pitchFamily="66" charset="0"/>
              </a:rPr>
              <a:t>       </a:t>
            </a:r>
            <a:r>
              <a:rPr lang="ru-RU" sz="2400" dirty="0">
                <a:latin typeface="Monotype Corsiva" pitchFamily="66" charset="0"/>
              </a:rPr>
              <a:t>Наприклад, відомо, що англійська королева Єлизавета </a:t>
            </a:r>
            <a:r>
              <a:rPr lang="en-US" sz="2400" dirty="0">
                <a:latin typeface="Monotype Corsiva" pitchFamily="66" charset="0"/>
              </a:rPr>
              <a:t>I </a:t>
            </a:r>
            <a:r>
              <a:rPr lang="ru-RU" sz="2400" dirty="0">
                <a:latin typeface="Monotype Corsiva" pitchFamily="66" charset="0"/>
              </a:rPr>
              <a:t>милася один раз в три місяці, а іспанська королева Ізабелла Кастильська, відома своїм релігійним фанатизмом, за все своє життя милася лише двічі - в день свого народження і перед першою шлюбною ніччю.</a:t>
            </a:r>
          </a:p>
        </p:txBody>
      </p:sp>
      <p:pic>
        <p:nvPicPr>
          <p:cNvPr id="4098" name="Picture 2" descr="ÐÐ°ÑÑÐ¸Ð½ÐºÐ¸ Ð¿Ð¾ Ð·Ð°Ð¿ÑÐ¾ÑÑ ÐºÐ°Ðº Ð¼ÑÐ»Ð¸ÑÑ Ð² ÑÑÐµÐ´Ð½Ð¸Ðµ Ð²ÐµÐºÐ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77" y="3645024"/>
            <a:ext cx="3371517" cy="25960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388577" y="173539"/>
            <a:ext cx="84249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prstClr val="black"/>
                </a:solidFill>
                <a:latin typeface="Monotype Corsiva" pitchFamily="66" charset="0"/>
              </a:rPr>
              <a:t>Чисто в душі</a:t>
            </a:r>
          </a:p>
          <a:p>
            <a:pPr lvl="0" algn="just"/>
            <a:r>
              <a:rPr lang="ru-RU" sz="2400" b="1" dirty="0">
                <a:solidFill>
                  <a:prstClr val="black"/>
                </a:solidFill>
                <a:latin typeface="Monotype Corsiva" pitchFamily="66" charset="0"/>
              </a:rPr>
              <a:t>       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 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У Середньовічній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Європі будь-який дотик до тіла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вважався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гріхом, тому люди взагалі намагалися митися якомога рідше. Християнські проповідники закликали ходити буквально в лахмітті і ніколи не митися, так як саме таким чином можна було досягти духовного очищення.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Не милися ще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й тому, що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можна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було змити з себе святу воду, до якої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доторкнулися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при хрещенні. В результаті люди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роками не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знали води взагалі.</a:t>
            </a:r>
            <a:endParaRPr lang="ru-RU" sz="24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07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04664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Monotype Corsiva" pitchFamily="66" charset="0"/>
              </a:rPr>
              <a:t>"Російська лазня"</a:t>
            </a:r>
          </a:p>
          <a:p>
            <a:pPr algn="just"/>
            <a:r>
              <a:rPr lang="ru-RU" sz="2400" b="1" dirty="0">
                <a:latin typeface="Monotype Corsiva" pitchFamily="66" charset="0"/>
              </a:rPr>
              <a:t>       </a:t>
            </a:r>
            <a:r>
              <a:rPr lang="ru-RU" sz="2400" dirty="0">
                <a:latin typeface="Monotype Corsiva" pitchFamily="66" charset="0"/>
              </a:rPr>
              <a:t>  Для слов'ян </a:t>
            </a:r>
            <a:r>
              <a:rPr lang="ru-RU" sz="2400" dirty="0" smtClean="0">
                <a:latin typeface="Monotype Corsiva" pitchFamily="66" charset="0"/>
              </a:rPr>
              <a:t>слово </a:t>
            </a:r>
            <a:r>
              <a:rPr lang="ru-RU" sz="2400" dirty="0">
                <a:latin typeface="Monotype Corsiva" pitchFamily="66" charset="0"/>
              </a:rPr>
              <a:t>«лазня» було святим. Жителям Київської Русі був відомий гігієнічний догляд за шкірою обличчя, рук, тіла, волоссям. У лазнях проводили догляд за шкірою, її очищали спеціальними скребками, масажували ароматними бальзамами. Серед служителів лазень були навіть "виривателі" волосся, причому робили цю процедуру без болю.</a:t>
            </a:r>
          </a:p>
        </p:txBody>
      </p:sp>
      <p:pic>
        <p:nvPicPr>
          <p:cNvPr id="5122" name="Picture 2" descr="ÐÐ°ÑÑÐ¸Ð½ÐºÐ¸ Ð¿Ð¾ Ð·Ð°Ð¿ÑÐ¾ÑÑ ÑÑÑÑÐºÐ¸Ðµ Ð±Ð°Ð½Ð¸ Ð² ÐºÐ¸ÐµÐ²ÑÐºÐ¾Ð¹ ÑÑÑÐ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5" b="3480"/>
          <a:stretch/>
        </p:blipFill>
        <p:spPr bwMode="auto">
          <a:xfrm>
            <a:off x="1993753" y="3212976"/>
            <a:ext cx="5155141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9936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1296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Monotype Corsiva" pitchFamily="66" charset="0"/>
              </a:rPr>
              <a:t>Мода на мочалки</a:t>
            </a:r>
          </a:p>
          <a:p>
            <a:pPr algn="ctr"/>
            <a:endParaRPr lang="ru-RU" sz="2400" b="1" dirty="0">
              <a:latin typeface="Monotype Corsiva" pitchFamily="66" charset="0"/>
            </a:endParaRPr>
          </a:p>
          <a:p>
            <a:pPr algn="just"/>
            <a:r>
              <a:rPr lang="ru-RU" sz="2400" b="1" dirty="0">
                <a:latin typeface="Monotype Corsiva" pitchFamily="66" charset="0"/>
              </a:rPr>
              <a:t>       У ХХ столітті з'явилося безліч різних пристосувань для намилювання.</a:t>
            </a:r>
          </a:p>
          <a:p>
            <a:pPr algn="just"/>
            <a:endParaRPr lang="ru-RU" sz="2400" b="1" dirty="0">
              <a:latin typeface="Monotype Corsiva" pitchFamily="66" charset="0"/>
            </a:endParaRPr>
          </a:p>
          <a:p>
            <a:pPr algn="just"/>
            <a:r>
              <a:rPr lang="ru-RU" sz="2400" b="1" dirty="0">
                <a:latin typeface="Monotype Corsiva" pitchFamily="66" charset="0"/>
              </a:rPr>
              <a:t>       Слово "мочалка" споконвічно російське, і тлумачний словник дає наступне визначення:</a:t>
            </a:r>
          </a:p>
          <a:p>
            <a:pPr algn="just"/>
            <a:endParaRPr lang="ru-RU" sz="2400" b="1" dirty="0">
              <a:latin typeface="Monotype Corsiva" pitchFamily="66" charset="0"/>
            </a:endParaRPr>
          </a:p>
          <a:p>
            <a:pPr algn="just"/>
            <a:r>
              <a:rPr lang="ru-RU" sz="2400" b="1" dirty="0">
                <a:latin typeface="Monotype Corsiva" pitchFamily="66" charset="0"/>
              </a:rPr>
              <a:t>«Мочалка - пучок мочала або </a:t>
            </a:r>
            <a:r>
              <a:rPr lang="ru-RU" sz="2400" b="1" dirty="0" smtClean="0">
                <a:latin typeface="Monotype Corsiva" pitchFamily="66" charset="0"/>
              </a:rPr>
              <a:t>будь-яких </a:t>
            </a:r>
            <a:r>
              <a:rPr lang="ru-RU" sz="2400" b="1" dirty="0">
                <a:latin typeface="Monotype Corsiva" pitchFamily="66" charset="0"/>
              </a:rPr>
              <a:t>інших волокон, що вживається для миття, видалення бруду </a:t>
            </a:r>
            <a:r>
              <a:rPr lang="ru-RU" sz="2400" b="1" dirty="0" smtClean="0">
                <a:latin typeface="Monotype Corsiva" pitchFamily="66" charset="0"/>
              </a:rPr>
              <a:t>зі </a:t>
            </a:r>
            <a:r>
              <a:rPr lang="ru-RU" sz="2400" b="1" dirty="0">
                <a:latin typeface="Monotype Corsiva" pitchFamily="66" charset="0"/>
              </a:rPr>
              <a:t>шкіри, взагалі </a:t>
            </a:r>
            <a:r>
              <a:rPr lang="ru-RU" sz="2400" b="1" dirty="0" smtClean="0">
                <a:latin typeface="Monotype Corsiva" pitchFamily="66" charset="0"/>
              </a:rPr>
              <a:t>м'який виріб</a:t>
            </a:r>
            <a:r>
              <a:rPr lang="ru-RU" sz="2400" b="1" dirty="0">
                <a:latin typeface="Monotype Corsiva" pitchFamily="66" charset="0"/>
              </a:rPr>
              <a:t>, призначений для миття»</a:t>
            </a:r>
            <a:endParaRPr lang="ru-RU" sz="2400" dirty="0" smtClean="0"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5486586"/>
            <a:ext cx="1678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Ликове мочало</a:t>
            </a:r>
            <a:endParaRPr lang="ru-RU" i="1" dirty="0"/>
          </a:p>
        </p:txBody>
      </p:sp>
      <p:pic>
        <p:nvPicPr>
          <p:cNvPr id="2052" name="Picture 4" descr="ÐÐ°ÑÑÐ¸Ð½ÐºÐ¸ Ð¿Ð¾ Ð·Ð°Ð¿ÑÐ¾ÑÑ Ð»ÑÐºÐ¾Ð²Ð¾Ðµ Ð¼Ð¾ÑÐ°Ð»Ð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185084"/>
            <a:ext cx="4274840" cy="249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63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37023" y="250934"/>
            <a:ext cx="51091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      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Мочалки стали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виготовляти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з конопляних мотузок, різних волокнистих деревних структур.</a:t>
            </a:r>
          </a:p>
          <a:p>
            <a:pPr lvl="0" algn="just"/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       У 1930-ті роки винайшли штучний пористий матеріал - поролон, з якого відразу стали виготовляти губки.</a:t>
            </a:r>
          </a:p>
          <a:p>
            <a:pPr lvl="0" algn="just"/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Після Другої світової війни з'явилися гумові губки, що імітують пори натуральної.</a:t>
            </a:r>
            <a:endParaRPr lang="ru-RU" sz="2400" dirty="0" smtClean="0">
              <a:solidFill>
                <a:prstClr val="black"/>
              </a:solidFill>
              <a:latin typeface="Monotype Corsiva" pitchFamily="66" charset="0"/>
            </a:endParaRPr>
          </a:p>
          <a:p>
            <a:pPr lvl="0" algn="just"/>
            <a:endParaRPr lang="ru-RU" sz="2400" dirty="0">
              <a:solidFill>
                <a:prstClr val="black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ÐÐµÐ¼Ð½Ð¾Ð¶ÐºÐ¾ Ð¸Ð· Ð¸ÑÑÐ¾ÑÐ¸Ð¸ Ð¼Ð¾ÑÐ°Ð»Ð¾Ðº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3281912" cy="345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0460" y="4005064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      У 1960-х роках в моду увійшли масажні щітки для душа різних конфігурацій. Спочатку їх робили з натурального волосся, а потім стали постачати нейлоновою щетиною.</a:t>
            </a:r>
          </a:p>
          <a:p>
            <a:pPr lvl="0" algn="just"/>
            <a:endParaRPr lang="ru-RU" sz="2400" dirty="0">
              <a:solidFill>
                <a:prstClr val="black"/>
              </a:solidFill>
              <a:latin typeface="Monotype Corsiva" pitchFamily="66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Сьогодні незамінними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помічниками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стали мочалки призначені не тільки для миття, але і інтенсивного масажу тіла.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8673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Ð°ÑÑÐ¸Ð½ÐºÐ¸ Ð¿Ð¾ Ð·Ð°Ð¿ÑÐ¾ÑÑ Ð¿ÑÑÐ¾Ðº Ð¼Ð¾ÑÐ°Ð»Ð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64"/>
          <a:stretch/>
        </p:blipFill>
        <p:spPr bwMode="auto">
          <a:xfrm>
            <a:off x="827584" y="3475803"/>
            <a:ext cx="2735510" cy="283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332656"/>
            <a:ext cx="77048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Monotype Corsiva" pitchFamily="66" charset="0"/>
              </a:rPr>
              <a:t>Що являє </a:t>
            </a:r>
            <a:r>
              <a:rPr lang="ru-RU" sz="2400" b="1" dirty="0" smtClean="0">
                <a:latin typeface="Monotype Corsiva" pitchFamily="66" charset="0"/>
              </a:rPr>
              <a:t> собою  банна </a:t>
            </a:r>
            <a:r>
              <a:rPr lang="ru-RU" sz="2400" b="1" dirty="0">
                <a:latin typeface="Monotype Corsiva" pitchFamily="66" charset="0"/>
              </a:rPr>
              <a:t>мочалка і як правильно її вибирати?</a:t>
            </a:r>
          </a:p>
          <a:p>
            <a:pPr algn="just" fontAlgn="base"/>
            <a:r>
              <a:rPr lang="ru-RU" sz="2400" b="1" dirty="0">
                <a:latin typeface="Monotype Corsiva" pitchFamily="66" charset="0"/>
              </a:rPr>
              <a:t>       </a:t>
            </a:r>
            <a:r>
              <a:rPr lang="ru-RU" sz="2400" dirty="0">
                <a:latin typeface="Monotype Corsiva" pitchFamily="66" charset="0"/>
              </a:rPr>
              <a:t> </a:t>
            </a:r>
            <a:endParaRPr lang="ru-RU" sz="2400" dirty="0" smtClean="0">
              <a:latin typeface="Monotype Corsiva" pitchFamily="66" charset="0"/>
            </a:endParaRPr>
          </a:p>
          <a:p>
            <a:pPr algn="just" fontAlgn="base"/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В першу чергу, це індивідуальний предмет особистої гігієни, який можна використовувати тільки одній людині і </a:t>
            </a:r>
            <a:r>
              <a:rPr lang="ru-RU" sz="2400" dirty="0" smtClean="0">
                <a:latin typeface="Monotype Corsiva" pitchFamily="66" charset="0"/>
              </a:rPr>
              <a:t>зберігається </a:t>
            </a:r>
            <a:r>
              <a:rPr lang="ru-RU" sz="2400" dirty="0">
                <a:latin typeface="Monotype Corsiva" pitchFamily="66" charset="0"/>
              </a:rPr>
              <a:t>в належних умовах (регулярно </a:t>
            </a:r>
            <a:r>
              <a:rPr lang="ru-RU" sz="2400" dirty="0" smtClean="0">
                <a:latin typeface="Monotype Corsiva" pitchFamily="66" charset="0"/>
              </a:rPr>
              <a:t>промивається, оновлюється </a:t>
            </a:r>
            <a:r>
              <a:rPr lang="ru-RU" sz="2400" dirty="0">
                <a:latin typeface="Monotype Corsiva" pitchFamily="66" charset="0"/>
              </a:rPr>
              <a:t>кожні кілька місяців, так як </a:t>
            </a:r>
            <a:r>
              <a:rPr lang="ru-RU" sz="2400" dirty="0" smtClean="0">
                <a:latin typeface="Monotype Corsiva" pitchFamily="66" charset="0"/>
              </a:rPr>
              <a:t>вологе </a:t>
            </a:r>
            <a:r>
              <a:rPr lang="ru-RU" sz="2400" dirty="0">
                <a:latin typeface="Monotype Corsiva" pitchFamily="66" charset="0"/>
              </a:rPr>
              <a:t>середовище сприяє розмноженню бактерій), </a:t>
            </a:r>
            <a:r>
              <a:rPr lang="ru-RU" sz="2400" dirty="0" smtClean="0">
                <a:latin typeface="Monotype Corsiva" pitchFamily="66" charset="0"/>
              </a:rPr>
              <a:t>просушується </a:t>
            </a:r>
            <a:r>
              <a:rPr lang="ru-RU" sz="2400" dirty="0">
                <a:latin typeface="Monotype Corsiva" pitchFamily="66" charset="0"/>
              </a:rPr>
              <a:t>в підвішеному стані.</a:t>
            </a:r>
            <a:endParaRPr lang="ru-RU" sz="2400" dirty="0" smtClean="0">
              <a:latin typeface="Monotype Corsiva" pitchFamily="66" charset="0"/>
            </a:endParaRPr>
          </a:p>
          <a:p>
            <a:pPr algn="just"/>
            <a:r>
              <a:rPr lang="ru-RU" sz="2400" dirty="0" smtClean="0">
                <a:latin typeface="Monotype Corsiva" pitchFamily="66" charset="0"/>
              </a:rPr>
              <a:t>          </a:t>
            </a:r>
            <a:endParaRPr lang="ru-RU" sz="2400" dirty="0"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91796" y="363372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Для багатьох мочалка - це не більше ніж атрибут гігієни. У той же час правильно підібрана мочалка може виконувати функцію масажера, скраббера. Як бачите, цей гігієнічний аксесуар може бути корисним для організму і краси нашого тіла.</a:t>
            </a:r>
          </a:p>
        </p:txBody>
      </p:sp>
    </p:spTree>
    <p:extLst>
      <p:ext uri="{BB962C8B-B14F-4D97-AF65-F5344CB8AC3E}">
        <p14:creationId xmlns:p14="http://schemas.microsoft.com/office/powerpoint/2010/main" val="167832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>
            <a:alpha val="4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952" y="332656"/>
            <a:ext cx="864096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Monotype Corsiva" pitchFamily="66" charset="0"/>
                <a:cs typeface="Times New Roman" pitchFamily="18" charset="0"/>
              </a:rPr>
              <a:t>Класифікація мочалок - за матеріалом виготовлення:</a:t>
            </a:r>
          </a:p>
          <a:p>
            <a:pPr algn="ctr" fontAlgn="base"/>
            <a:endParaRPr lang="ru-RU" sz="2400" b="1" dirty="0">
              <a:latin typeface="Monotype Corsiva" pitchFamily="66" charset="0"/>
              <a:cs typeface="Times New Roman" pitchFamily="18" charset="0"/>
            </a:endParaRPr>
          </a:p>
          <a:p>
            <a:pPr algn="ctr" fontAlgn="base"/>
            <a:endParaRPr lang="ru-RU" sz="2400" b="1" dirty="0">
              <a:latin typeface="Monotype Corsiva" pitchFamily="66" charset="0"/>
              <a:cs typeface="Times New Roman" pitchFamily="18" charset="0"/>
            </a:endParaRPr>
          </a:p>
          <a:p>
            <a:pPr algn="just" fontAlgn="base"/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--</a:t>
            </a:r>
            <a:r>
              <a:rPr lang="ru-RU" sz="2400" b="1" dirty="0" smtClean="0">
                <a:latin typeface="Monotype Corsiva" pitchFamily="66" charset="0"/>
                <a:cs typeface="Times New Roman" pitchFamily="18" charset="0"/>
              </a:rPr>
              <a:t>натуральні 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(з люфи, льону, сизалю, морських губок, вовни та інших матеріалів органічного походження)</a:t>
            </a:r>
          </a:p>
          <a:p>
            <a:pPr algn="just" fontAlgn="base"/>
            <a:endParaRPr lang="ru-RU" sz="2400" dirty="0">
              <a:latin typeface="Monotype Corsiva" pitchFamily="66" charset="0"/>
              <a:cs typeface="Times New Roman" pitchFamily="18" charset="0"/>
            </a:endParaRPr>
          </a:p>
          <a:p>
            <a:pPr algn="just" fontAlgn="base"/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--</a:t>
            </a:r>
            <a:r>
              <a:rPr lang="ru-RU" sz="2400" b="1" dirty="0" smtClean="0">
                <a:latin typeface="Monotype Corsiva" pitchFamily="66" charset="0"/>
                <a:cs typeface="Times New Roman" pitchFamily="18" charset="0"/>
              </a:rPr>
              <a:t>штучні 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(з полімерних матеріалів безлічі типів).</a:t>
            </a:r>
          </a:p>
          <a:p>
            <a:pPr algn="just" fontAlgn="base"/>
            <a:endParaRPr lang="ru-RU" sz="2400" dirty="0">
              <a:latin typeface="Monotype Corsiva" pitchFamily="66" charset="0"/>
              <a:cs typeface="Times New Roman" pitchFamily="18" charset="0"/>
            </a:endParaRPr>
          </a:p>
          <a:p>
            <a:pPr algn="just" fontAlgn="base"/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  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Медики 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кажуть, що 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мочалки з 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натуральних 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матеріалів більш корисні, 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так як тільки вони здатні за рекордно короткий час поліпшити самопочуття і настрій людини. Однак треба розуміти, що кожен товар має свої мінуси і плюси.</a:t>
            </a:r>
          </a:p>
          <a:p>
            <a:pPr algn="just" fontAlgn="base"/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       </a:t>
            </a:r>
          </a:p>
          <a:p>
            <a:pPr algn="just" fontAlgn="base"/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           Одна 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з тенденцій 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сучасного ринку 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- натуральні товари повільно, але впевнено витісняють аналоги зі штучних матеріалів. Причиною цього є те, що з кожним роком стає все більше людей, які ведуть здоровий спосіб життя.</a:t>
            </a:r>
          </a:p>
        </p:txBody>
      </p:sp>
    </p:spTree>
    <p:extLst>
      <p:ext uri="{BB962C8B-B14F-4D97-AF65-F5344CB8AC3E}">
        <p14:creationId xmlns:p14="http://schemas.microsoft.com/office/powerpoint/2010/main" val="169581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568952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ru-RU" sz="2000" b="1" dirty="0">
                <a:solidFill>
                  <a:prstClr val="black"/>
                </a:solidFill>
                <a:latin typeface="Monotype Corsiva" pitchFamily="66" charset="0"/>
              </a:rPr>
              <a:t>Мочалки з природних матеріалів не провокують алергічну реакцію. При цьому вони прекрасно </a:t>
            </a:r>
            <a:r>
              <a:rPr lang="ru-RU" sz="2000" b="1" dirty="0" smtClean="0">
                <a:solidFill>
                  <a:prstClr val="black"/>
                </a:solidFill>
                <a:latin typeface="Monotype Corsiva" pitchFamily="66" charset="0"/>
              </a:rPr>
              <a:t>«відлущують» </a:t>
            </a:r>
            <a:r>
              <a:rPr lang="ru-RU" sz="2000" b="1" dirty="0">
                <a:solidFill>
                  <a:prstClr val="black"/>
                </a:solidFill>
                <a:latin typeface="Monotype Corsiva" pitchFamily="66" charset="0"/>
              </a:rPr>
              <a:t>омертвілі клітини шкіри.</a:t>
            </a:r>
          </a:p>
          <a:p>
            <a:pPr lvl="0" fontAlgn="base"/>
            <a:endParaRPr lang="ru-RU" sz="2000" b="1" dirty="0" smtClean="0">
              <a:solidFill>
                <a:prstClr val="black"/>
              </a:solidFill>
              <a:latin typeface="Monotype Corsiva" pitchFamily="66" charset="0"/>
            </a:endParaRPr>
          </a:p>
          <a:p>
            <a:pPr lvl="0" fontAlgn="base"/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Недоліки </a:t>
            </a:r>
            <a:r>
              <a:rPr lang="ru-RU" sz="2000" dirty="0">
                <a:solidFill>
                  <a:prstClr val="black"/>
                </a:solidFill>
                <a:latin typeface="Monotype Corsiva" pitchFamily="66" charset="0"/>
              </a:rPr>
              <a:t>мочалок з натуральних матеріалів</a:t>
            </a:r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: </a:t>
            </a:r>
          </a:p>
          <a:p>
            <a:pPr lvl="0" fontAlgn="base"/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-- </a:t>
            </a:r>
            <a:r>
              <a:rPr lang="ru-RU" sz="2000" dirty="0">
                <a:solidFill>
                  <a:prstClr val="black"/>
                </a:solidFill>
                <a:latin typeface="Monotype Corsiva" pitchFamily="66" charset="0"/>
              </a:rPr>
              <a:t>помітно поступаються синтетичним виробам </a:t>
            </a:r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за терміном експлуатації; </a:t>
            </a:r>
          </a:p>
          <a:p>
            <a:pPr lvl="0" fontAlgn="base"/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-- </a:t>
            </a:r>
            <a:r>
              <a:rPr lang="ru-RU" sz="2000" dirty="0">
                <a:solidFill>
                  <a:prstClr val="black"/>
                </a:solidFill>
                <a:latin typeface="Monotype Corsiva" pitchFamily="66" charset="0"/>
              </a:rPr>
              <a:t>довго сохнуть</a:t>
            </a:r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; </a:t>
            </a:r>
          </a:p>
          <a:p>
            <a:pPr lvl="0" fontAlgn="base"/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 --це </a:t>
            </a:r>
            <a:r>
              <a:rPr lang="ru-RU" sz="2000" dirty="0">
                <a:solidFill>
                  <a:prstClr val="black"/>
                </a:solidFill>
                <a:latin typeface="Monotype Corsiva" pitchFamily="66" charset="0"/>
              </a:rPr>
              <a:t>сприятливе середовище для мікроорганізмів</a:t>
            </a:r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; </a:t>
            </a:r>
          </a:p>
          <a:p>
            <a:pPr lvl="0" fontAlgn="base"/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 --вимогливі </a:t>
            </a:r>
            <a:r>
              <a:rPr lang="ru-RU" sz="2000" dirty="0">
                <a:solidFill>
                  <a:prstClr val="black"/>
                </a:solidFill>
                <a:latin typeface="Monotype Corsiva" pitchFamily="66" charset="0"/>
              </a:rPr>
              <a:t>до догляду, який полягає в ретельному промиванні, </a:t>
            </a:r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зберіганні в </a:t>
            </a:r>
            <a:r>
              <a:rPr lang="ru-RU" sz="2000" dirty="0">
                <a:solidFill>
                  <a:prstClr val="black"/>
                </a:solidFill>
                <a:latin typeface="Monotype Corsiva" pitchFamily="66" charset="0"/>
              </a:rPr>
              <a:t>добре провітрюваних місцях і обробці антибактеріальними засобами .</a:t>
            </a:r>
          </a:p>
          <a:p>
            <a:pPr lvl="0" fontAlgn="base"/>
            <a:endParaRPr lang="ru-RU" sz="2000" b="1" dirty="0">
              <a:solidFill>
                <a:prstClr val="black"/>
              </a:solidFill>
              <a:latin typeface="Monotype Corsiva" pitchFamily="66" charset="0"/>
            </a:endParaRPr>
          </a:p>
          <a:p>
            <a:pPr lvl="0" fontAlgn="base"/>
            <a:r>
              <a:rPr lang="ru-RU" sz="2000" b="1" dirty="0">
                <a:solidFill>
                  <a:prstClr val="black"/>
                </a:solidFill>
                <a:latin typeface="Monotype Corsiva" pitchFamily="66" charset="0"/>
              </a:rPr>
              <a:t>        Мочалки штучні (з полімерних матеріалів безлічі типів). </a:t>
            </a:r>
            <a:r>
              <a:rPr lang="ru-RU" sz="2000" b="1" dirty="0" smtClean="0">
                <a:solidFill>
                  <a:prstClr val="black"/>
                </a:solidFill>
                <a:latin typeface="Monotype Corsiva" pitchFamily="66" charset="0"/>
              </a:rPr>
              <a:t>Ідеальні для </a:t>
            </a:r>
            <a:r>
              <a:rPr lang="ru-RU" sz="2000" b="1" dirty="0">
                <a:solidFill>
                  <a:prstClr val="black"/>
                </a:solidFill>
                <a:latin typeface="Monotype Corsiva" pitchFamily="66" charset="0"/>
              </a:rPr>
              <a:t>частого застосування, так як дбайливо очищають шкіру і ціна таких мочалок значно </a:t>
            </a:r>
            <a:r>
              <a:rPr lang="ru-RU" sz="2000" b="1" dirty="0" smtClean="0">
                <a:solidFill>
                  <a:prstClr val="black"/>
                </a:solidFill>
                <a:latin typeface="Monotype Corsiva" pitchFamily="66" charset="0"/>
              </a:rPr>
              <a:t>демократичніша.</a:t>
            </a:r>
            <a:endParaRPr lang="ru-RU" sz="2000" b="1" dirty="0">
              <a:solidFill>
                <a:prstClr val="black"/>
              </a:solidFill>
              <a:latin typeface="Monotype Corsiva" pitchFamily="66" charset="0"/>
            </a:endParaRPr>
          </a:p>
          <a:p>
            <a:pPr lvl="0" fontAlgn="base"/>
            <a:r>
              <a:rPr lang="ru-RU" sz="2000" b="1" dirty="0">
                <a:solidFill>
                  <a:prstClr val="black"/>
                </a:solidFill>
                <a:latin typeface="Monotype Corsiva" pitchFamily="66" charset="0"/>
              </a:rPr>
              <a:t> </a:t>
            </a:r>
            <a:endParaRPr lang="ru-RU" sz="2000" b="1" dirty="0" smtClean="0">
              <a:solidFill>
                <a:prstClr val="black"/>
              </a:solidFill>
              <a:latin typeface="Monotype Corsiva" pitchFamily="66" charset="0"/>
            </a:endParaRPr>
          </a:p>
          <a:p>
            <a:pPr lvl="0" fontAlgn="base"/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Серед </a:t>
            </a:r>
            <a:r>
              <a:rPr lang="ru-RU" sz="2000" dirty="0" err="1">
                <a:solidFill>
                  <a:prstClr val="black"/>
                </a:solidFill>
                <a:latin typeface="Monotype Corsiva" pitchFamily="66" charset="0"/>
              </a:rPr>
              <a:t>недоліків</a:t>
            </a:r>
            <a:r>
              <a:rPr lang="ru-RU" sz="2000" dirty="0">
                <a:solidFill>
                  <a:prstClr val="black"/>
                </a:solidFill>
                <a:latin typeface="Monotype Corsiva" pitchFamily="66" charset="0"/>
              </a:rPr>
              <a:t>:</a:t>
            </a:r>
          </a:p>
          <a:p>
            <a:pPr lvl="0" fontAlgn="base"/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--можливість </a:t>
            </a:r>
            <a:r>
              <a:rPr lang="ru-RU" sz="2000" dirty="0">
                <a:solidFill>
                  <a:prstClr val="black"/>
                </a:solidFill>
                <a:latin typeface="Monotype Corsiva" pitchFamily="66" charset="0"/>
              </a:rPr>
              <a:t>(невисока, але все ж існуюча) виникнення алергії на основний компонент,</a:t>
            </a:r>
          </a:p>
          <a:p>
            <a:pPr lvl="0" fontAlgn="base"/>
            <a:r>
              <a:rPr lang="ru-RU" sz="2000" dirty="0" smtClean="0">
                <a:solidFill>
                  <a:prstClr val="black"/>
                </a:solidFill>
                <a:latin typeface="Monotype Corsiva" pitchFamily="66" charset="0"/>
              </a:rPr>
              <a:t>--необхідність </a:t>
            </a:r>
            <a:r>
              <a:rPr lang="ru-RU" sz="2000" dirty="0">
                <a:solidFill>
                  <a:prstClr val="black"/>
                </a:solidFill>
                <a:latin typeface="Monotype Corsiva" pitchFamily="66" charset="0"/>
              </a:rPr>
              <a:t>регулярно замінювати виріб через ризик розмноження патогенної мікрофлори, що властиво і натуральним мочалками.</a:t>
            </a:r>
          </a:p>
          <a:p>
            <a:pPr lvl="0" fontAlgn="base"/>
            <a:endParaRPr lang="ru-RU" sz="2000" b="1" dirty="0" smtClean="0">
              <a:solidFill>
                <a:prstClr val="black"/>
              </a:solidFill>
              <a:latin typeface="Monotype Corsiva" pitchFamily="66" charset="0"/>
            </a:endParaRPr>
          </a:p>
          <a:p>
            <a:pPr lvl="0" fontAlgn="base"/>
            <a:r>
              <a:rPr lang="ru-RU" sz="2000" b="1" dirty="0" smtClean="0">
                <a:solidFill>
                  <a:prstClr val="black"/>
                </a:solidFill>
                <a:latin typeface="Monotype Corsiva" pitchFamily="66" charset="0"/>
              </a:rPr>
              <a:t>У будь- </a:t>
            </a:r>
            <a:r>
              <a:rPr lang="ru-RU" sz="2000" b="1" dirty="0" err="1" smtClean="0">
                <a:solidFill>
                  <a:prstClr val="black"/>
                </a:solidFill>
                <a:latin typeface="Monotype Corsiva" pitchFamily="66" charset="0"/>
              </a:rPr>
              <a:t>якому</a:t>
            </a:r>
            <a:r>
              <a:rPr lang="ru-RU" sz="2000" b="1" dirty="0" smtClean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000" b="1" dirty="0">
                <a:solidFill>
                  <a:prstClr val="black"/>
                </a:solidFill>
                <a:latin typeface="Monotype Corsiva" pitchFamily="66" charset="0"/>
              </a:rPr>
              <a:t>випадку в процесі вибору мочалки слід в першу чергу керуватися особистими уподобаннями.?</a:t>
            </a:r>
          </a:p>
          <a:p>
            <a:pPr lvl="0" fontAlgn="base"/>
            <a:endParaRPr lang="en-US" sz="2000" b="1" dirty="0">
              <a:solidFill>
                <a:prstClr val="black"/>
              </a:solidFill>
              <a:latin typeface="Monotype Corsiva" pitchFamily="66" charset="0"/>
            </a:endParaRPr>
          </a:p>
          <a:p>
            <a:pPr lvl="0" fontAlgn="base"/>
            <a:r>
              <a:rPr lang="en-US" sz="2000" b="1" dirty="0">
                <a:solidFill>
                  <a:prstClr val="black"/>
                </a:solidFill>
                <a:latin typeface="Monotype Corsiva" pitchFamily="66" charset="0"/>
              </a:rPr>
              <a:t> 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52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4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ÐºÐ¾Ð¶Ð½Ð°Ñ ÑÐµÑÐºÐ° Ð¸Ð· Ð»ÑÐ½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007346"/>
            <a:ext cx="4392488" cy="25915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43508" y="318991"/>
            <a:ext cx="8928992" cy="369331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/>
            <a:r>
              <a:rPr lang="ru-RU" sz="2400" b="1" dirty="0" smtClean="0">
                <a:solidFill>
                  <a:prstClr val="black"/>
                </a:solidFill>
                <a:latin typeface="Monotype Corsiva" pitchFamily="66" charset="0"/>
              </a:rPr>
              <a:t>Лляні </a:t>
            </a:r>
            <a:r>
              <a:rPr lang="ru-RU" sz="2400" b="1" dirty="0">
                <a:solidFill>
                  <a:prstClr val="black"/>
                </a:solidFill>
                <a:latin typeface="Monotype Corsiva" pitchFamily="66" charset="0"/>
              </a:rPr>
              <a:t>мочалки</a:t>
            </a:r>
          </a:p>
          <a:p>
            <a:pPr lvl="0" algn="just" fontAlgn="base"/>
            <a:r>
              <a:rPr lang="ru-RU" sz="2400" b="1" dirty="0">
                <a:solidFill>
                  <a:prstClr val="black"/>
                </a:solidFill>
                <a:latin typeface="Monotype Corsiva" pitchFamily="66" charset="0"/>
              </a:rPr>
              <a:t>       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Цілющі властивості виробів з льону були відомі ще нашим предкам. Після ВВВ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вчені були вражені науковими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дослідженнями властивостей льону. Результати цих досліджень дозволили підтвердити народні мудрості, що стосуються льону і його здібностей рятувати від недуг.</a:t>
            </a:r>
          </a:p>
          <a:p>
            <a:pPr lvl="0" algn="just" fontAlgn="base"/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      Лляні вироби стимулюють циркуляцію крові і благотворно впливають на психіку.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Головна перевага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лляних мочалок - антисептичні властивості. 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Ніякий мікроорганізм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не здатний ужитися з льоном. На жаль, лляні мочалки - це рідкісний «мешканець» магазинних прилавків.</a:t>
            </a:r>
          </a:p>
          <a:p>
            <a:pPr lvl="0" algn="just" fontAlgn="base"/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30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»ÑÑ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734477"/>
            <a:ext cx="4762500" cy="2676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539552" y="188640"/>
            <a:ext cx="79208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Monotype Corsiva" pitchFamily="66" charset="0"/>
              </a:rPr>
              <a:t>Мочалки з люфи.</a:t>
            </a:r>
          </a:p>
          <a:p>
            <a:pPr algn="just" fontAlgn="base"/>
            <a:r>
              <a:rPr lang="ru-RU" sz="2400" dirty="0">
                <a:latin typeface="Monotype Corsiva" pitchFamily="66" charset="0"/>
              </a:rPr>
              <a:t>         Люфа - рослина, що належить до </a:t>
            </a:r>
            <a:r>
              <a:rPr lang="ru-RU" sz="2400" dirty="0" smtClean="0">
                <a:latin typeface="Monotype Corsiva" pitchFamily="66" charset="0"/>
              </a:rPr>
              <a:t>гарбузових. </a:t>
            </a:r>
            <a:r>
              <a:rPr lang="ru-RU" sz="2400" dirty="0">
                <a:latin typeface="Monotype Corsiva" pitchFamily="66" charset="0"/>
              </a:rPr>
              <a:t>Мочалки з люфи добре відлущують шкіру, вони надають масажний і антицелюлітний ефект. Не можна не відзначити міцність і довгий термін служби таких мочалок. Звичайно ж, ці аксесуари гігієни мають недоліки</a:t>
            </a:r>
            <a:r>
              <a:rPr lang="ru-RU" sz="2400" dirty="0" smtClean="0">
                <a:latin typeface="Monotype Corsiva" pitchFamily="66" charset="0"/>
              </a:rPr>
              <a:t>:</a:t>
            </a:r>
          </a:p>
          <a:p>
            <a:pPr algn="just" fontAlgn="base"/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• на поверхні мочалки не утворюється піна; </a:t>
            </a:r>
            <a:endParaRPr lang="ru-RU" sz="2400" dirty="0" smtClean="0">
              <a:latin typeface="Monotype Corsiva" pitchFamily="66" charset="0"/>
            </a:endParaRPr>
          </a:p>
          <a:p>
            <a:pPr algn="just" fontAlgn="base"/>
            <a:r>
              <a:rPr lang="ru-RU" sz="2400" dirty="0" smtClean="0">
                <a:latin typeface="Monotype Corsiva" pitchFamily="66" charset="0"/>
              </a:rPr>
              <a:t>• </a:t>
            </a:r>
            <a:r>
              <a:rPr lang="ru-RU" sz="2400" dirty="0">
                <a:latin typeface="Monotype Corsiva" pitchFamily="66" charset="0"/>
              </a:rPr>
              <a:t>до використання мочалка попередньо вимочується в гарячій воді. Це розм'якшує матеріал.</a:t>
            </a:r>
            <a:endParaRPr lang="ru-RU" dirty="0" smtClean="0"/>
          </a:p>
          <a:p>
            <a:pPr fontAlgn="base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38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75636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Monotype Corsiva" pitchFamily="66" charset="0"/>
              </a:rPr>
              <a:t>Мочалки із сизалю</a:t>
            </a:r>
          </a:p>
          <a:p>
            <a:pPr algn="just" fontAlgn="base"/>
            <a:r>
              <a:rPr lang="ru-RU" sz="2400" dirty="0">
                <a:latin typeface="Monotype Corsiva" pitchFamily="66" charset="0"/>
              </a:rPr>
              <a:t>        Сизаль - це грубий міцний матеріал, джерелом якого служать листя мексиканської агави. З нього </a:t>
            </a:r>
            <a:r>
              <a:rPr lang="ru-RU" sz="2400" dirty="0" smtClean="0">
                <a:latin typeface="Monotype Corsiva" pitchFamily="66" charset="0"/>
              </a:rPr>
              <a:t>виготовляють </a:t>
            </a:r>
            <a:r>
              <a:rPr lang="ru-RU" sz="2400" dirty="0">
                <a:latin typeface="Monotype Corsiva" pitchFamily="66" charset="0"/>
              </a:rPr>
              <a:t>канати, шпагати, матраци, щітки і мочалки. Зазвичай </a:t>
            </a:r>
            <a:r>
              <a:rPr lang="ru-RU" sz="2400" dirty="0" err="1">
                <a:latin typeface="Monotype Corsiva" pitchFamily="66" charset="0"/>
              </a:rPr>
              <a:t>такі</a:t>
            </a:r>
            <a:r>
              <a:rPr lang="ru-RU" sz="2400" dirty="0">
                <a:latin typeface="Monotype Corsiva" pitchFamily="66" charset="0"/>
              </a:rPr>
              <a:t> мочалки випускаються у вигляді плетених рукавиць, що мають високі пілінгові властивості. Через жорсткості такими мочалками слід користуватися максимум два рази на тиждень. Ці мочалки потребують попереднього розмочування, погано тримають піну і досить дорого коштують, зате відмінно відлущують старі клітини і служать довго.</a:t>
            </a:r>
            <a:endParaRPr lang="ru-RU" dirty="0"/>
          </a:p>
        </p:txBody>
      </p:sp>
      <p:pic>
        <p:nvPicPr>
          <p:cNvPr id="3074" name="Picture 2" descr="Ð¸Ð· ÑÐ¸Ð·Ð°Ð»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915940"/>
            <a:ext cx="5334000" cy="26479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2698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¼Ð¾ÑÐ°Ð»Ð¾ Ð¸Ð· Ð»ÑÐº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371" y="4093864"/>
            <a:ext cx="5429250" cy="23336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323528" y="260648"/>
            <a:ext cx="84249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Monotype Corsiva" pitchFamily="66" charset="0"/>
              </a:rPr>
              <a:t>Мочалки з лика</a:t>
            </a:r>
          </a:p>
          <a:p>
            <a:pPr algn="just" fontAlgn="base"/>
            <a:r>
              <a:rPr lang="ru-RU" sz="2400" dirty="0">
                <a:latin typeface="Monotype Corsiva" pitchFamily="66" charset="0"/>
              </a:rPr>
              <a:t>        З не </a:t>
            </a:r>
            <a:r>
              <a:rPr lang="ru-RU" sz="2400" dirty="0" smtClean="0">
                <a:latin typeface="Monotype Corsiva" pitchFamily="66" charset="0"/>
              </a:rPr>
              <a:t>задерев'янілої </a:t>
            </a:r>
            <a:r>
              <a:rPr lang="ru-RU" sz="2400" dirty="0">
                <a:latin typeface="Monotype Corsiva" pitchFamily="66" charset="0"/>
              </a:rPr>
              <a:t>деревини </a:t>
            </a:r>
            <a:r>
              <a:rPr lang="ru-RU" sz="2400" dirty="0" smtClean="0">
                <a:latin typeface="Monotype Corsiva" pitchFamily="66" charset="0"/>
              </a:rPr>
              <a:t>виготовляють </a:t>
            </a:r>
            <a:r>
              <a:rPr lang="ru-RU" sz="2400" dirty="0">
                <a:latin typeface="Monotype Corsiva" pitchFamily="66" charset="0"/>
              </a:rPr>
              <a:t>не тільки </a:t>
            </a:r>
            <a:r>
              <a:rPr lang="ru-RU" sz="2400" dirty="0" smtClean="0">
                <a:latin typeface="Monotype Corsiva" pitchFamily="66" charset="0"/>
              </a:rPr>
              <a:t>рогожу</a:t>
            </a:r>
            <a:r>
              <a:rPr lang="ru-RU" sz="2400" dirty="0">
                <a:latin typeface="Monotype Corsiva" pitchFamily="66" charset="0"/>
              </a:rPr>
              <a:t>, а й мочалки, які вважаються банним шедевром натуралізму, що одержуються з нижньої частини кори молодої липи. Існує думка, що </a:t>
            </a:r>
            <a:r>
              <a:rPr lang="ru-RU" sz="2400" dirty="0" err="1">
                <a:latin typeface="Monotype Corsiva" pitchFamily="66" charset="0"/>
              </a:rPr>
              <a:t>такі</a:t>
            </a:r>
            <a:r>
              <a:rPr lang="ru-RU" sz="2400" dirty="0">
                <a:latin typeface="Monotype Corsiva" pitchFamily="66" charset="0"/>
              </a:rPr>
              <a:t> мочалки є найкориснішими для шкіри.</a:t>
            </a:r>
          </a:p>
          <a:p>
            <a:pPr algn="just" fontAlgn="base"/>
            <a:r>
              <a:rPr lang="ru-RU" sz="2400" dirty="0">
                <a:latin typeface="Monotype Corsiva" pitchFamily="66" charset="0"/>
              </a:rPr>
              <a:t>Не варто боятися, що мочалка з лика буде занадто жорсткою. У воді лико розм'якшується і дбайливо «відлущує» омертвілі клітини, глибоко </a:t>
            </a:r>
            <a:r>
              <a:rPr lang="ru-RU" sz="2400" dirty="0" smtClean="0">
                <a:latin typeface="Monotype Corsiva" pitchFamily="66" charset="0"/>
              </a:rPr>
              <a:t>очищує </a:t>
            </a:r>
            <a:r>
              <a:rPr lang="ru-RU" sz="2400" dirty="0">
                <a:latin typeface="Monotype Corsiva" pitchFamily="66" charset="0"/>
              </a:rPr>
              <a:t>пори, крім того, виділяє фітонциди. Цей варіант мочалок не </a:t>
            </a:r>
            <a:r>
              <a:rPr lang="ru-RU" sz="2400" dirty="0" smtClean="0">
                <a:latin typeface="Monotype Corsiva" pitchFamily="66" charset="0"/>
              </a:rPr>
              <a:t>є довговічним, </a:t>
            </a:r>
            <a:r>
              <a:rPr lang="ru-RU" sz="2400" dirty="0">
                <a:latin typeface="Monotype Corsiva" pitchFamily="66" charset="0"/>
              </a:rPr>
              <a:t>але це виправдовується </a:t>
            </a:r>
            <a:r>
              <a:rPr lang="ru-RU" sz="2400" dirty="0" smtClean="0">
                <a:latin typeface="Monotype Corsiva" pitchFamily="66" charset="0"/>
              </a:rPr>
              <a:t>малою </a:t>
            </a:r>
            <a:r>
              <a:rPr lang="ru-RU" sz="2400" dirty="0">
                <a:latin typeface="Monotype Corsiva" pitchFamily="66" charset="0"/>
              </a:rPr>
              <a:t>ціною.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742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¼Ð¾ÑÐ°Ð»ÐºÐ° Ð¸Ð· ÐºÐ¸ÑÐ°Ð¹ÑÐºÐ¾Ð¹ ÐºÑÐ°Ð¿Ð¸Ð²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4293096"/>
            <a:ext cx="4286250" cy="2276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539552" y="332656"/>
            <a:ext cx="835292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Monotype Corsiva" pitchFamily="66" charset="0"/>
              </a:rPr>
              <a:t>Мочалки з рами</a:t>
            </a:r>
          </a:p>
          <a:p>
            <a:pPr algn="just" fontAlgn="base"/>
            <a:r>
              <a:rPr lang="ru-RU" sz="2400" dirty="0">
                <a:latin typeface="Monotype Corsiva" pitchFamily="66" charset="0"/>
              </a:rPr>
              <a:t>        У магазинах часто можна </a:t>
            </a:r>
            <a:r>
              <a:rPr lang="ru-RU" sz="2400" dirty="0" smtClean="0">
                <a:latin typeface="Monotype Corsiva" pitchFamily="66" charset="0"/>
              </a:rPr>
              <a:t>зустріти </a:t>
            </a:r>
            <a:r>
              <a:rPr lang="ru-RU" sz="2400" dirty="0">
                <a:latin typeface="Monotype Corsiva" pitchFamily="66" charset="0"/>
              </a:rPr>
              <a:t>плетені мочалки з рами - китайської кропиви. За жорсткості </a:t>
            </a:r>
            <a:r>
              <a:rPr lang="ru-RU" sz="2400" dirty="0" err="1">
                <a:latin typeface="Monotype Corsiva" pitchFamily="66" charset="0"/>
              </a:rPr>
              <a:t>такі</a:t>
            </a:r>
            <a:r>
              <a:rPr lang="ru-RU" sz="2400" dirty="0">
                <a:latin typeface="Monotype Corsiva" pitchFamily="66" charset="0"/>
              </a:rPr>
              <a:t> мочалки знаходяться десь між люфой і сизалем. Предмет гігієни з китайської кропиви, як і всі жорсткі мочалки, володіє </a:t>
            </a:r>
            <a:r>
              <a:rPr lang="ru-RU" sz="2400" dirty="0" smtClean="0">
                <a:latin typeface="Monotype Corsiva" pitchFamily="66" charset="0"/>
              </a:rPr>
              <a:t>антицелюлітними </a:t>
            </a:r>
            <a:r>
              <a:rPr lang="ru-RU" sz="2400" dirty="0">
                <a:latin typeface="Monotype Corsiva" pitchFamily="66" charset="0"/>
              </a:rPr>
              <a:t>і масажними властивостями. Тільки на відміну від інших жорстких мочалок з натуральної сировини, ці дбайливо ставляться до шкіри, м'яко шліфуючи її.</a:t>
            </a:r>
          </a:p>
          <a:p>
            <a:pPr algn="just" fontAlgn="base"/>
            <a:r>
              <a:rPr lang="ru-RU" sz="2400" dirty="0">
                <a:latin typeface="Monotype Corsiva" pitchFamily="66" charset="0"/>
              </a:rPr>
              <a:t>       Мочалки з рами міцні і відносно недорогі. Недоліків у цих мочалок споживачі не знайшли.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499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Ð¸Ð· Ð½Ð°ÑÑÑÐ°Ð»ÑÐ½Ð¾Ð¹ ÑÐµÑÐ¸Ð½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77072"/>
            <a:ext cx="5334000" cy="16192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323528" y="404664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Monotype Corsiva" pitchFamily="66" charset="0"/>
              </a:rPr>
              <a:t>Мочалки з щетини</a:t>
            </a:r>
          </a:p>
          <a:p>
            <a:pPr algn="ctr"/>
            <a:endParaRPr lang="ru-RU" sz="2400" b="1" dirty="0">
              <a:latin typeface="Monotype Corsiva" pitchFamily="66" charset="0"/>
            </a:endParaRPr>
          </a:p>
          <a:p>
            <a:pPr algn="ctr"/>
            <a:r>
              <a:rPr lang="ru-RU" sz="2400" dirty="0">
                <a:latin typeface="Monotype Corsiva" pitchFamily="66" charset="0"/>
              </a:rPr>
              <a:t>        Такі аксесуари випускаються у вигляді щіток, матеріалом для яких служить натуральна щетина. Конструктивна особливість таких мочалок - довга дерев'яна ручка. Вони забезпечують глибоку чистку шкіри від бруду, пилу і відмерлих клітин. Такі мочалки відмінно підходять</a:t>
            </a:r>
            <a:r>
              <a:rPr lang="ru-RU" sz="2400" b="1" dirty="0">
                <a:latin typeface="Monotype Corsiva" pitchFamily="66" charset="0"/>
              </a:rPr>
              <a:t> для масажу проблемних ділянок.</a:t>
            </a:r>
            <a:endParaRPr lang="ru-RU" sz="24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96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Monotype Corsiva" pitchFamily="66" charset="0"/>
              </a:rPr>
              <a:t>Мочалки з </a:t>
            </a:r>
            <a:r>
              <a:rPr lang="ru-RU" sz="2400" b="1" dirty="0" err="1">
                <a:latin typeface="Monotype Corsiva" pitchFamily="66" charset="0"/>
              </a:rPr>
              <a:t>берести</a:t>
            </a:r>
            <a:endParaRPr lang="ru-RU" sz="2400" b="1" dirty="0">
              <a:latin typeface="Monotype Corsiva" pitchFamily="66" charset="0"/>
            </a:endParaRPr>
          </a:p>
          <a:p>
            <a:pPr algn="ctr" fontAlgn="base"/>
            <a:r>
              <a:rPr lang="ru-RU" sz="2400" dirty="0">
                <a:latin typeface="Monotype Corsiva" pitchFamily="66" charset="0"/>
              </a:rPr>
              <a:t>Береста - </a:t>
            </a:r>
            <a:r>
              <a:rPr lang="ru-RU" sz="2400" dirty="0" err="1">
                <a:latin typeface="Monotype Corsiva" pitchFamily="66" charset="0"/>
              </a:rPr>
              <a:t>це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багате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джерело</a:t>
            </a:r>
            <a:r>
              <a:rPr lang="ru-RU" sz="2400" dirty="0">
                <a:latin typeface="Monotype Corsiva" pitchFamily="66" charset="0"/>
              </a:rPr>
              <a:t> природного антисептика </a:t>
            </a:r>
            <a:r>
              <a:rPr lang="ru-RU" sz="2400" dirty="0" err="1">
                <a:latin typeface="Monotype Corsiva" pitchFamily="66" charset="0"/>
              </a:rPr>
              <a:t>бетуліну</a:t>
            </a:r>
            <a:r>
              <a:rPr lang="ru-RU" sz="2400" dirty="0">
                <a:latin typeface="Monotype Corsiva" pitchFamily="66" charset="0"/>
              </a:rPr>
              <a:t>, в </a:t>
            </a:r>
            <a:r>
              <a:rPr lang="ru-RU" sz="2400" dirty="0" err="1">
                <a:latin typeface="Monotype Corsiva" pitchFamily="66" charset="0"/>
              </a:rPr>
              <a:t>складі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якого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багато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іонів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срібла</a:t>
            </a:r>
            <a:r>
              <a:rPr lang="ru-RU" sz="2400" dirty="0">
                <a:latin typeface="Monotype Corsiva" pitchFamily="66" charset="0"/>
              </a:rPr>
              <a:t>. </a:t>
            </a:r>
            <a:r>
              <a:rPr lang="ru-RU" sz="2400" dirty="0" err="1">
                <a:latin typeface="Monotype Corsiva" pitchFamily="66" charset="0"/>
              </a:rPr>
              <a:t>Біологічна</a:t>
            </a:r>
            <a:r>
              <a:rPr lang="ru-RU" sz="2400" dirty="0">
                <a:latin typeface="Monotype Corsiva" pitchFamily="66" charset="0"/>
              </a:rPr>
              <a:t> роль </a:t>
            </a:r>
            <a:r>
              <a:rPr lang="ru-RU" sz="2400" dirty="0" err="1">
                <a:latin typeface="Monotype Corsiva" pitchFamily="66" charset="0"/>
              </a:rPr>
              <a:t>бетуліну</a:t>
            </a:r>
            <a:r>
              <a:rPr lang="ru-RU" sz="2400" dirty="0">
                <a:latin typeface="Monotype Corsiva" pitchFamily="66" charset="0"/>
              </a:rPr>
              <a:t> - </a:t>
            </a:r>
            <a:r>
              <a:rPr lang="ru-RU" sz="2400" dirty="0" err="1">
                <a:latin typeface="Monotype Corsiva" pitchFamily="66" charset="0"/>
              </a:rPr>
              <a:t>захист</a:t>
            </a:r>
            <a:r>
              <a:rPr lang="ru-RU" sz="2400" dirty="0">
                <a:latin typeface="Monotype Corsiva" pitchFamily="66" charset="0"/>
              </a:rPr>
              <a:t> дерева від </a:t>
            </a:r>
            <a:r>
              <a:rPr lang="ru-RU" sz="2400" dirty="0" err="1">
                <a:latin typeface="Monotype Corsiva" pitchFamily="66" charset="0"/>
              </a:rPr>
              <a:t>грибкових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захворювань</a:t>
            </a:r>
            <a:r>
              <a:rPr lang="ru-RU" sz="2400" dirty="0">
                <a:latin typeface="Monotype Corsiva" pitchFamily="66" charset="0"/>
              </a:rPr>
              <a:t> і </a:t>
            </a:r>
            <a:r>
              <a:rPr lang="ru-RU" sz="2400" dirty="0" err="1">
                <a:latin typeface="Monotype Corsiva" pitchFamily="66" charset="0"/>
              </a:rPr>
              <a:t>шкідників</a:t>
            </a:r>
            <a:r>
              <a:rPr lang="ru-RU" sz="2400" dirty="0">
                <a:latin typeface="Monotype Corsiva" pitchFamily="66" charset="0"/>
              </a:rPr>
              <a:t> (</a:t>
            </a:r>
            <a:r>
              <a:rPr lang="ru-RU" sz="2400" dirty="0" err="1">
                <a:latin typeface="Monotype Corsiva" pitchFamily="66" charset="0"/>
              </a:rPr>
              <a:t>саме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він</a:t>
            </a:r>
            <a:r>
              <a:rPr lang="ru-RU" sz="2400" dirty="0">
                <a:latin typeface="Monotype Corsiva" pitchFamily="66" charset="0"/>
              </a:rPr>
              <a:t> є причиною </a:t>
            </a:r>
            <a:r>
              <a:rPr lang="ru-RU" sz="2400" dirty="0" err="1">
                <a:latin typeface="Monotype Corsiva" pitchFamily="66" charset="0"/>
              </a:rPr>
              <a:t>білого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кольору</a:t>
            </a:r>
            <a:r>
              <a:rPr lang="ru-RU" sz="2400" dirty="0">
                <a:latin typeface="Monotype Corsiva" pitchFamily="66" charset="0"/>
              </a:rPr>
              <a:t> кори </a:t>
            </a:r>
            <a:r>
              <a:rPr lang="ru-RU" sz="2400" dirty="0" err="1">
                <a:latin typeface="Monotype Corsiva" pitchFamily="66" charset="0"/>
              </a:rPr>
              <a:t>беріз</a:t>
            </a:r>
            <a:r>
              <a:rPr lang="ru-RU" sz="2400" dirty="0">
                <a:latin typeface="Monotype Corsiva" pitchFamily="66" charset="0"/>
              </a:rPr>
              <a:t>).</a:t>
            </a:r>
          </a:p>
          <a:p>
            <a:pPr algn="ctr" fontAlgn="base"/>
            <a:r>
              <a:rPr lang="ru-RU" sz="2400" dirty="0">
                <a:latin typeface="Monotype Corsiva" pitchFamily="66" charset="0"/>
              </a:rPr>
              <a:t>        Тому </a:t>
            </a:r>
            <a:r>
              <a:rPr lang="ru-RU" sz="2400" dirty="0" err="1">
                <a:latin typeface="Monotype Corsiva" pitchFamily="66" charset="0"/>
              </a:rPr>
              <a:t>можна</a:t>
            </a:r>
            <a:r>
              <a:rPr lang="ru-RU" sz="2400" dirty="0">
                <a:latin typeface="Monotype Corsiva" pitchFamily="66" charset="0"/>
              </a:rPr>
              <a:t> з </a:t>
            </a:r>
            <a:r>
              <a:rPr lang="ru-RU" sz="2400" dirty="0" err="1">
                <a:latin typeface="Monotype Corsiva" pitchFamily="66" charset="0"/>
              </a:rPr>
              <a:t>упевненістю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стверджувати</a:t>
            </a:r>
            <a:r>
              <a:rPr lang="ru-RU" sz="2400" dirty="0">
                <a:latin typeface="Monotype Corsiva" pitchFamily="66" charset="0"/>
              </a:rPr>
              <a:t>, </a:t>
            </a:r>
            <a:r>
              <a:rPr lang="ru-RU" sz="2400" dirty="0" err="1">
                <a:latin typeface="Monotype Corsiva" pitchFamily="66" charset="0"/>
              </a:rPr>
              <a:t>що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ці</a:t>
            </a:r>
            <a:r>
              <a:rPr lang="ru-RU" sz="2400" dirty="0">
                <a:latin typeface="Monotype Corsiva" pitchFamily="66" charset="0"/>
              </a:rPr>
              <a:t> мочалки </a:t>
            </a:r>
            <a:r>
              <a:rPr lang="ru-RU" sz="2400" dirty="0" err="1">
                <a:latin typeface="Monotype Corsiva" pitchFamily="66" charset="0"/>
              </a:rPr>
              <a:t>мають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антисептичні</a:t>
            </a:r>
            <a:r>
              <a:rPr lang="ru-RU" sz="2400" dirty="0">
                <a:latin typeface="Monotype Corsiva" pitchFamily="66" charset="0"/>
              </a:rPr>
              <a:t> та </a:t>
            </a:r>
            <a:r>
              <a:rPr lang="ru-RU" sz="2400" dirty="0" err="1">
                <a:latin typeface="Monotype Corsiva" pitchFamily="66" charset="0"/>
              </a:rPr>
              <a:t>протизапальні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властивості</a:t>
            </a:r>
            <a:r>
              <a:rPr lang="ru-RU" sz="2400" dirty="0">
                <a:latin typeface="Monotype Corsiva" pitchFamily="66" charset="0"/>
              </a:rPr>
              <a:t>. </a:t>
            </a:r>
            <a:r>
              <a:rPr lang="ru-RU" sz="2400" dirty="0" err="1">
                <a:latin typeface="Monotype Corsiva" pitchFamily="66" charset="0"/>
              </a:rPr>
              <a:t>Недоліки</a:t>
            </a:r>
            <a:r>
              <a:rPr lang="ru-RU" sz="2400" dirty="0">
                <a:latin typeface="Monotype Corsiva" pitchFamily="66" charset="0"/>
              </a:rPr>
              <a:t> мочалок з </a:t>
            </a:r>
            <a:r>
              <a:rPr lang="ru-RU" sz="2400" dirty="0" err="1">
                <a:latin typeface="Monotype Corsiva" pitchFamily="66" charset="0"/>
              </a:rPr>
              <a:t>берести</a:t>
            </a:r>
            <a:r>
              <a:rPr lang="ru-RU" sz="2400" dirty="0">
                <a:latin typeface="Monotype Corsiva" pitchFamily="66" charset="0"/>
              </a:rPr>
              <a:t>: перед </a:t>
            </a:r>
            <a:r>
              <a:rPr lang="ru-RU" sz="2400" dirty="0" err="1">
                <a:latin typeface="Monotype Corsiva" pitchFamily="66" charset="0"/>
              </a:rPr>
              <a:t>застосуванням</a:t>
            </a:r>
            <a:r>
              <a:rPr lang="ru-RU" sz="2400" dirty="0">
                <a:latin typeface="Monotype Corsiva" pitchFamily="66" charset="0"/>
              </a:rPr>
              <a:t> мочалку </a:t>
            </a:r>
            <a:r>
              <a:rPr lang="ru-RU" sz="2400" dirty="0" err="1">
                <a:latin typeface="Monotype Corsiva" pitchFamily="66" charset="0"/>
              </a:rPr>
              <a:t>слід</a:t>
            </a:r>
            <a:r>
              <a:rPr lang="ru-RU" sz="2400" dirty="0">
                <a:latin typeface="Monotype Corsiva" pitchFamily="66" charset="0"/>
              </a:rPr>
              <a:t> 10-15 </a:t>
            </a:r>
            <a:r>
              <a:rPr lang="ru-RU" sz="2400" dirty="0" err="1">
                <a:latin typeface="Monotype Corsiva" pitchFamily="66" charset="0"/>
              </a:rPr>
              <a:t>хвилин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замочувати</a:t>
            </a:r>
            <a:r>
              <a:rPr lang="ru-RU" sz="2400" dirty="0">
                <a:latin typeface="Monotype Corsiva" pitchFamily="66" charset="0"/>
              </a:rPr>
              <a:t> в </a:t>
            </a:r>
            <a:r>
              <a:rPr lang="ru-RU" sz="2400" dirty="0" err="1">
                <a:latin typeface="Monotype Corsiva" pitchFamily="66" charset="0"/>
              </a:rPr>
              <a:t>окропі</a:t>
            </a:r>
            <a:r>
              <a:rPr lang="ru-RU" sz="2400" dirty="0">
                <a:latin typeface="Monotype Corsiva" pitchFamily="66" charset="0"/>
              </a:rPr>
              <a:t>; </a:t>
            </a:r>
            <a:r>
              <a:rPr lang="ru-RU" sz="2400" dirty="0" err="1">
                <a:latin typeface="Monotype Corsiva" pitchFamily="66" charset="0"/>
              </a:rPr>
              <a:t>ретельне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просушування</a:t>
            </a:r>
            <a:r>
              <a:rPr lang="ru-RU" sz="2400" dirty="0">
                <a:latin typeface="Monotype Corsiva" pitchFamily="66" charset="0"/>
              </a:rPr>
              <a:t> після </a:t>
            </a:r>
            <a:r>
              <a:rPr lang="ru-RU" sz="2400" dirty="0" err="1">
                <a:latin typeface="Monotype Corsiva" pitchFamily="66" charset="0"/>
              </a:rPr>
              <a:t>миття</a:t>
            </a:r>
            <a:r>
              <a:rPr lang="ru-RU" sz="2400" dirty="0">
                <a:latin typeface="Monotype Corsiva" pitchFamily="66" charset="0"/>
              </a:rPr>
              <a:t>.</a:t>
            </a:r>
          </a:p>
        </p:txBody>
      </p:sp>
      <p:pic>
        <p:nvPicPr>
          <p:cNvPr id="7170" name="Picture 2" descr="Ð¸Ð· Ð±ÐµÑÐµÑÑ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293096"/>
            <a:ext cx="4962525" cy="2190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187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Ð³ÑÐ±ÐºÐ¸ Ð¸Ð· ÑÐµÐ»Ð»ÑÐ»Ð¾Ð·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663" y="4077072"/>
            <a:ext cx="4608512" cy="23964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611560" y="116632"/>
            <a:ext cx="77048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Monotype Corsiva" pitchFamily="66" charset="0"/>
              </a:rPr>
              <a:t>«</a:t>
            </a:r>
            <a:r>
              <a:rPr lang="ru-RU" sz="2400" b="1" dirty="0" err="1">
                <a:latin typeface="Monotype Corsiva" pitchFamily="66" charset="0"/>
              </a:rPr>
              <a:t>Еко</a:t>
            </a:r>
            <a:r>
              <a:rPr lang="ru-RU" sz="2400" b="1" dirty="0">
                <a:latin typeface="Monotype Corsiva" pitchFamily="66" charset="0"/>
              </a:rPr>
              <a:t> мочалки»</a:t>
            </a:r>
          </a:p>
          <a:p>
            <a:pPr algn="ctr" fontAlgn="base"/>
            <a:endParaRPr lang="ru-RU" sz="2400" b="1" dirty="0">
              <a:latin typeface="Monotype Corsiva" pitchFamily="66" charset="0"/>
            </a:endParaRPr>
          </a:p>
          <a:p>
            <a:pPr algn="just" fontAlgn="base"/>
            <a:r>
              <a:rPr lang="ru-RU" sz="2400" b="1" dirty="0">
                <a:latin typeface="Monotype Corsiva" pitchFamily="66" charset="0"/>
              </a:rPr>
              <a:t>        </a:t>
            </a:r>
            <a:r>
              <a:rPr lang="ru-RU" sz="2400" b="1" dirty="0" err="1">
                <a:latin typeface="Monotype Corsiva" pitchFamily="66" charset="0"/>
              </a:rPr>
              <a:t>Матеріалом</a:t>
            </a:r>
            <a:r>
              <a:rPr lang="ru-RU" sz="2400" b="1" dirty="0">
                <a:latin typeface="Monotype Corsiva" pitchFamily="66" charset="0"/>
              </a:rPr>
              <a:t> для таких мочалок служить </a:t>
            </a:r>
            <a:r>
              <a:rPr lang="ru-RU" sz="2400" b="1" dirty="0" err="1">
                <a:latin typeface="Monotype Corsiva" pitchFamily="66" charset="0"/>
              </a:rPr>
              <a:t>целюлоза</a:t>
            </a:r>
            <a:r>
              <a:rPr lang="ru-RU" sz="2400" b="1" dirty="0">
                <a:latin typeface="Monotype Corsiva" pitchFamily="66" charset="0"/>
              </a:rPr>
              <a:t>. </a:t>
            </a:r>
            <a:r>
              <a:rPr lang="ru-RU" sz="2400" b="1" dirty="0" err="1">
                <a:latin typeface="Monotype Corsiva" pitchFamily="66" charset="0"/>
              </a:rPr>
              <a:t>Хоч</a:t>
            </a:r>
            <a:r>
              <a:rPr lang="ru-RU" sz="2400" b="1" dirty="0">
                <a:latin typeface="Monotype Corsiva" pitchFamily="66" charset="0"/>
              </a:rPr>
              <a:t> вони і </a:t>
            </a:r>
            <a:r>
              <a:rPr lang="ru-RU" sz="2400" b="1" dirty="0" err="1">
                <a:latin typeface="Monotype Corsiva" pitchFamily="66" charset="0"/>
              </a:rPr>
              <a:t>зроблені</a:t>
            </a:r>
            <a:r>
              <a:rPr lang="ru-RU" sz="2400" b="1" dirty="0">
                <a:latin typeface="Monotype Corsiva" pitchFamily="66" charset="0"/>
              </a:rPr>
              <a:t> з </a:t>
            </a:r>
            <a:r>
              <a:rPr lang="ru-RU" sz="2400" b="1" dirty="0" err="1">
                <a:latin typeface="Monotype Corsiva" pitchFamily="66" charset="0"/>
              </a:rPr>
              <a:t>деревини</a:t>
            </a:r>
            <a:r>
              <a:rPr lang="ru-RU" sz="2400" b="1" dirty="0">
                <a:latin typeface="Monotype Corsiva" pitchFamily="66" charset="0"/>
              </a:rPr>
              <a:t>, на </a:t>
            </a:r>
            <a:r>
              <a:rPr lang="ru-RU" sz="2400" b="1" dirty="0" err="1">
                <a:latin typeface="Monotype Corsiva" pitchFamily="66" charset="0"/>
              </a:rPr>
              <a:t>дотик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виходять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м'якими</a:t>
            </a:r>
            <a:r>
              <a:rPr lang="ru-RU" sz="2400" b="1" dirty="0">
                <a:latin typeface="Monotype Corsiva" pitchFamily="66" charset="0"/>
              </a:rPr>
              <a:t> і </a:t>
            </a:r>
            <a:r>
              <a:rPr lang="ru-RU" sz="2400" b="1" dirty="0" err="1">
                <a:latin typeface="Monotype Corsiva" pitchFamily="66" charset="0"/>
              </a:rPr>
              <a:t>пружними</a:t>
            </a:r>
            <a:r>
              <a:rPr lang="ru-RU" sz="2400" b="1" dirty="0">
                <a:latin typeface="Monotype Corsiva" pitchFamily="66" charset="0"/>
              </a:rPr>
              <a:t>. </a:t>
            </a:r>
            <a:r>
              <a:rPr lang="ru-RU" sz="2400" b="1" dirty="0" err="1">
                <a:latin typeface="Monotype Corsiva" pitchFamily="66" charset="0"/>
              </a:rPr>
              <a:t>Зовні</a:t>
            </a:r>
            <a:r>
              <a:rPr lang="ru-RU" sz="2400" b="1" dirty="0">
                <a:latin typeface="Monotype Corsiva" pitchFamily="66" charset="0"/>
              </a:rPr>
              <a:t> вони </a:t>
            </a:r>
            <a:r>
              <a:rPr lang="ru-RU" sz="2400" b="1" dirty="0" err="1">
                <a:latin typeface="Monotype Corsiva" pitchFamily="66" charset="0"/>
              </a:rPr>
              <a:t>дуже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нагадують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поролонові</a:t>
            </a:r>
            <a:r>
              <a:rPr lang="ru-RU" sz="2400" b="1" dirty="0">
                <a:latin typeface="Monotype Corsiva" pitchFamily="66" charset="0"/>
              </a:rPr>
              <a:t> губки, але </a:t>
            </a:r>
            <a:r>
              <a:rPr lang="ru-RU" sz="2400" b="1" dirty="0" err="1">
                <a:latin typeface="Monotype Corsiva" pitchFamily="66" charset="0"/>
              </a:rPr>
              <a:t>відрізняються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волокнистої</a:t>
            </a:r>
            <a:r>
              <a:rPr lang="ru-RU" sz="2400" b="1" dirty="0">
                <a:latin typeface="Monotype Corsiva" pitchFamily="66" charset="0"/>
              </a:rPr>
              <a:t> структурою. У мочалок </a:t>
            </a:r>
            <a:r>
              <a:rPr lang="ru-RU" sz="2400" b="1" dirty="0" err="1">
                <a:latin typeface="Monotype Corsiva" pitchFamily="66" charset="0"/>
              </a:rPr>
              <a:t>маса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 smtClean="0">
                <a:latin typeface="Monotype Corsiva" pitchFamily="66" charset="0"/>
              </a:rPr>
              <a:t>переваг</a:t>
            </a:r>
            <a:r>
              <a:rPr lang="ru-RU" sz="2400" b="1" dirty="0" smtClean="0">
                <a:latin typeface="Monotype Corsiva" pitchFamily="66" charset="0"/>
              </a:rPr>
              <a:t>: </a:t>
            </a:r>
          </a:p>
          <a:p>
            <a:pPr algn="just" fontAlgn="base"/>
            <a:r>
              <a:rPr lang="ru-RU" sz="2400" b="1" dirty="0" smtClean="0">
                <a:latin typeface="Monotype Corsiva" pitchFamily="66" charset="0"/>
              </a:rPr>
              <a:t>-</a:t>
            </a:r>
            <a:r>
              <a:rPr lang="ru-RU" sz="2400" b="1" dirty="0" err="1" smtClean="0">
                <a:latin typeface="Monotype Corsiva" pitchFamily="66" charset="0"/>
              </a:rPr>
              <a:t>м'які</a:t>
            </a:r>
            <a:r>
              <a:rPr lang="ru-RU" sz="2400" b="1" dirty="0">
                <a:latin typeface="Monotype Corsiva" pitchFamily="66" charset="0"/>
              </a:rPr>
              <a:t>; </a:t>
            </a:r>
            <a:endParaRPr lang="ru-RU" sz="2400" b="1" dirty="0" smtClean="0">
              <a:latin typeface="Monotype Corsiva" pitchFamily="66" charset="0"/>
            </a:endParaRPr>
          </a:p>
          <a:p>
            <a:pPr algn="just" fontAlgn="base"/>
            <a:r>
              <a:rPr lang="ru-RU" sz="2400" b="1" dirty="0" smtClean="0">
                <a:latin typeface="Monotype Corsiva" pitchFamily="66" charset="0"/>
              </a:rPr>
              <a:t>-добре </a:t>
            </a:r>
            <a:r>
              <a:rPr lang="ru-RU" sz="2400" b="1" dirty="0" err="1">
                <a:latin typeface="Monotype Corsiva" pitchFamily="66" charset="0"/>
              </a:rPr>
              <a:t>збивають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піну</a:t>
            </a:r>
            <a:r>
              <a:rPr lang="ru-RU" sz="2400" b="1" dirty="0">
                <a:latin typeface="Monotype Corsiva" pitchFamily="66" charset="0"/>
              </a:rPr>
              <a:t>; </a:t>
            </a:r>
            <a:endParaRPr lang="ru-RU" sz="2400" b="1" dirty="0" smtClean="0">
              <a:latin typeface="Monotype Corsiva" pitchFamily="66" charset="0"/>
            </a:endParaRPr>
          </a:p>
          <a:p>
            <a:pPr algn="just" fontAlgn="base"/>
            <a:r>
              <a:rPr lang="ru-RU" sz="2400" b="1" dirty="0" smtClean="0">
                <a:latin typeface="Monotype Corsiva" pitchFamily="66" charset="0"/>
              </a:rPr>
              <a:t>-</a:t>
            </a:r>
            <a:r>
              <a:rPr lang="ru-RU" sz="2400" b="1" dirty="0" err="1" smtClean="0">
                <a:latin typeface="Monotype Corsiva" pitchFamily="66" charset="0"/>
              </a:rPr>
              <a:t>після</a:t>
            </a:r>
            <a:r>
              <a:rPr lang="ru-RU" sz="2400" b="1" dirty="0" smtClean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висихання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стають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твердими</a:t>
            </a:r>
            <a:r>
              <a:rPr lang="ru-RU" sz="2400" b="1" dirty="0">
                <a:latin typeface="Monotype Corsiva" pitchFamily="66" charset="0"/>
              </a:rPr>
              <a:t>, тому не </a:t>
            </a:r>
            <a:r>
              <a:rPr lang="ru-RU" sz="2400" b="1" dirty="0" err="1">
                <a:latin typeface="Monotype Corsiva" pitchFamily="66" charset="0"/>
              </a:rPr>
              <a:t>збирають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всередині</a:t>
            </a:r>
            <a:r>
              <a:rPr lang="ru-RU" sz="2400" b="1" dirty="0">
                <a:latin typeface="Monotype Corsiva" pitchFamily="66" charset="0"/>
              </a:rPr>
              <a:t> себе </a:t>
            </a:r>
            <a:r>
              <a:rPr lang="ru-RU" sz="2400" b="1" dirty="0" err="1">
                <a:latin typeface="Monotype Corsiva" pitchFamily="66" charset="0"/>
              </a:rPr>
              <a:t>мікробів</a:t>
            </a:r>
            <a:r>
              <a:rPr lang="ru-RU" sz="2400" b="1" dirty="0">
                <a:latin typeface="Monotype Corsiva" pitchFamily="66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868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Ð¸Ð· Ð¼Ð¾ÑÑÐºÐ¾Ð¹ Ð³ÑÐ±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973069"/>
            <a:ext cx="3333750" cy="32480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421796" y="2935089"/>
            <a:ext cx="49685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dirty="0" err="1">
                <a:latin typeface="Monotype Corsiva" pitchFamily="66" charset="0"/>
              </a:rPr>
              <a:t>Переваги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морських</a:t>
            </a:r>
            <a:r>
              <a:rPr lang="ru-RU" sz="2400" dirty="0">
                <a:latin typeface="Monotype Corsiva" pitchFamily="66" charset="0"/>
              </a:rPr>
              <a:t> губок:</a:t>
            </a:r>
          </a:p>
          <a:p>
            <a:pPr algn="just" fontAlgn="base"/>
            <a:r>
              <a:rPr lang="ru-RU" sz="2400" dirty="0" err="1">
                <a:latin typeface="Monotype Corsiva" pitchFamily="66" charset="0"/>
              </a:rPr>
              <a:t>відмінне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збивання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піни</a:t>
            </a:r>
            <a:r>
              <a:rPr lang="ru-RU" sz="2400" dirty="0">
                <a:latin typeface="Monotype Corsiva" pitchFamily="66" charset="0"/>
              </a:rPr>
              <a:t>; </a:t>
            </a:r>
            <a:r>
              <a:rPr lang="ru-RU" sz="2400" dirty="0" err="1">
                <a:latin typeface="Monotype Corsiva" pitchFamily="66" charset="0"/>
              </a:rPr>
              <a:t>дбайливе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відлущування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шкіри</a:t>
            </a:r>
            <a:r>
              <a:rPr lang="ru-RU" sz="2400" dirty="0">
                <a:latin typeface="Monotype Corsiva" pitchFamily="66" charset="0"/>
              </a:rPr>
              <a:t>; </a:t>
            </a:r>
            <a:r>
              <a:rPr lang="ru-RU" sz="2400" dirty="0" err="1">
                <a:latin typeface="Monotype Corsiva" pitchFamily="66" charset="0"/>
              </a:rPr>
              <a:t>краще</a:t>
            </a:r>
            <a:r>
              <a:rPr lang="ru-RU" sz="2400" dirty="0">
                <a:latin typeface="Monotype Corsiva" pitchFamily="66" charset="0"/>
              </a:rPr>
              <a:t> за </a:t>
            </a:r>
            <a:r>
              <a:rPr lang="ru-RU" sz="2400" dirty="0" err="1">
                <a:latin typeface="Monotype Corsiva" pitchFamily="66" charset="0"/>
              </a:rPr>
              <a:t>інших</a:t>
            </a:r>
            <a:r>
              <a:rPr lang="ru-RU" sz="2400" dirty="0">
                <a:latin typeface="Monotype Corsiva" pitchFamily="66" charset="0"/>
              </a:rPr>
              <a:t> мочалок </a:t>
            </a:r>
            <a:r>
              <a:rPr lang="ru-RU" sz="2400" dirty="0" err="1">
                <a:latin typeface="Monotype Corsiva" pitchFamily="66" charset="0"/>
              </a:rPr>
              <a:t>підходять</a:t>
            </a:r>
            <a:r>
              <a:rPr lang="ru-RU" sz="2400" dirty="0">
                <a:latin typeface="Monotype Corsiva" pitchFamily="66" charset="0"/>
              </a:rPr>
              <a:t> для маленьких </a:t>
            </a:r>
            <a:r>
              <a:rPr lang="ru-RU" sz="2400" dirty="0" err="1">
                <a:latin typeface="Monotype Corsiva" pitchFamily="66" charset="0"/>
              </a:rPr>
              <a:t>діток</a:t>
            </a:r>
            <a:r>
              <a:rPr lang="ru-RU" sz="2400" dirty="0">
                <a:latin typeface="Monotype Corsiva" pitchFamily="66" charset="0"/>
              </a:rPr>
              <a:t>.</a:t>
            </a:r>
          </a:p>
          <a:p>
            <a:pPr algn="just" fontAlgn="base"/>
            <a:r>
              <a:rPr lang="ru-RU" sz="2400" dirty="0">
                <a:latin typeface="Monotype Corsiva" pitchFamily="66" charset="0"/>
              </a:rPr>
              <a:t>Правда, </a:t>
            </a:r>
            <a:r>
              <a:rPr lang="ru-RU" sz="2400" dirty="0" err="1">
                <a:latin typeface="Monotype Corsiva" pitchFamily="66" charset="0"/>
              </a:rPr>
              <a:t>ціна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морських</a:t>
            </a:r>
            <a:r>
              <a:rPr lang="ru-RU" sz="2400" dirty="0">
                <a:latin typeface="Monotype Corsiva" pitchFamily="66" charset="0"/>
              </a:rPr>
              <a:t> губок «</a:t>
            </a:r>
            <a:r>
              <a:rPr lang="ru-RU" sz="2400" dirty="0" err="1">
                <a:latin typeface="Monotype Corsiva" pitchFamily="66" charset="0"/>
              </a:rPr>
              <a:t>кусається</a:t>
            </a:r>
            <a:r>
              <a:rPr lang="ru-RU" sz="2400" dirty="0">
                <a:latin typeface="Monotype Corsiva" pitchFamily="66" charset="0"/>
              </a:rPr>
              <a:t>» і </a:t>
            </a:r>
            <a:r>
              <a:rPr lang="ru-RU" sz="2400" dirty="0" err="1">
                <a:latin typeface="Monotype Corsiva" pitchFamily="66" charset="0"/>
              </a:rPr>
              <a:t>це</a:t>
            </a:r>
            <a:r>
              <a:rPr lang="ru-RU" sz="2400" dirty="0">
                <a:latin typeface="Monotype Corsiva" pitchFamily="66" charset="0"/>
              </a:rPr>
              <a:t> при </a:t>
            </a:r>
            <a:r>
              <a:rPr lang="ru-RU" sz="2400" dirty="0" smtClean="0">
                <a:latin typeface="Monotype Corsiva" pitchFamily="66" charset="0"/>
              </a:rPr>
              <a:t>короткому </a:t>
            </a:r>
            <a:r>
              <a:rPr lang="ru-RU" sz="2400" dirty="0" err="1">
                <a:latin typeface="Monotype Corsiva" pitchFamily="66" charset="0"/>
              </a:rPr>
              <a:t>терміні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використання</a:t>
            </a:r>
            <a:r>
              <a:rPr lang="ru-RU" sz="2400" dirty="0" smtClean="0">
                <a:latin typeface="Monotype Corsiva" pitchFamily="66" charset="0"/>
              </a:rPr>
              <a:t>. </a:t>
            </a:r>
            <a:r>
              <a:rPr lang="ru-RU" sz="2400" dirty="0">
                <a:latin typeface="Monotype Corsiva" pitchFamily="66" charset="0"/>
              </a:rPr>
              <a:t>Мочалки </a:t>
            </a:r>
            <a:r>
              <a:rPr lang="ru-RU" sz="2400" dirty="0" err="1">
                <a:latin typeface="Monotype Corsiva" pitchFamily="66" charset="0"/>
              </a:rPr>
              <a:t>слід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міняти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кожні</a:t>
            </a:r>
            <a:r>
              <a:rPr lang="ru-RU" sz="2400" dirty="0">
                <a:latin typeface="Monotype Corsiva" pitchFamily="66" charset="0"/>
              </a:rPr>
              <a:t> два-три </a:t>
            </a:r>
            <a:r>
              <a:rPr lang="ru-RU" sz="2400" dirty="0" err="1">
                <a:latin typeface="Monotype Corsiva" pitchFamily="66" charset="0"/>
              </a:rPr>
              <a:t>місяці</a:t>
            </a:r>
            <a:r>
              <a:rPr lang="ru-RU" sz="2400" dirty="0">
                <a:latin typeface="Monotype Corsiva" pitchFamily="66" charset="0"/>
              </a:rPr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60648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/>
            <a:r>
              <a:rPr lang="ru-RU" sz="2400" b="1" dirty="0" err="1" smtClean="0">
                <a:solidFill>
                  <a:prstClr val="black"/>
                </a:solidFill>
                <a:latin typeface="Monotype Corsiva" pitchFamily="66" charset="0"/>
              </a:rPr>
              <a:t>Морські</a:t>
            </a:r>
            <a:r>
              <a:rPr lang="ru-RU" sz="2400" b="1" dirty="0" smtClean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b="1" dirty="0">
                <a:solidFill>
                  <a:prstClr val="black"/>
                </a:solidFill>
                <a:latin typeface="Monotype Corsiva" pitchFamily="66" charset="0"/>
              </a:rPr>
              <a:t>губки</a:t>
            </a:r>
          </a:p>
          <a:p>
            <a:pPr lvl="0" algn="ctr" fontAlgn="base"/>
            <a:r>
              <a:rPr lang="ru-RU" sz="2400" b="1" dirty="0">
                <a:solidFill>
                  <a:prstClr val="black"/>
                </a:solidFill>
                <a:latin typeface="Monotype Corsiva" pitchFamily="66" charset="0"/>
              </a:rPr>
              <a:t>       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Це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дуже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ніжні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мочалки, </a:t>
            </a:r>
            <a:r>
              <a:rPr lang="ru-RU" sz="2400" dirty="0" err="1" smtClean="0">
                <a:solidFill>
                  <a:prstClr val="black"/>
                </a:solidFill>
                <a:latin typeface="Monotype Corsiva" pitchFamily="66" charset="0"/>
              </a:rPr>
              <a:t>які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  <a:latin typeface="Monotype Corsiva" pitchFamily="66" charset="0"/>
              </a:rPr>
              <a:t>одержують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з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примітивних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багатоклітинних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,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що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піддаються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спеціальній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обробці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,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після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якої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від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них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залишається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один «скелет». Мочалки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продаються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в твердому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вигляді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, але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після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розмокання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набувають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м'яку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пористу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структуру.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Після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висихання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губки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знову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тверднуть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,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що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запобігає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розмноженню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 в них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</a:rPr>
              <a:t>мікробів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</a:rPr>
              <a:t>.</a:t>
            </a:r>
            <a:endParaRPr lang="ru-RU" sz="24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20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4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 err="1">
                <a:latin typeface="Monotype Corsiva" pitchFamily="66" charset="0"/>
              </a:rPr>
              <a:t>Рукавиці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кесе</a:t>
            </a:r>
            <a:endParaRPr lang="ru-RU" sz="2400" b="1" dirty="0">
              <a:latin typeface="Monotype Corsiva" pitchFamily="66" charset="0"/>
            </a:endParaRPr>
          </a:p>
          <a:p>
            <a:pPr algn="ctr" fontAlgn="base"/>
            <a:r>
              <a:rPr lang="ru-RU" sz="2400" b="1" dirty="0">
                <a:latin typeface="Monotype Corsiva" pitchFamily="66" charset="0"/>
              </a:rPr>
              <a:t>         </a:t>
            </a:r>
            <a:r>
              <a:rPr lang="ru-RU" sz="2400" dirty="0" err="1">
                <a:latin typeface="Monotype Corsiva" pitchFamily="66" charset="0"/>
              </a:rPr>
              <a:t>Рукавицю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кесе</a:t>
            </a:r>
            <a:r>
              <a:rPr lang="ru-RU" sz="2400" dirty="0">
                <a:latin typeface="Monotype Corsiva" pitchFamily="66" charset="0"/>
              </a:rPr>
              <a:t> з </a:t>
            </a:r>
            <a:r>
              <a:rPr lang="ru-RU" sz="2400" dirty="0" err="1">
                <a:latin typeface="Monotype Corsiva" pitchFamily="66" charset="0"/>
              </a:rPr>
              <a:t>давніх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пір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використовують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замість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звичної</a:t>
            </a:r>
            <a:r>
              <a:rPr lang="ru-RU" sz="2400" dirty="0">
                <a:latin typeface="Monotype Corsiva" pitchFamily="66" charset="0"/>
              </a:rPr>
              <a:t> мочалки в </a:t>
            </a:r>
            <a:r>
              <a:rPr lang="ru-RU" sz="2400" dirty="0" err="1">
                <a:latin typeface="Monotype Corsiva" pitchFamily="66" charset="0"/>
              </a:rPr>
              <a:t>турецькій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лазні</a:t>
            </a:r>
            <a:r>
              <a:rPr lang="ru-RU" sz="2400" dirty="0">
                <a:latin typeface="Monotype Corsiva" pitchFamily="66" charset="0"/>
              </a:rPr>
              <a:t>. </a:t>
            </a:r>
            <a:r>
              <a:rPr lang="ru-RU" sz="2400" dirty="0" err="1">
                <a:latin typeface="Monotype Corsiva" pitchFamily="66" charset="0"/>
              </a:rPr>
              <a:t>Рукавиця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це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шовковий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мішечок</a:t>
            </a:r>
            <a:r>
              <a:rPr lang="ru-RU" sz="2400" dirty="0">
                <a:latin typeface="Monotype Corsiva" pitchFamily="66" charset="0"/>
              </a:rPr>
              <a:t> з 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манжетою </a:t>
            </a:r>
            <a:r>
              <a:rPr lang="ru-RU" sz="2400" dirty="0" err="1">
                <a:latin typeface="Monotype Corsiva" pitchFamily="66" charset="0"/>
              </a:rPr>
              <a:t>або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тасьмою</a:t>
            </a:r>
            <a:r>
              <a:rPr lang="ru-RU" sz="2400" dirty="0" smtClean="0">
                <a:latin typeface="Monotype Corsiva" pitchFamily="66" charset="0"/>
              </a:rPr>
              <a:t> для зав</a:t>
            </a:r>
            <a:r>
              <a:rPr lang="en-US" sz="2400" dirty="0" smtClean="0">
                <a:latin typeface="Monotype Corsiva" pitchFamily="66" charset="0"/>
              </a:rPr>
              <a:t>’</a:t>
            </a:r>
            <a:r>
              <a:rPr lang="uk-UA" sz="2400" dirty="0" err="1" smtClean="0">
                <a:latin typeface="Monotype Corsiva" pitchFamily="66" charset="0"/>
              </a:rPr>
              <a:t>язування</a:t>
            </a:r>
            <a:r>
              <a:rPr lang="ru-RU" sz="2400" dirty="0" smtClean="0">
                <a:latin typeface="Monotype Corsiva" pitchFamily="66" charset="0"/>
              </a:rPr>
              <a:t>. </a:t>
            </a:r>
            <a:r>
              <a:rPr lang="ru-RU" sz="2400" dirty="0" err="1">
                <a:latin typeface="Monotype Corsiva" pitchFamily="66" charset="0"/>
              </a:rPr>
              <a:t>Також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smtClean="0">
                <a:latin typeface="Monotype Corsiva" pitchFamily="66" charset="0"/>
              </a:rPr>
              <a:t> у продажу </a:t>
            </a:r>
            <a:r>
              <a:rPr lang="ru-RU" sz="2400" dirty="0" err="1" smtClean="0">
                <a:latin typeface="Monotype Corsiva" pitchFamily="66" charset="0"/>
              </a:rPr>
              <a:t>зустрічається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бавовняне</a:t>
            </a:r>
            <a:r>
              <a:rPr lang="ru-RU" sz="2400" dirty="0">
                <a:latin typeface="Monotype Corsiva" pitchFamily="66" charset="0"/>
              </a:rPr>
              <a:t>, </a:t>
            </a:r>
            <a:r>
              <a:rPr lang="ru-RU" sz="2400" dirty="0" err="1">
                <a:latin typeface="Monotype Corsiva" pitchFamily="66" charset="0"/>
              </a:rPr>
              <a:t>шовкове</a:t>
            </a:r>
            <a:r>
              <a:rPr lang="ru-RU" sz="2400" dirty="0">
                <a:latin typeface="Monotype Corsiva" pitchFamily="66" charset="0"/>
              </a:rPr>
              <a:t> і </a:t>
            </a:r>
            <a:r>
              <a:rPr lang="ru-RU" sz="2400" dirty="0" err="1">
                <a:latin typeface="Monotype Corsiva" pitchFamily="66" charset="0"/>
              </a:rPr>
              <a:t>вовняне</a:t>
            </a:r>
            <a:r>
              <a:rPr lang="ru-RU" sz="2400" dirty="0">
                <a:latin typeface="Monotype Corsiva" pitchFamily="66" charset="0"/>
              </a:rPr>
              <a:t> (з </a:t>
            </a:r>
            <a:r>
              <a:rPr lang="ru-RU" sz="2400" dirty="0" err="1">
                <a:latin typeface="Monotype Corsiva" pitchFamily="66" charset="0"/>
              </a:rPr>
              <a:t>верблюжої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вовни</a:t>
            </a:r>
            <a:r>
              <a:rPr lang="ru-RU" sz="2400" dirty="0">
                <a:latin typeface="Monotype Corsiva" pitchFamily="66" charset="0"/>
              </a:rPr>
              <a:t>) </a:t>
            </a:r>
            <a:r>
              <a:rPr lang="ru-RU" sz="2400" dirty="0" err="1">
                <a:latin typeface="Monotype Corsiva" pitchFamily="66" charset="0"/>
              </a:rPr>
              <a:t>кесе</a:t>
            </a:r>
            <a:r>
              <a:rPr lang="ru-RU" sz="2400" dirty="0">
                <a:latin typeface="Monotype Corsiva" pitchFamily="66" charset="0"/>
              </a:rPr>
              <a:t> з </a:t>
            </a:r>
            <a:r>
              <a:rPr lang="ru-RU" sz="2400" dirty="0" err="1">
                <a:latin typeface="Monotype Corsiva" pitchFamily="66" charset="0"/>
              </a:rPr>
              <a:t>синтетичними</a:t>
            </a:r>
            <a:r>
              <a:rPr lang="ru-RU" sz="2400" dirty="0">
                <a:latin typeface="Monotype Corsiva" pitchFamily="66" charset="0"/>
              </a:rPr>
              <a:t> волокнами, </a:t>
            </a:r>
            <a:r>
              <a:rPr lang="ru-RU" sz="2400" dirty="0" err="1">
                <a:latin typeface="Monotype Corsiva" pitchFamily="66" charset="0"/>
              </a:rPr>
              <a:t>що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роблять</a:t>
            </a:r>
            <a:r>
              <a:rPr lang="ru-RU" sz="2400" dirty="0">
                <a:latin typeface="Monotype Corsiva" pitchFamily="66" charset="0"/>
              </a:rPr>
              <a:t> мочалки </a:t>
            </a:r>
            <a:r>
              <a:rPr lang="ru-RU" sz="2400" dirty="0" err="1">
                <a:latin typeface="Monotype Corsiva" pitchFamily="66" charset="0"/>
              </a:rPr>
              <a:t>більш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жорсткими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smtClean="0">
                <a:latin typeface="Monotype Corsiva" pitchFamily="66" charset="0"/>
              </a:rPr>
              <a:t>та </a:t>
            </a:r>
            <a:r>
              <a:rPr lang="ru-RU" sz="2400" dirty="0" err="1">
                <a:latin typeface="Monotype Corsiva" pitchFamily="66" charset="0"/>
              </a:rPr>
              <a:t>довговічними</a:t>
            </a:r>
            <a:r>
              <a:rPr lang="ru-RU" sz="2400" dirty="0">
                <a:latin typeface="Monotype Corsiva" pitchFamily="66" charset="0"/>
              </a:rPr>
              <a:t>.</a:t>
            </a:r>
          </a:p>
        </p:txBody>
      </p:sp>
      <p:pic>
        <p:nvPicPr>
          <p:cNvPr id="10242" name="Picture 2" descr="Ð²Ð°ÑÐµÐ¶ÐºÐ¸ ÐºÐµÑ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772" y="3284984"/>
            <a:ext cx="4572000" cy="31337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9476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хлам\шерсть\фото мочалок\IMG_20190629_21152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8" t="2920" r="5881" b="8836"/>
          <a:stretch/>
        </p:blipFill>
        <p:spPr bwMode="auto">
          <a:xfrm rot="16200000">
            <a:off x="5154718" y="3201526"/>
            <a:ext cx="1873631" cy="2607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266" name="Picture 2" descr="D:\хлам\шерсть\фото мочалок\IMG_20190709_10491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75" r="6928"/>
          <a:stretch/>
        </p:blipFill>
        <p:spPr bwMode="auto">
          <a:xfrm rot="16200000">
            <a:off x="6561626" y="4511895"/>
            <a:ext cx="2489172" cy="1859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443964" y="188640"/>
            <a:ext cx="846028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latin typeface="Monotype Corsiva" pitchFamily="66" charset="0"/>
                <a:cs typeface="Times New Roman" pitchFamily="18" charset="0"/>
              </a:rPr>
              <a:t>Мочалка з </a:t>
            </a:r>
            <a:r>
              <a:rPr lang="ru-RU" sz="2400" b="1" dirty="0" err="1">
                <a:latin typeface="Monotype Corsiva" pitchFamily="66" charset="0"/>
                <a:cs typeface="Times New Roman" pitchFamily="18" charset="0"/>
              </a:rPr>
              <a:t>мериносової</a:t>
            </a:r>
            <a:r>
              <a:rPr lang="ru-RU" sz="2400" b="1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Monotype Corsiva" pitchFamily="66" charset="0"/>
                <a:cs typeface="Times New Roman" pitchFamily="18" charset="0"/>
              </a:rPr>
              <a:t>вовни</a:t>
            </a:r>
            <a:r>
              <a:rPr lang="ru-RU" sz="2400" b="1" dirty="0">
                <a:latin typeface="Monotype Corsiva" pitchFamily="66" charset="0"/>
                <a:cs typeface="Times New Roman" pitchFamily="18" charset="0"/>
              </a:rPr>
              <a:t> на </a:t>
            </a:r>
            <a:r>
              <a:rPr lang="ru-RU" sz="2400" b="1" dirty="0" err="1" smtClean="0">
                <a:latin typeface="Monotype Corsiva" pitchFamily="66" charset="0"/>
                <a:cs typeface="Times New Roman" pitchFamily="18" charset="0"/>
              </a:rPr>
              <a:t>поролоновій</a:t>
            </a:r>
            <a:r>
              <a:rPr lang="ru-RU" sz="2400" b="1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Monotype Corsiva" pitchFamily="66" charset="0"/>
                <a:cs typeface="Times New Roman" pitchFamily="18" charset="0"/>
              </a:rPr>
              <a:t>основі</a:t>
            </a:r>
            <a:endParaRPr lang="ru-RU" sz="2400" b="1" dirty="0">
              <a:latin typeface="Monotype Corsiva" pitchFamily="66" charset="0"/>
              <a:cs typeface="Times New Roman" pitchFamily="18" charset="0"/>
            </a:endParaRPr>
          </a:p>
          <a:p>
            <a:pPr lvl="0" algn="ctr"/>
            <a:r>
              <a:rPr lang="ru-RU" sz="2400" b="1" dirty="0">
                <a:latin typeface="Monotype Corsiva" pitchFamily="66" charset="0"/>
                <a:cs typeface="Times New Roman" pitchFamily="18" charset="0"/>
              </a:rPr>
              <a:t>        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Мериносова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шерсть 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– </a:t>
            </a:r>
            <a:r>
              <a:rPr lang="ru-RU" sz="2400" dirty="0" err="1" smtClean="0">
                <a:latin typeface="Monotype Corsiva" pitchFamily="66" charset="0"/>
                <a:cs typeface="Times New Roman" pitchFamily="18" charset="0"/>
              </a:rPr>
              <a:t>дуже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 м</a:t>
            </a:r>
            <a:r>
              <a:rPr lang="en-US" sz="2400" dirty="0" smtClean="0">
                <a:latin typeface="Monotype Corsiva" pitchFamily="66" charset="0"/>
                <a:cs typeface="Times New Roman" pitchFamily="18" charset="0"/>
              </a:rPr>
              <a:t>’</a:t>
            </a:r>
            <a:r>
              <a:rPr lang="ru-RU" sz="2400" dirty="0" err="1" smtClean="0">
                <a:latin typeface="Monotype Corsiva" pitchFamily="66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натуральний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матеріал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,</a:t>
            </a:r>
            <a:r>
              <a:rPr lang="en-US" sz="24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Monotype Corsiva" pitchFamily="66" charset="0"/>
                <a:cs typeface="Times New Roman" pitchFamily="18" charset="0"/>
              </a:rPr>
              <a:t>який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добре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вбирає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вологу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. Мочалка з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такої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вовни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володіє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колосальними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лікувальними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властивостями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чудово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масажує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тіло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підвищуючи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ефективність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будь-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яких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процедур,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які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можна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проводити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в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лазні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. А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також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тонізує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організм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глибоко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очищає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пори,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сприяє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набуттю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еластичності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і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м'якості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шкіри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, прекрасно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моделює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контури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тіла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Використання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вовняний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мочалки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забезпечує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відмінний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пілінг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і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мікромасаж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шкіри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Monotype Corsiva" pitchFamily="66" charset="0"/>
                <a:cs typeface="Times New Roman" pitchFamily="18" charset="0"/>
              </a:rPr>
              <a:t>тіла</a:t>
            </a:r>
            <a:r>
              <a:rPr lang="ru-RU" sz="2400" dirty="0">
                <a:latin typeface="Monotype Corsiva" pitchFamily="66" charset="0"/>
                <a:cs typeface="Times New Roman" pitchFamily="18" charset="0"/>
              </a:rPr>
              <a:t>.</a:t>
            </a:r>
            <a:endParaRPr lang="ru-RU" dirty="0">
              <a:solidFill>
                <a:prstClr val="black"/>
              </a:solidFill>
            </a:endParaRPr>
          </a:p>
          <a:p>
            <a:pPr lvl="0" fontAlgn="base"/>
            <a:endParaRPr lang="ru-RU" dirty="0">
              <a:solidFill>
                <a:prstClr val="black"/>
              </a:solidFill>
            </a:endParaRPr>
          </a:p>
          <a:p>
            <a:pPr lvl="0" fontAlgn="base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3964" y="3556628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         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Поролонова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основа мочалки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виготовляються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зі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спеціального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гігієнічного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поролону з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відмінною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щільністю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і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високим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рівнем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пористості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, яке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сприяє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утворенню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повітряної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піни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, а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також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перешкоджають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швидкому</a:t>
            </a:r>
            <a:r>
              <a:rPr lang="ru-RU" sz="2400" dirty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змиванню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миючого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засобу</a:t>
            </a:r>
            <a:r>
              <a:rPr lang="ru-RU" sz="2400" dirty="0" smtClean="0">
                <a:solidFill>
                  <a:prstClr val="black"/>
                </a:solidFill>
                <a:latin typeface="Monotype Corsiva" pitchFamily="66" charset="0"/>
                <a:cs typeface="Times New Roman" pitchFamily="18" charset="0"/>
              </a:rPr>
              <a:t>.</a:t>
            </a:r>
            <a:endParaRPr lang="ru-RU" sz="2400" dirty="0">
              <a:solidFill>
                <a:prstClr val="black"/>
              </a:solidFill>
              <a:latin typeface="Monotype Corsiva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67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lvl="0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978849" y="268008"/>
            <a:ext cx="2159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>
                <a:latin typeface="Monotype Corsiva" pitchFamily="66" charset="0"/>
              </a:rPr>
              <a:t>Вироби</a:t>
            </a:r>
            <a:r>
              <a:rPr lang="ru-RU" sz="2400" b="1" dirty="0">
                <a:latin typeface="Monotype Corsiva" pitchFamily="66" charset="0"/>
              </a:rPr>
              <a:t> - аналоги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7534" y="641691"/>
            <a:ext cx="17892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>
                <a:latin typeface="Monotype Corsiva" pitchFamily="66" charset="0"/>
              </a:rPr>
              <a:t>В</a:t>
            </a:r>
            <a:r>
              <a:rPr lang="ru-RU" sz="2400" dirty="0" err="1" smtClean="0">
                <a:latin typeface="Monotype Corsiva" pitchFamily="66" charset="0"/>
              </a:rPr>
              <a:t>овняне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мило</a:t>
            </a:r>
          </a:p>
          <a:p>
            <a:r>
              <a:rPr lang="ru-RU" sz="2400" dirty="0" smtClean="0">
                <a:latin typeface="Monotype Corsiva" pitchFamily="66" charset="0"/>
              </a:rPr>
              <a:t>(основа мило</a:t>
            </a:r>
            <a:r>
              <a:rPr lang="ru-RU" sz="2400" dirty="0">
                <a:latin typeface="Monotype Corsiva" pitchFamily="66" charset="0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2542" y="641690"/>
            <a:ext cx="30796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>
                <a:latin typeface="Monotype Corsiva" pitchFamily="66" charset="0"/>
              </a:rPr>
              <a:t>Вовняна</a:t>
            </a:r>
            <a:r>
              <a:rPr lang="ru-RU" sz="2400" dirty="0">
                <a:latin typeface="Monotype Corsiva" pitchFamily="66" charset="0"/>
              </a:rPr>
              <a:t> мило-мочалка</a:t>
            </a:r>
          </a:p>
          <a:p>
            <a:r>
              <a:rPr lang="ru-RU" sz="2400" dirty="0" smtClean="0">
                <a:latin typeface="Monotype Corsiva" pitchFamily="66" charset="0"/>
              </a:rPr>
              <a:t>(основа поролон </a:t>
            </a:r>
            <a:r>
              <a:rPr lang="ru-RU" sz="2400" dirty="0">
                <a:latin typeface="Monotype Corsiva" pitchFamily="66" charset="0"/>
              </a:rPr>
              <a:t>з милом)</a:t>
            </a:r>
          </a:p>
        </p:txBody>
      </p:sp>
      <p:pic>
        <p:nvPicPr>
          <p:cNvPr id="1028" name="Picture 4" descr="http://img-fotki.yandex.ru/get/5000/daashik.a/0_4f2bb_8f5866e6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34" y="1544915"/>
            <a:ext cx="2314481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4" name="Picture 10" descr="ÐÐ°ÑÑÐ¸Ð½ÐºÐ¸ Ð¿Ð¾ Ð·Ð°Ð¿ÑÐ¾ÑÑ ÑÐµÑÑÑÑÐ½Ð°Ñ Ð¼Ð¾ÑÐ°Ð»Ðº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543" y="1544915"/>
            <a:ext cx="2945014" cy="2064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TextBox 6"/>
          <p:cNvSpPr txBox="1"/>
          <p:nvPr/>
        </p:nvSpPr>
        <p:spPr>
          <a:xfrm>
            <a:off x="1241987" y="5445224"/>
            <a:ext cx="67320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latin typeface="Monotype Corsiva" pitchFamily="66" charset="0"/>
              </a:rPr>
              <a:t>Процес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звалювання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 smtClean="0">
                <a:latin typeface="Monotype Corsiva" pitchFamily="66" charset="0"/>
              </a:rPr>
              <a:t>вовни</a:t>
            </a:r>
            <a:r>
              <a:rPr lang="ru-RU" sz="2400" b="1" dirty="0" smtClean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дозволяє</a:t>
            </a:r>
            <a:r>
              <a:rPr lang="ru-RU" sz="2400" b="1" dirty="0">
                <a:latin typeface="Monotype Corsiva" pitchFamily="66" charset="0"/>
              </a:rPr>
              <a:t> «</a:t>
            </a:r>
            <a:r>
              <a:rPr lang="ru-RU" sz="2400" b="1" dirty="0" err="1">
                <a:latin typeface="Monotype Corsiva" pitchFamily="66" charset="0"/>
              </a:rPr>
              <a:t>завалювати</a:t>
            </a:r>
            <a:r>
              <a:rPr lang="ru-RU" sz="2400" b="1" dirty="0">
                <a:latin typeface="Monotype Corsiva" pitchFamily="66" charset="0"/>
              </a:rPr>
              <a:t>» </a:t>
            </a:r>
            <a:r>
              <a:rPr lang="ru-RU" sz="2400" b="1" dirty="0" err="1">
                <a:latin typeface="Monotype Corsiva" pitchFamily="66" charset="0"/>
              </a:rPr>
              <a:t>предмети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всередині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 smtClean="0">
                <a:latin typeface="Monotype Corsiva" pitchFamily="66" charset="0"/>
              </a:rPr>
              <a:t>виробів</a:t>
            </a:r>
            <a:r>
              <a:rPr lang="ru-RU" sz="2400" b="1" dirty="0" smtClean="0">
                <a:latin typeface="Monotype Corsiva" pitchFamily="66" charset="0"/>
              </a:rPr>
              <a:t>, </a:t>
            </a:r>
            <a:r>
              <a:rPr lang="ru-RU" sz="2400" b="1" dirty="0">
                <a:latin typeface="Monotype Corsiva" pitchFamily="66" charset="0"/>
              </a:rPr>
              <a:t>тому </a:t>
            </a:r>
            <a:r>
              <a:rPr lang="ru-RU" sz="2400" b="1" dirty="0" err="1">
                <a:latin typeface="Monotype Corsiva" pitchFamily="66" charset="0"/>
              </a:rPr>
              <a:t>технологія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виготовлення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даних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виробів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однакова</a:t>
            </a:r>
            <a:r>
              <a:rPr lang="ru-RU" sz="2400" b="1" dirty="0">
                <a:latin typeface="Monotype Corsiva" pitchFamily="66" charset="0"/>
              </a:rPr>
              <a:t>.</a:t>
            </a:r>
            <a:endParaRPr lang="ru-RU" sz="2400" b="1" u="sng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5964" y="1641573"/>
            <a:ext cx="22012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err="1" smtClean="0">
                <a:latin typeface="Monotype Corsiva" pitchFamily="66" charset="0"/>
              </a:rPr>
              <a:t>Вовняна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мочалка</a:t>
            </a:r>
          </a:p>
          <a:p>
            <a:pPr algn="ctr"/>
            <a:r>
              <a:rPr lang="ru-RU" sz="2400" dirty="0" smtClean="0">
                <a:latin typeface="Monotype Corsiva" pitchFamily="66" charset="0"/>
              </a:rPr>
              <a:t>(основа поролон</a:t>
            </a:r>
            <a:r>
              <a:rPr lang="ru-RU" sz="2400" dirty="0">
                <a:latin typeface="Monotype Corsiva" pitchFamily="66" charset="0"/>
              </a:rPr>
              <a:t>)</a:t>
            </a:r>
          </a:p>
        </p:txBody>
      </p:sp>
      <p:pic>
        <p:nvPicPr>
          <p:cNvPr id="1026" name="Picture 2" descr="D:\хлам\шерсть\фото мочалок\IMG_20190711_18291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5" b="3305"/>
          <a:stretch/>
        </p:blipFill>
        <p:spPr bwMode="auto">
          <a:xfrm rot="16200000">
            <a:off x="3153810" y="2410239"/>
            <a:ext cx="2363804" cy="2753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4179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260648"/>
            <a:ext cx="4945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>
                <a:latin typeface="Monotype Corsiva" pitchFamily="66" charset="0"/>
              </a:rPr>
              <a:t>Виготовлення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вовняної</a:t>
            </a:r>
            <a:r>
              <a:rPr lang="ru-RU" sz="2400" dirty="0" smtClean="0">
                <a:latin typeface="Monotype Corsiva" pitchFamily="66" charset="0"/>
              </a:rPr>
              <a:t> мочалки </a:t>
            </a:r>
            <a:r>
              <a:rPr lang="ru-RU" sz="2400" dirty="0">
                <a:latin typeface="Monotype Corsiva" pitchFamily="66" charset="0"/>
              </a:rPr>
              <a:t>з милом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2085" y="908720"/>
            <a:ext cx="260520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 smtClean="0">
                <a:latin typeface="Monotype Corsiva" pitchFamily="66" charset="0"/>
              </a:rPr>
              <a:t>Матеріали</a:t>
            </a:r>
            <a:r>
              <a:rPr lang="ru-RU" sz="2400" dirty="0">
                <a:latin typeface="Monotype Corsiva" pitchFamily="66" charset="0"/>
              </a:rPr>
              <a:t>:</a:t>
            </a:r>
          </a:p>
          <a:p>
            <a:endParaRPr lang="ru-RU" sz="2400" dirty="0">
              <a:latin typeface="Monotype Corsiva" pitchFamily="66" charset="0"/>
            </a:endParaRPr>
          </a:p>
          <a:p>
            <a:r>
              <a:rPr lang="ru-RU" sz="2400" dirty="0">
                <a:latin typeface="Monotype Corsiva" pitchFamily="66" charset="0"/>
              </a:rPr>
              <a:t>- </a:t>
            </a:r>
            <a:r>
              <a:rPr lang="ru-RU" sz="2400" dirty="0" err="1" smtClean="0">
                <a:latin typeface="Monotype Corsiva" pitchFamily="66" charset="0"/>
              </a:rPr>
              <a:t>Вовна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мериносова</a:t>
            </a:r>
            <a:r>
              <a:rPr lang="ru-RU" sz="2400" dirty="0" smtClean="0">
                <a:latin typeface="Monotype Corsiva" pitchFamily="66" charset="0"/>
              </a:rPr>
              <a:t>;</a:t>
            </a:r>
            <a:endParaRPr lang="ru-RU" sz="2400" dirty="0">
              <a:latin typeface="Monotype Corsiva" pitchFamily="66" charset="0"/>
            </a:endParaRPr>
          </a:p>
          <a:p>
            <a:r>
              <a:rPr lang="ru-RU" sz="2400" dirty="0">
                <a:latin typeface="Monotype Corsiva" pitchFamily="66" charset="0"/>
              </a:rPr>
              <a:t>- шматок мила;</a:t>
            </a:r>
          </a:p>
          <a:p>
            <a:r>
              <a:rPr lang="ru-RU" sz="2400" dirty="0">
                <a:latin typeface="Monotype Corsiva" pitchFamily="66" charset="0"/>
              </a:rPr>
              <a:t>- </a:t>
            </a:r>
            <a:r>
              <a:rPr lang="ru-RU" sz="2400" dirty="0" err="1">
                <a:latin typeface="Monotype Corsiva" pitchFamily="66" charset="0"/>
              </a:rPr>
              <a:t>поролонова</a:t>
            </a:r>
            <a:r>
              <a:rPr lang="ru-RU" sz="2400" dirty="0">
                <a:latin typeface="Monotype Corsiva" pitchFamily="66" charset="0"/>
              </a:rPr>
              <a:t> губка;</a:t>
            </a:r>
          </a:p>
          <a:p>
            <a:r>
              <a:rPr lang="ru-RU" sz="2400" dirty="0">
                <a:latin typeface="Monotype Corsiva" pitchFamily="66" charset="0"/>
              </a:rPr>
              <a:t>- </a:t>
            </a:r>
            <a:r>
              <a:rPr lang="ru-RU" sz="2400" dirty="0" err="1">
                <a:latin typeface="Monotype Corsiva" pitchFamily="66" charset="0"/>
              </a:rPr>
              <a:t>голки</a:t>
            </a:r>
            <a:r>
              <a:rPr lang="ru-RU" sz="2400" dirty="0">
                <a:latin typeface="Monotype Corsiva" pitchFamily="66" charset="0"/>
              </a:rPr>
              <a:t> для </a:t>
            </a:r>
            <a:r>
              <a:rPr lang="ru-RU" sz="2400" dirty="0" err="1">
                <a:latin typeface="Monotype Corsiva" pitchFamily="66" charset="0"/>
              </a:rPr>
              <a:t>валяння</a:t>
            </a:r>
            <a:r>
              <a:rPr lang="ru-RU" sz="2400" dirty="0">
                <a:latin typeface="Monotype Corsiva" pitchFamily="66" charset="0"/>
              </a:rPr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3419816"/>
            <a:ext cx="47308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Monotype Corsiva" pitchFamily="66" charset="0"/>
              </a:rPr>
              <a:t>На </a:t>
            </a:r>
            <a:r>
              <a:rPr lang="ru-RU" sz="2400" dirty="0" err="1">
                <a:latin typeface="Monotype Corsiva" pitchFamily="66" charset="0"/>
              </a:rPr>
              <a:t>губці</a:t>
            </a:r>
            <a:r>
              <a:rPr lang="ru-RU" sz="2400" dirty="0">
                <a:latin typeface="Monotype Corsiva" pitchFamily="66" charset="0"/>
              </a:rPr>
              <a:t> в </a:t>
            </a:r>
            <a:r>
              <a:rPr lang="ru-RU" sz="2400" dirty="0" err="1">
                <a:latin typeface="Monotype Corsiva" pitchFamily="66" charset="0"/>
              </a:rPr>
              <a:t>кілька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шарів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розкласти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вовну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зеленого </a:t>
            </a:r>
            <a:r>
              <a:rPr lang="ru-RU" sz="2400" dirty="0" err="1">
                <a:latin typeface="Monotype Corsiva" pitchFamily="66" charset="0"/>
              </a:rPr>
              <a:t>кольору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smtClean="0">
                <a:latin typeface="Monotype Corsiva" pitchFamily="66" charset="0"/>
              </a:rPr>
              <a:t>(в </a:t>
            </a:r>
            <a:r>
              <a:rPr lang="ru-RU" sz="2400" dirty="0" err="1">
                <a:latin typeface="Monotype Corsiva" pitchFamily="66" charset="0"/>
              </a:rPr>
              <a:t>різних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напрямках</a:t>
            </a:r>
            <a:r>
              <a:rPr lang="ru-RU" sz="2400" dirty="0">
                <a:latin typeface="Monotype Corsiva" pitchFamily="66" charset="0"/>
              </a:rPr>
              <a:t>), </a:t>
            </a:r>
            <a:r>
              <a:rPr lang="ru-RU" sz="2400" dirty="0" err="1">
                <a:latin typeface="Monotype Corsiva" pitchFamily="66" charset="0"/>
              </a:rPr>
              <a:t>покласти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зверху</a:t>
            </a:r>
            <a:r>
              <a:rPr lang="ru-RU" sz="2400" dirty="0">
                <a:latin typeface="Monotype Corsiva" pitchFamily="66" charset="0"/>
              </a:rPr>
              <a:t> мило і невеликою </a:t>
            </a:r>
            <a:r>
              <a:rPr lang="ru-RU" sz="2400" dirty="0" err="1">
                <a:latin typeface="Monotype Corsiva" pitchFamily="66" charset="0"/>
              </a:rPr>
              <a:t>кількістю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ударів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голки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позначити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місце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розташування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лицьової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частини</a:t>
            </a:r>
            <a:r>
              <a:rPr lang="ru-RU" sz="2400" dirty="0" smtClean="0">
                <a:latin typeface="Monotype Corsiva" pitchFamily="66" charset="0"/>
              </a:rPr>
              <a:t>, </a:t>
            </a:r>
            <a:r>
              <a:rPr lang="ru-RU" sz="2400" dirty="0">
                <a:latin typeface="Monotype Corsiva" pitchFamily="66" charset="0"/>
              </a:rPr>
              <a:t>- </a:t>
            </a:r>
            <a:r>
              <a:rPr lang="ru-RU" sz="2400" dirty="0" err="1">
                <a:latin typeface="Monotype Corsiva" pitchFamily="66" charset="0"/>
              </a:rPr>
              <a:t>саме</a:t>
            </a:r>
            <a:r>
              <a:rPr lang="ru-RU" sz="2400" dirty="0">
                <a:latin typeface="Monotype Corsiva" pitchFamily="66" charset="0"/>
              </a:rPr>
              <a:t> на </a:t>
            </a:r>
            <a:r>
              <a:rPr lang="ru-RU" sz="2400" dirty="0" err="1">
                <a:latin typeface="Monotype Corsiva" pitchFamily="66" charset="0"/>
              </a:rPr>
              <a:t>цьому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полі</a:t>
            </a:r>
            <a:r>
              <a:rPr lang="ru-RU" sz="2400" dirty="0">
                <a:latin typeface="Monotype Corsiva" pitchFamily="66" charset="0"/>
              </a:rPr>
              <a:t> повинен бути </a:t>
            </a:r>
            <a:r>
              <a:rPr lang="ru-RU" sz="2400" dirty="0" err="1">
                <a:latin typeface="Monotype Corsiva" pitchFamily="66" charset="0"/>
              </a:rPr>
              <a:t>малюнок</a:t>
            </a:r>
            <a:r>
              <a:rPr lang="ru-RU" sz="2400" dirty="0">
                <a:latin typeface="Monotype Corsiva" pitchFamily="66" charset="0"/>
              </a:rPr>
              <a:t>.</a:t>
            </a:r>
          </a:p>
        </p:txBody>
      </p:sp>
      <p:pic>
        <p:nvPicPr>
          <p:cNvPr id="2050" name="Picture 2" descr="http://img-fotki.yandex.ru/get/4907/daashik.a/0_4f2b9_2cb6439f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14058"/>
            <a:ext cx="3722688" cy="2792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http://img-fotki.yandex.ru/get/4700/daashik.a/0_4f2c0_e17236ea_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921" y="817277"/>
            <a:ext cx="3106316" cy="2547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5345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3968" y="260002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base"/>
            <a:r>
              <a:rPr lang="ru-RU" sz="2400" dirty="0">
                <a:latin typeface="Monotype Corsiva" pitchFamily="66" charset="0"/>
              </a:rPr>
              <a:t>За </a:t>
            </a:r>
            <a:r>
              <a:rPr lang="ru-RU" sz="2400" dirty="0" err="1">
                <a:latin typeface="Monotype Corsiva" pitchFamily="66" charset="0"/>
              </a:rPr>
              <a:t>допомогою</a:t>
            </a:r>
            <a:r>
              <a:rPr lang="ru-RU" sz="2400" dirty="0">
                <a:latin typeface="Monotype Corsiva" pitchFamily="66" charset="0"/>
              </a:rPr>
              <a:t> прядок </a:t>
            </a:r>
            <a:r>
              <a:rPr lang="ru-RU" sz="2400" dirty="0" err="1">
                <a:latin typeface="Monotype Corsiva" pitchFamily="66" charset="0"/>
              </a:rPr>
              <a:t>вовни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викладаємо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малюнок</a:t>
            </a:r>
            <a:r>
              <a:rPr lang="ru-RU" sz="2400" dirty="0">
                <a:latin typeface="Monotype Corsiva" pitchFamily="66" charset="0"/>
              </a:rPr>
              <a:t>, і </a:t>
            </a:r>
            <a:r>
              <a:rPr lang="ru-RU" sz="2400" dirty="0" smtClean="0">
                <a:latin typeface="Monotype Corsiva" pitchFamily="66" charset="0"/>
              </a:rPr>
              <a:t>«</a:t>
            </a:r>
            <a:r>
              <a:rPr lang="ru-RU" sz="2400" dirty="0" err="1" smtClean="0">
                <a:latin typeface="Monotype Corsiva" pitchFamily="66" charset="0"/>
              </a:rPr>
              <a:t>привалюємо</a:t>
            </a:r>
            <a:r>
              <a:rPr lang="ru-RU" sz="2400" dirty="0" smtClean="0">
                <a:latin typeface="Monotype Corsiva" pitchFamily="66" charset="0"/>
              </a:rPr>
              <a:t>» </a:t>
            </a:r>
            <a:r>
              <a:rPr lang="ru-RU" sz="2400" dirty="0" err="1">
                <a:latin typeface="Monotype Corsiva" pitchFamily="66" charset="0"/>
              </a:rPr>
              <a:t>малюнок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голкою</a:t>
            </a:r>
            <a:r>
              <a:rPr lang="ru-RU" sz="2400" dirty="0">
                <a:latin typeface="Monotype Corsiva" pitchFamily="66" charset="0"/>
              </a:rPr>
              <a:t>, </a:t>
            </a:r>
            <a:r>
              <a:rPr lang="ru-RU" sz="2400" dirty="0" err="1">
                <a:latin typeface="Monotype Corsiva" pitchFamily="66" charset="0"/>
              </a:rPr>
              <a:t>щоб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він</a:t>
            </a:r>
            <a:r>
              <a:rPr lang="ru-RU" sz="2400" dirty="0">
                <a:latin typeface="Monotype Corsiva" pitchFamily="66" charset="0"/>
              </a:rPr>
              <a:t> не </a:t>
            </a:r>
            <a:r>
              <a:rPr lang="ru-RU" sz="2400" dirty="0" smtClean="0">
                <a:latin typeface="Monotype Corsiva" pitchFamily="66" charset="0"/>
              </a:rPr>
              <a:t>«</a:t>
            </a:r>
            <a:r>
              <a:rPr lang="ru-RU" sz="2400" dirty="0" err="1" smtClean="0">
                <a:latin typeface="Monotype Corsiva" pitchFamily="66" charset="0"/>
              </a:rPr>
              <a:t>з'їхав</a:t>
            </a:r>
            <a:r>
              <a:rPr lang="ru-RU" sz="2400" dirty="0" smtClean="0">
                <a:latin typeface="Monotype Corsiva" pitchFamily="66" charset="0"/>
              </a:rPr>
              <a:t>» </a:t>
            </a:r>
            <a:r>
              <a:rPr lang="ru-RU" sz="2400" dirty="0">
                <a:latin typeface="Monotype Corsiva" pitchFamily="66" charset="0"/>
              </a:rPr>
              <a:t>і не </a:t>
            </a:r>
            <a:r>
              <a:rPr lang="ru-RU" sz="2400" dirty="0" err="1">
                <a:latin typeface="Monotype Corsiva" pitchFamily="66" charset="0"/>
              </a:rPr>
              <a:t>деформувався</a:t>
            </a:r>
            <a:r>
              <a:rPr lang="ru-RU" sz="2400" dirty="0">
                <a:latin typeface="Monotype Corsiva" pitchFamily="66" charset="0"/>
              </a:rPr>
              <a:t>.</a:t>
            </a:r>
          </a:p>
          <a:p>
            <a:pPr algn="just" fontAlgn="base"/>
            <a:r>
              <a:rPr lang="ru-RU" sz="2400" dirty="0" err="1">
                <a:latin typeface="Monotype Corsiva" pitchFamily="66" charset="0"/>
              </a:rPr>
              <a:t>Закінчивши</a:t>
            </a:r>
            <a:r>
              <a:rPr lang="ru-RU" sz="2400" dirty="0">
                <a:latin typeface="Monotype Corsiva" pitchFamily="66" charset="0"/>
              </a:rPr>
              <a:t> з </a:t>
            </a:r>
            <a:r>
              <a:rPr lang="ru-RU" sz="2400" dirty="0" err="1">
                <a:latin typeface="Monotype Corsiva" pitchFamily="66" charset="0"/>
              </a:rPr>
              <a:t>малюнком</a:t>
            </a:r>
            <a:r>
              <a:rPr lang="ru-RU" sz="2400" dirty="0">
                <a:latin typeface="Monotype Corsiva" pitchFamily="66" charset="0"/>
              </a:rPr>
              <a:t>, </a:t>
            </a:r>
            <a:r>
              <a:rPr lang="ru-RU" sz="2400" dirty="0" err="1">
                <a:latin typeface="Monotype Corsiva" pitchFamily="66" charset="0"/>
              </a:rPr>
              <a:t>трохи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smtClean="0">
                <a:latin typeface="Monotype Corsiva" pitchFamily="66" charset="0"/>
              </a:rPr>
              <a:t>«</a:t>
            </a:r>
            <a:r>
              <a:rPr lang="ru-RU" sz="2400" dirty="0" err="1" smtClean="0">
                <a:latin typeface="Monotype Corsiva" pitchFamily="66" charset="0"/>
              </a:rPr>
              <a:t>поваляти</a:t>
            </a:r>
            <a:r>
              <a:rPr lang="ru-RU" sz="2400" dirty="0" smtClean="0">
                <a:latin typeface="Monotype Corsiva" pitchFamily="66" charset="0"/>
              </a:rPr>
              <a:t>» </a:t>
            </a:r>
            <a:r>
              <a:rPr lang="ru-RU" sz="2400" dirty="0" err="1">
                <a:latin typeface="Monotype Corsiva" pitchFamily="66" charset="0"/>
              </a:rPr>
              <a:t>голками</a:t>
            </a:r>
            <a:r>
              <a:rPr lang="ru-RU" sz="2400" dirty="0">
                <a:latin typeface="Monotype Corsiva" pitchFamily="66" charset="0"/>
              </a:rPr>
              <a:t> фон. </a:t>
            </a:r>
            <a:r>
              <a:rPr lang="ru-RU" sz="2400" dirty="0" err="1">
                <a:latin typeface="Monotype Corsiva" pitchFamily="66" charset="0"/>
              </a:rPr>
              <a:t>Після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цього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дуже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акуратно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знімаємо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вовну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з губки і </a:t>
            </a:r>
            <a:r>
              <a:rPr lang="ru-RU" sz="2400" dirty="0" err="1" smtClean="0">
                <a:latin typeface="Monotype Corsiva" pitchFamily="66" charset="0"/>
              </a:rPr>
              <a:t>обгортаємо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мокре</a:t>
            </a:r>
            <a:r>
              <a:rPr lang="ru-RU" sz="2400" dirty="0">
                <a:latin typeface="Monotype Corsiva" pitchFamily="66" charset="0"/>
              </a:rPr>
              <a:t> мило так, </a:t>
            </a:r>
            <a:r>
              <a:rPr lang="ru-RU" sz="2400" dirty="0" err="1">
                <a:latin typeface="Monotype Corsiva" pitchFamily="66" charset="0"/>
              </a:rPr>
              <a:t>щоб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малюнок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виявився</a:t>
            </a:r>
            <a:r>
              <a:rPr lang="ru-RU" sz="2400" dirty="0">
                <a:latin typeface="Monotype Corsiva" pitchFamily="66" charset="0"/>
              </a:rPr>
              <a:t> в </a:t>
            </a:r>
            <a:r>
              <a:rPr lang="ru-RU" sz="2400" dirty="0" err="1">
                <a:latin typeface="Monotype Corsiva" pitchFamily="66" charset="0"/>
              </a:rPr>
              <a:t>потрібному</a:t>
            </a:r>
            <a:r>
              <a:rPr lang="ru-RU" sz="2400" dirty="0">
                <a:latin typeface="Monotype Corsiva" pitchFamily="66" charset="0"/>
              </a:rPr>
              <a:t> нам </a:t>
            </a:r>
            <a:r>
              <a:rPr lang="ru-RU" sz="2400" dirty="0" err="1">
                <a:latin typeface="Monotype Corsiva" pitchFamily="66" charset="0"/>
              </a:rPr>
              <a:t>місці</a:t>
            </a:r>
            <a:r>
              <a:rPr lang="ru-RU" sz="2400" dirty="0">
                <a:latin typeface="Monotype Corsiva" pitchFamily="66" charset="0"/>
              </a:rPr>
              <a:t>.</a:t>
            </a:r>
            <a:endParaRPr lang="ru-RU" dirty="0"/>
          </a:p>
        </p:txBody>
      </p:sp>
      <p:pic>
        <p:nvPicPr>
          <p:cNvPr id="3074" name="Picture 2" descr="http://img-fotki.yandex.ru/get/4400/daashik.a/0_4f2ba_f869ce21_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7" r="6693"/>
          <a:stretch/>
        </p:blipFill>
        <p:spPr bwMode="auto">
          <a:xfrm>
            <a:off x="619611" y="404664"/>
            <a:ext cx="3449374" cy="3356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 descr="http://img-fotki.yandex.ru/get/5000/daashik.a/0_4f2bb_8f5866e6_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67538"/>
            <a:ext cx="2745396" cy="2818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 descr="http://img-fotki.yandex.ru/get/5502/daashik.a/0_4f2bc_75c5097c_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092" y="4005063"/>
            <a:ext cx="3574876" cy="2681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1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260648"/>
            <a:ext cx="83394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dirty="0" smtClean="0"/>
              <a:t>           </a:t>
            </a:r>
            <a:r>
              <a:rPr lang="ru-RU" sz="2400" dirty="0" err="1">
                <a:latin typeface="Monotype Corsiva" pitchFamily="66" charset="0"/>
              </a:rPr>
              <a:t>Голкою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акуратно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smtClean="0">
                <a:latin typeface="Monotype Corsiva" pitchFamily="66" charset="0"/>
              </a:rPr>
              <a:t>«</a:t>
            </a:r>
            <a:r>
              <a:rPr lang="ru-RU" sz="2400" dirty="0" err="1" smtClean="0">
                <a:latin typeface="Monotype Corsiva" pitchFamily="66" charset="0"/>
              </a:rPr>
              <a:t>привалюємо</a:t>
            </a:r>
            <a:r>
              <a:rPr lang="ru-RU" sz="2400" dirty="0" smtClean="0">
                <a:latin typeface="Monotype Corsiva" pitchFamily="66" charset="0"/>
              </a:rPr>
              <a:t>» </a:t>
            </a:r>
            <a:r>
              <a:rPr lang="ru-RU" sz="2400" dirty="0" err="1" smtClean="0">
                <a:latin typeface="Monotype Corsiva" pitchFamily="66" charset="0"/>
              </a:rPr>
              <a:t>збоку</a:t>
            </a:r>
            <a:r>
              <a:rPr lang="ru-RU" sz="2400" dirty="0" smtClean="0">
                <a:latin typeface="Monotype Corsiva" pitchFamily="66" charset="0"/>
              </a:rPr>
              <a:t>  </a:t>
            </a:r>
            <a:r>
              <a:rPr lang="ru-RU" sz="2400" dirty="0">
                <a:latin typeface="Monotype Corsiva" pitchFamily="66" charset="0"/>
              </a:rPr>
              <a:t>і </a:t>
            </a:r>
            <a:r>
              <a:rPr lang="ru-RU" sz="2400" dirty="0" err="1">
                <a:latin typeface="Monotype Corsiva" pitchFamily="66" charset="0"/>
              </a:rPr>
              <a:t>приступаємо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безпосередньо</a:t>
            </a:r>
            <a:r>
              <a:rPr lang="ru-RU" sz="2400" dirty="0">
                <a:latin typeface="Monotype Corsiva" pitchFamily="66" charset="0"/>
              </a:rPr>
              <a:t> до мокрого </a:t>
            </a:r>
            <a:r>
              <a:rPr lang="ru-RU" sz="2400" dirty="0" err="1">
                <a:latin typeface="Monotype Corsiva" pitchFamily="66" charset="0"/>
              </a:rPr>
              <a:t>валяння</a:t>
            </a:r>
            <a:r>
              <a:rPr lang="ru-RU" sz="2400" dirty="0">
                <a:latin typeface="Monotype Corsiva" pitchFamily="66" charset="0"/>
              </a:rPr>
              <a:t>: </a:t>
            </a:r>
            <a:r>
              <a:rPr lang="ru-RU" sz="2400" dirty="0" err="1">
                <a:latin typeface="Monotype Corsiva" pitchFamily="66" charset="0"/>
              </a:rPr>
              <a:t>намочимо</a:t>
            </a:r>
            <a:r>
              <a:rPr lang="ru-RU" sz="2400" dirty="0">
                <a:latin typeface="Monotype Corsiva" pitchFamily="66" charset="0"/>
              </a:rPr>
              <a:t> нашу мочалку теплою водою і </a:t>
            </a:r>
            <a:r>
              <a:rPr lang="ru-RU" sz="2400" dirty="0" err="1">
                <a:latin typeface="Monotype Corsiva" pitchFamily="66" charset="0"/>
              </a:rPr>
              <a:t>нанесемо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миючий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засіб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або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рідке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smtClean="0">
                <a:latin typeface="Monotype Corsiva" pitchFamily="66" charset="0"/>
              </a:rPr>
              <a:t>мило. Мило </a:t>
            </a:r>
            <a:r>
              <a:rPr lang="ru-RU" sz="2400" dirty="0" err="1">
                <a:latin typeface="Monotype Corsiva" pitchFamily="66" charset="0"/>
              </a:rPr>
              <a:t>спочатку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ніжно</a:t>
            </a:r>
            <a:r>
              <a:rPr lang="ru-RU" sz="2400" dirty="0">
                <a:latin typeface="Monotype Corsiva" pitchFamily="66" charset="0"/>
              </a:rPr>
              <a:t> «</a:t>
            </a:r>
            <a:r>
              <a:rPr lang="ru-RU" sz="2400" dirty="0" err="1" smtClean="0">
                <a:latin typeface="Monotype Corsiva" pitchFamily="66" charset="0"/>
              </a:rPr>
              <a:t>поплескуємо</a:t>
            </a:r>
            <a:r>
              <a:rPr lang="ru-RU" sz="2400" dirty="0" smtClean="0">
                <a:latin typeface="Monotype Corsiva" pitchFamily="66" charset="0"/>
              </a:rPr>
              <a:t>» (</a:t>
            </a:r>
            <a:r>
              <a:rPr lang="ru-RU" sz="2400" dirty="0" err="1" smtClean="0">
                <a:latin typeface="Monotype Corsiva" pitchFamily="66" charset="0"/>
              </a:rPr>
              <a:t>ніби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ліпимо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сніг</a:t>
            </a:r>
            <a:r>
              <a:rPr lang="ru-RU" sz="2400" dirty="0" smtClean="0">
                <a:latin typeface="Monotype Corsiva" pitchFamily="66" charset="0"/>
              </a:rPr>
              <a:t>), </a:t>
            </a:r>
            <a:r>
              <a:rPr lang="ru-RU" sz="2400" dirty="0" err="1">
                <a:latin typeface="Monotype Corsiva" pitchFamily="66" charset="0"/>
              </a:rPr>
              <a:t>щоб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малюнок</a:t>
            </a:r>
            <a:r>
              <a:rPr lang="ru-RU" sz="2400" dirty="0">
                <a:latin typeface="Monotype Corsiva" pitchFamily="66" charset="0"/>
              </a:rPr>
              <a:t> не </a:t>
            </a:r>
            <a:r>
              <a:rPr lang="ru-RU" sz="2400" dirty="0" err="1">
                <a:latin typeface="Monotype Corsiva" pitchFamily="66" charset="0"/>
              </a:rPr>
              <a:t>деформувався</a:t>
            </a:r>
            <a:r>
              <a:rPr lang="ru-RU" sz="2400" dirty="0">
                <a:latin typeface="Monotype Corsiva" pitchFamily="66" charset="0"/>
              </a:rPr>
              <a:t> і не </a:t>
            </a:r>
            <a:r>
              <a:rPr lang="ru-RU" sz="2400" dirty="0" err="1">
                <a:latin typeface="Monotype Corsiva" pitchFamily="66" charset="0"/>
              </a:rPr>
              <a:t>утворилося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дірок</a:t>
            </a:r>
            <a:r>
              <a:rPr lang="ru-RU" sz="2400" dirty="0">
                <a:latin typeface="Monotype Corsiva" pitchFamily="66" charset="0"/>
              </a:rPr>
              <a:t>, </a:t>
            </a:r>
            <a:r>
              <a:rPr lang="ru-RU" sz="2400" dirty="0" err="1" smtClean="0">
                <a:latin typeface="Monotype Corsiva" pitchFamily="66" charset="0"/>
              </a:rPr>
              <a:t>потім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продовжуємо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збільшуючи</a:t>
            </a:r>
            <a:r>
              <a:rPr lang="ru-RU" sz="2400" dirty="0" smtClean="0">
                <a:latin typeface="Monotype Corsiva" pitchFamily="66" charset="0"/>
              </a:rPr>
              <a:t> натиск. </a:t>
            </a:r>
            <a:r>
              <a:rPr lang="ru-RU" sz="2400" dirty="0" err="1" smtClean="0">
                <a:latin typeface="Monotype Corsiva" pitchFamily="66" charset="0"/>
              </a:rPr>
              <a:t>Потім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прополоскати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мочалку, то в </a:t>
            </a:r>
            <a:r>
              <a:rPr lang="ru-RU" sz="2400" dirty="0" err="1">
                <a:latin typeface="Monotype Corsiva" pitchFamily="66" charset="0"/>
              </a:rPr>
              <a:t>холодній</a:t>
            </a:r>
            <a:r>
              <a:rPr lang="ru-RU" sz="2400" dirty="0">
                <a:latin typeface="Monotype Corsiva" pitchFamily="66" charset="0"/>
              </a:rPr>
              <a:t>, то в </a:t>
            </a:r>
            <a:r>
              <a:rPr lang="ru-RU" sz="2400" dirty="0" err="1">
                <a:latin typeface="Monotype Corsiva" pitchFamily="66" charset="0"/>
              </a:rPr>
              <a:t>гарячій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воді</a:t>
            </a:r>
            <a:r>
              <a:rPr lang="ru-RU" sz="2400" dirty="0">
                <a:latin typeface="Monotype Corsiva" pitchFamily="66" charset="0"/>
              </a:rPr>
              <a:t>. </a:t>
            </a:r>
            <a:r>
              <a:rPr lang="ru-RU" sz="2400" dirty="0" err="1">
                <a:latin typeface="Monotype Corsiva" pitchFamily="66" charset="0"/>
              </a:rPr>
              <a:t>Повторюємо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це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кілька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разів</a:t>
            </a:r>
            <a:r>
              <a:rPr lang="ru-RU" sz="2400" dirty="0">
                <a:latin typeface="Monotype Corsiva" pitchFamily="66" charset="0"/>
              </a:rPr>
              <a:t>. І коли мочалка </a:t>
            </a:r>
            <a:r>
              <a:rPr lang="ru-RU" sz="2400" dirty="0" err="1">
                <a:latin typeface="Monotype Corsiva" pitchFamily="66" charset="0"/>
              </a:rPr>
              <a:t>вже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щільно</a:t>
            </a:r>
            <a:r>
              <a:rPr lang="ru-RU" sz="2400" dirty="0">
                <a:latin typeface="Monotype Corsiva" pitchFamily="66" charset="0"/>
              </a:rPr>
              <a:t> «</a:t>
            </a:r>
            <a:r>
              <a:rPr lang="ru-RU" sz="2400" dirty="0" err="1">
                <a:latin typeface="Monotype Corsiva" pitchFamily="66" charset="0"/>
              </a:rPr>
              <a:t>сидить</a:t>
            </a:r>
            <a:r>
              <a:rPr lang="ru-RU" sz="2400" dirty="0">
                <a:latin typeface="Monotype Corsiva" pitchFamily="66" charset="0"/>
              </a:rPr>
              <a:t> на </a:t>
            </a:r>
            <a:r>
              <a:rPr lang="ru-RU" sz="2400" dirty="0" err="1">
                <a:latin typeface="Monotype Corsiva" pitchFamily="66" charset="0"/>
              </a:rPr>
              <a:t>нашому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милі</a:t>
            </a:r>
            <a:r>
              <a:rPr lang="ru-RU" sz="2400" dirty="0">
                <a:latin typeface="Monotype Corsiva" pitchFamily="66" charset="0"/>
              </a:rPr>
              <a:t>», </a:t>
            </a:r>
            <a:r>
              <a:rPr lang="ru-RU" sz="2400" dirty="0" err="1">
                <a:latin typeface="Monotype Corsiva" pitchFamily="66" charset="0"/>
              </a:rPr>
              <a:t>валяння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закінчено</a:t>
            </a:r>
            <a:r>
              <a:rPr lang="ru-RU" sz="2400" dirty="0">
                <a:latin typeface="Monotype Corsiva" pitchFamily="66" charset="0"/>
              </a:rPr>
              <a:t>, </a:t>
            </a:r>
            <a:r>
              <a:rPr lang="ru-RU" sz="2400" dirty="0" err="1">
                <a:latin typeface="Monotype Corsiva" pitchFamily="66" charset="0"/>
              </a:rPr>
              <a:t>залишається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тільки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віджати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>
                <a:latin typeface="Monotype Corsiva" pitchFamily="66" charset="0"/>
              </a:rPr>
              <a:t>і </a:t>
            </a:r>
            <a:r>
              <a:rPr lang="ru-RU" sz="2400" dirty="0" err="1" smtClean="0">
                <a:latin typeface="Monotype Corsiva" pitchFamily="66" charset="0"/>
              </a:rPr>
              <a:t>висушити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виріб</a:t>
            </a:r>
            <a:r>
              <a:rPr lang="ru-RU" sz="2400" dirty="0" smtClean="0">
                <a:latin typeface="Monotype Corsiva" pitchFamily="66" charset="0"/>
              </a:rPr>
              <a:t>.</a:t>
            </a:r>
            <a:endParaRPr lang="ru-RU" dirty="0"/>
          </a:p>
        </p:txBody>
      </p:sp>
      <p:pic>
        <p:nvPicPr>
          <p:cNvPr id="4100" name="Picture 4" descr="http://img-fotki.yandex.ru/get/5406/daashik.a/0_4f2bd_e3f4a159_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93"/>
          <a:stretch/>
        </p:blipFill>
        <p:spPr bwMode="auto">
          <a:xfrm>
            <a:off x="611560" y="3577464"/>
            <a:ext cx="3810000" cy="3051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2" name="Picture 6" descr="http://img-fotki.yandex.ru/get/4604/daashik.a/0_4f2be_36aa51e8_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6" r="15475" b="-1"/>
          <a:stretch/>
        </p:blipFill>
        <p:spPr bwMode="auto">
          <a:xfrm>
            <a:off x="4606852" y="3573016"/>
            <a:ext cx="4025521" cy="30865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9239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708920"/>
            <a:ext cx="8352928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latin typeface="Monotype Corsiva" pitchFamily="66" charset="0"/>
            </a:endParaRPr>
          </a:p>
          <a:p>
            <a:r>
              <a:rPr lang="ru-RU" b="1" dirty="0" err="1">
                <a:latin typeface="Monotype Corsiva" pitchFamily="66" charset="0"/>
              </a:rPr>
              <a:t>Застосування</a:t>
            </a:r>
            <a:r>
              <a:rPr lang="ru-RU" b="1" dirty="0">
                <a:latin typeface="Monotype Corsiva" pitchFamily="66" charset="0"/>
              </a:rPr>
              <a:t>: </a:t>
            </a:r>
            <a:r>
              <a:rPr lang="ru-RU" dirty="0">
                <a:latin typeface="Monotype Corsiva" pitchFamily="66" charset="0"/>
              </a:rPr>
              <a:t>Перед </a:t>
            </a:r>
            <a:r>
              <a:rPr lang="ru-RU" dirty="0" err="1">
                <a:latin typeface="Monotype Corsiva" pitchFamily="66" charset="0"/>
              </a:rPr>
              <a:t>використанням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помістити</a:t>
            </a:r>
            <a:r>
              <a:rPr lang="ru-RU" dirty="0">
                <a:latin typeface="Monotype Corsiva" pitchFamily="66" charset="0"/>
              </a:rPr>
              <a:t> мочалку в </a:t>
            </a:r>
            <a:r>
              <a:rPr lang="ru-RU" dirty="0" err="1">
                <a:latin typeface="Monotype Corsiva" pitchFamily="66" charset="0"/>
              </a:rPr>
              <a:t>гарячу</a:t>
            </a:r>
            <a:r>
              <a:rPr lang="ru-RU" dirty="0">
                <a:latin typeface="Monotype Corsiva" pitchFamily="66" charset="0"/>
              </a:rPr>
              <a:t> воду на </a:t>
            </a:r>
            <a:r>
              <a:rPr lang="ru-RU" dirty="0" err="1" smtClean="0">
                <a:latin typeface="Monotype Corsiva" pitchFamily="66" charset="0"/>
              </a:rPr>
              <a:t>декілька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хвилин</a:t>
            </a:r>
            <a:r>
              <a:rPr lang="ru-RU" dirty="0">
                <a:latin typeface="Monotype Corsiva" pitchFamily="66" charset="0"/>
              </a:rPr>
              <a:t>, </a:t>
            </a:r>
            <a:r>
              <a:rPr lang="ru-RU" dirty="0" err="1">
                <a:latin typeface="Monotype Corsiva" pitchFamily="66" charset="0"/>
              </a:rPr>
              <a:t>розпарити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тіло</a:t>
            </a:r>
            <a:r>
              <a:rPr lang="ru-RU" dirty="0">
                <a:latin typeface="Monotype Corsiva" pitchFamily="66" charset="0"/>
              </a:rPr>
              <a:t> і </a:t>
            </a:r>
            <a:r>
              <a:rPr lang="ru-RU" dirty="0" err="1">
                <a:latin typeface="Monotype Corsiva" pitchFamily="66" charset="0"/>
              </a:rPr>
              <a:t>розтирати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чисту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вологу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шкіру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плавними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рухами</a:t>
            </a:r>
            <a:r>
              <a:rPr lang="ru-RU" dirty="0">
                <a:latin typeface="Monotype Corsiva" pitchFamily="66" charset="0"/>
              </a:rPr>
              <a:t>.</a:t>
            </a:r>
          </a:p>
          <a:p>
            <a:r>
              <a:rPr lang="ru-RU" dirty="0">
                <a:latin typeface="Monotype Corsiva" pitchFamily="66" charset="0"/>
              </a:rPr>
              <a:t> </a:t>
            </a:r>
          </a:p>
          <a:p>
            <a:r>
              <a:rPr lang="ru-RU" dirty="0" err="1">
                <a:latin typeface="Monotype Corsiva" pitchFamily="66" charset="0"/>
              </a:rPr>
              <a:t>Термін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використання</a:t>
            </a:r>
            <a:r>
              <a:rPr lang="ru-RU" dirty="0">
                <a:latin typeface="Monotype Corsiva" pitchFamily="66" charset="0"/>
              </a:rPr>
              <a:t>: до 1 року.</a:t>
            </a:r>
          </a:p>
          <a:p>
            <a:r>
              <a:rPr lang="ru-RU" dirty="0">
                <a:latin typeface="Monotype Corsiva" pitchFamily="66" charset="0"/>
              </a:rPr>
              <a:t>  Для </a:t>
            </a:r>
            <a:r>
              <a:rPr lang="ru-RU" dirty="0" err="1">
                <a:latin typeface="Monotype Corsiva" pitchFamily="66" charset="0"/>
              </a:rPr>
              <a:t>збільшення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терміну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експлуатації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після</a:t>
            </a:r>
            <a:r>
              <a:rPr lang="ru-RU" dirty="0">
                <a:latin typeface="Monotype Corsiva" pitchFamily="66" charset="0"/>
              </a:rPr>
              <a:t> кожного </a:t>
            </a:r>
            <a:r>
              <a:rPr lang="ru-RU" dirty="0" err="1">
                <a:latin typeface="Monotype Corsiva" pitchFamily="66" charset="0"/>
              </a:rPr>
              <a:t>використання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рекомендується</a:t>
            </a:r>
            <a:r>
              <a:rPr lang="ru-RU" dirty="0">
                <a:latin typeface="Monotype Corsiva" pitchFamily="66" charset="0"/>
              </a:rPr>
              <a:t> добре </a:t>
            </a:r>
            <a:r>
              <a:rPr lang="ru-RU" dirty="0" err="1">
                <a:latin typeface="Monotype Corsiva" pitchFamily="66" charset="0"/>
              </a:rPr>
              <a:t>промивати</a:t>
            </a:r>
            <a:r>
              <a:rPr lang="ru-RU" dirty="0">
                <a:latin typeface="Monotype Corsiva" pitchFamily="66" charset="0"/>
              </a:rPr>
              <a:t> мочалку милом і </a:t>
            </a:r>
            <a:r>
              <a:rPr lang="ru-RU" dirty="0" err="1">
                <a:latin typeface="Monotype Corsiva" pitchFamily="66" charset="0"/>
              </a:rPr>
              <a:t>ретельно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просушити</a:t>
            </a:r>
            <a:r>
              <a:rPr lang="ru-RU" dirty="0">
                <a:latin typeface="Monotype Corsiva" pitchFamily="66" charset="0"/>
              </a:rPr>
              <a:t>.</a:t>
            </a:r>
          </a:p>
          <a:p>
            <a:endParaRPr lang="ru-RU" dirty="0">
              <a:latin typeface="Monotype Corsiva" pitchFamily="66" charset="0"/>
            </a:endParaRPr>
          </a:p>
          <a:p>
            <a:r>
              <a:rPr lang="ru-RU" dirty="0">
                <a:latin typeface="Monotype Corsiva" pitchFamily="66" charset="0"/>
              </a:rPr>
              <a:t>Склад: натуральна </a:t>
            </a:r>
            <a:r>
              <a:rPr lang="ru-RU" dirty="0" err="1">
                <a:latin typeface="Monotype Corsiva" pitchFamily="66" charset="0"/>
              </a:rPr>
              <a:t>мериносова</a:t>
            </a:r>
            <a:r>
              <a:rPr lang="ru-RU" dirty="0">
                <a:latin typeface="Monotype Corsiva" pitchFamily="66" charset="0"/>
              </a:rPr>
              <a:t> (</a:t>
            </a:r>
            <a:r>
              <a:rPr lang="ru-RU" dirty="0" err="1">
                <a:latin typeface="Monotype Corsiva" pitchFamily="66" charset="0"/>
              </a:rPr>
              <a:t>овеча</a:t>
            </a:r>
            <a:r>
              <a:rPr lang="ru-RU" dirty="0">
                <a:latin typeface="Monotype Corsiva" pitchFamily="66" charset="0"/>
              </a:rPr>
              <a:t>) </a:t>
            </a:r>
            <a:r>
              <a:rPr lang="ru-RU" dirty="0" err="1" smtClean="0">
                <a:latin typeface="Monotype Corsiva" pitchFamily="66" charset="0"/>
              </a:rPr>
              <a:t>вовна</a:t>
            </a:r>
            <a:r>
              <a:rPr lang="ru-RU" dirty="0" smtClean="0">
                <a:latin typeface="Monotype Corsiva" pitchFamily="66" charset="0"/>
              </a:rPr>
              <a:t>, </a:t>
            </a:r>
            <a:r>
              <a:rPr lang="ru-RU" dirty="0" err="1">
                <a:latin typeface="Monotype Corsiva" pitchFamily="66" charset="0"/>
              </a:rPr>
              <a:t>дрібнопористий</a:t>
            </a:r>
            <a:r>
              <a:rPr lang="ru-RU" dirty="0">
                <a:latin typeface="Monotype Corsiva" pitchFamily="66" charset="0"/>
              </a:rPr>
              <a:t> поролон</a:t>
            </a:r>
          </a:p>
          <a:p>
            <a:endParaRPr lang="ru-RU" dirty="0">
              <a:latin typeface="Monotype Corsiva" pitchFamily="66" charset="0"/>
            </a:endParaRPr>
          </a:p>
          <a:p>
            <a:r>
              <a:rPr lang="ru-RU" dirty="0" err="1">
                <a:latin typeface="Monotype Corsiva" pitchFamily="66" charset="0"/>
              </a:rPr>
              <a:t>Важливо</a:t>
            </a:r>
            <a:r>
              <a:rPr lang="ru-RU" dirty="0">
                <a:latin typeface="Monotype Corsiva" pitchFamily="66" charset="0"/>
              </a:rPr>
              <a:t>! </a:t>
            </a:r>
            <a:r>
              <a:rPr lang="ru-RU" dirty="0" err="1">
                <a:latin typeface="Monotype Corsiva" pitchFamily="66" charset="0"/>
              </a:rPr>
              <a:t>Обстежте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шкіру</a:t>
            </a:r>
            <a:r>
              <a:rPr lang="ru-RU" dirty="0" smtClean="0">
                <a:latin typeface="Monotype Corsiva" pitchFamily="66" charset="0"/>
              </a:rPr>
              <a:t> на </a:t>
            </a:r>
            <a:r>
              <a:rPr lang="ru-RU" dirty="0">
                <a:latin typeface="Monotype Corsiva" pitchFamily="66" charset="0"/>
              </a:rPr>
              <a:t>предмет </a:t>
            </a:r>
            <a:r>
              <a:rPr lang="ru-RU" dirty="0" err="1">
                <a:latin typeface="Monotype Corsiva" pitchFamily="66" charset="0"/>
              </a:rPr>
              <a:t>наявності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папілом</a:t>
            </a:r>
            <a:r>
              <a:rPr lang="ru-RU" dirty="0">
                <a:latin typeface="Monotype Corsiva" pitchFamily="66" charset="0"/>
              </a:rPr>
              <a:t>, </a:t>
            </a:r>
            <a:r>
              <a:rPr lang="ru-RU" dirty="0" err="1">
                <a:latin typeface="Monotype Corsiva" pitchFamily="66" charset="0"/>
              </a:rPr>
              <a:t>об'ємних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родимок</a:t>
            </a:r>
            <a:r>
              <a:rPr lang="ru-RU" dirty="0">
                <a:latin typeface="Monotype Corsiva" pitchFamily="66" charset="0"/>
              </a:rPr>
              <a:t>, </a:t>
            </a:r>
            <a:r>
              <a:rPr lang="ru-RU" dirty="0" err="1">
                <a:latin typeface="Monotype Corsiva" pitchFamily="66" charset="0"/>
              </a:rPr>
              <a:t>що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кровоточать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садин</a:t>
            </a:r>
            <a:r>
              <a:rPr lang="ru-RU" dirty="0" smtClean="0">
                <a:latin typeface="Monotype Corsiva" pitchFamily="66" charset="0"/>
              </a:rPr>
              <a:t>, </a:t>
            </a:r>
            <a:r>
              <a:rPr lang="ru-RU" dirty="0" err="1">
                <a:latin typeface="Monotype Corsiva" pitchFamily="66" charset="0"/>
              </a:rPr>
              <a:t>інших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пошкоджень</a:t>
            </a:r>
            <a:r>
              <a:rPr lang="ru-RU" dirty="0">
                <a:latin typeface="Monotype Corsiva" pitchFamily="66" charset="0"/>
              </a:rPr>
              <a:t>. </a:t>
            </a:r>
            <a:r>
              <a:rPr lang="ru-RU" dirty="0" err="1">
                <a:latin typeface="Monotype Corsiva" pitchFamily="66" charset="0"/>
              </a:rPr>
              <a:t>Якщо</a:t>
            </a: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err="1">
                <a:latin typeface="Monotype Corsiva" pitchFamily="66" charset="0"/>
              </a:rPr>
              <a:t>такі</a:t>
            </a:r>
            <a:r>
              <a:rPr lang="ru-RU" dirty="0">
                <a:latin typeface="Monotype Corsiva" pitchFamily="66" charset="0"/>
              </a:rPr>
              <a:t> є, то при </a:t>
            </a:r>
            <a:r>
              <a:rPr lang="ru-RU" dirty="0" err="1">
                <a:latin typeface="Monotype Corsiva" pitchFamily="66" charset="0"/>
              </a:rPr>
              <a:t>використанні</a:t>
            </a:r>
            <a:r>
              <a:rPr lang="ru-RU" dirty="0">
                <a:latin typeface="Monotype Corsiva" pitchFamily="66" charset="0"/>
              </a:rPr>
              <a:t> мочалки </a:t>
            </a:r>
            <a:r>
              <a:rPr lang="ru-RU" dirty="0" err="1">
                <a:latin typeface="Monotype Corsiva" pitchFamily="66" charset="0"/>
              </a:rPr>
              <a:t>їх</a:t>
            </a:r>
            <a:r>
              <a:rPr lang="ru-RU" dirty="0">
                <a:latin typeface="Monotype Corsiva" pitchFamily="66" charset="0"/>
              </a:rPr>
              <a:t> треба </a:t>
            </a:r>
            <a:r>
              <a:rPr lang="ru-RU" dirty="0" err="1" smtClean="0">
                <a:latin typeface="Monotype Corsiva" pitchFamily="66" charset="0"/>
              </a:rPr>
              <a:t>оминати</a:t>
            </a:r>
            <a:r>
              <a:rPr lang="ru-RU" dirty="0" smtClean="0">
                <a:latin typeface="Monotype Corsiva" pitchFamily="66" charset="0"/>
              </a:rPr>
              <a:t>.</a:t>
            </a:r>
            <a:endParaRPr lang="ru-RU" u="sng" dirty="0"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10433" y="462151"/>
            <a:ext cx="51125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>
                <a:latin typeface="Monotype Corsiva" pitchFamily="66" charset="0"/>
              </a:rPr>
              <a:t>Вовняна</a:t>
            </a:r>
            <a:r>
              <a:rPr lang="ru-RU" sz="2000" b="1" dirty="0">
                <a:latin typeface="Monotype Corsiva" pitchFamily="66" charset="0"/>
              </a:rPr>
              <a:t> </a:t>
            </a:r>
            <a:r>
              <a:rPr lang="ru-RU" sz="2000" b="1" dirty="0" err="1">
                <a:latin typeface="Monotype Corsiva" pitchFamily="66" charset="0"/>
              </a:rPr>
              <a:t>поролонова</a:t>
            </a:r>
            <a:r>
              <a:rPr lang="ru-RU" sz="2000" b="1" dirty="0">
                <a:latin typeface="Monotype Corsiva" pitchFamily="66" charset="0"/>
              </a:rPr>
              <a:t> мочалка </a:t>
            </a:r>
            <a:r>
              <a:rPr lang="ru-RU" sz="2000" dirty="0">
                <a:latin typeface="Monotype Corsiva" pitchFamily="66" charset="0"/>
              </a:rPr>
              <a:t>- </a:t>
            </a:r>
            <a:r>
              <a:rPr lang="ru-RU" sz="2000" dirty="0" err="1">
                <a:latin typeface="Monotype Corsiva" pitchFamily="66" charset="0"/>
              </a:rPr>
              <a:t>це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поєднання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натуральних</a:t>
            </a:r>
            <a:r>
              <a:rPr lang="ru-RU" sz="2000" dirty="0">
                <a:latin typeface="Monotype Corsiva" pitchFamily="66" charset="0"/>
              </a:rPr>
              <a:t> і </a:t>
            </a:r>
            <a:r>
              <a:rPr lang="ru-RU" sz="2000" dirty="0" err="1">
                <a:latin typeface="Monotype Corsiva" pitchFamily="66" charset="0"/>
              </a:rPr>
              <a:t>штучних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матеріалів</a:t>
            </a:r>
            <a:r>
              <a:rPr lang="ru-RU" sz="2000" dirty="0">
                <a:latin typeface="Monotype Corsiva" pitchFamily="66" charset="0"/>
              </a:rPr>
              <a:t>, </a:t>
            </a:r>
            <a:r>
              <a:rPr lang="ru-RU" sz="2000" dirty="0" err="1">
                <a:latin typeface="Monotype Corsiva" pitchFamily="66" charset="0"/>
              </a:rPr>
              <a:t>що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забезпечує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ефективне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використання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природних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властивостей</a:t>
            </a:r>
            <a:r>
              <a:rPr lang="ru-RU" sz="2000" dirty="0">
                <a:latin typeface="Monotype Corsiva" pitchFamily="66" charset="0"/>
              </a:rPr>
              <a:t> за </a:t>
            </a:r>
            <a:r>
              <a:rPr lang="ru-RU" sz="2000" dirty="0" err="1">
                <a:latin typeface="Monotype Corsiva" pitchFamily="66" charset="0"/>
              </a:rPr>
              <a:t>прийнятну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вартість</a:t>
            </a:r>
            <a:r>
              <a:rPr lang="ru-RU" sz="2000" dirty="0">
                <a:latin typeface="Monotype Corsiva" pitchFamily="66" charset="0"/>
              </a:rPr>
              <a:t>, а </a:t>
            </a:r>
            <a:r>
              <a:rPr lang="ru-RU" sz="2000" dirty="0" err="1">
                <a:latin typeface="Monotype Corsiva" pitchFamily="66" charset="0"/>
              </a:rPr>
              <a:t>зовнішнє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оформлення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робить</a:t>
            </a:r>
            <a:r>
              <a:rPr lang="ru-RU" sz="2000" dirty="0">
                <a:latin typeface="Monotype Corsiva" pitchFamily="66" charset="0"/>
              </a:rPr>
              <a:t> мочалку </a:t>
            </a:r>
            <a:r>
              <a:rPr lang="ru-RU" sz="2000" dirty="0" err="1">
                <a:latin typeface="Monotype Corsiva" pitchFamily="66" charset="0"/>
              </a:rPr>
              <a:t>незабутнім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подарунком</a:t>
            </a:r>
            <a:r>
              <a:rPr lang="ru-RU" sz="2000" dirty="0">
                <a:latin typeface="Monotype Corsiva" pitchFamily="66" charset="0"/>
              </a:rPr>
              <a:t>, </a:t>
            </a:r>
            <a:r>
              <a:rPr lang="ru-RU" sz="2000" dirty="0" err="1">
                <a:latin typeface="Monotype Corsiva" pitchFamily="66" charset="0"/>
              </a:rPr>
              <a:t>який</a:t>
            </a:r>
            <a:r>
              <a:rPr lang="ru-RU" sz="2000" dirty="0">
                <a:latin typeface="Monotype Corsiva" pitchFamily="66" charset="0"/>
              </a:rPr>
              <a:t> </a:t>
            </a:r>
            <a:r>
              <a:rPr lang="ru-RU" sz="2000" dirty="0" err="1">
                <a:latin typeface="Monotype Corsiva" pitchFamily="66" charset="0"/>
              </a:rPr>
              <a:t>припаде</a:t>
            </a:r>
            <a:r>
              <a:rPr lang="ru-RU" sz="2000" dirty="0">
                <a:latin typeface="Monotype Corsiva" pitchFamily="66" charset="0"/>
              </a:rPr>
              <a:t> до </a:t>
            </a:r>
            <a:r>
              <a:rPr lang="ru-RU" sz="2000" dirty="0" err="1">
                <a:latin typeface="Monotype Corsiva" pitchFamily="66" charset="0"/>
              </a:rPr>
              <a:t>душі</a:t>
            </a:r>
            <a:r>
              <a:rPr lang="ru-RU" sz="2000" dirty="0">
                <a:latin typeface="Monotype Corsiva" pitchFamily="66" charset="0"/>
              </a:rPr>
              <a:t>  </a:t>
            </a:r>
            <a:r>
              <a:rPr lang="ru-RU" sz="2000" dirty="0" err="1" smtClean="0">
                <a:latin typeface="Monotype Corsiva" pitchFamily="66" charset="0"/>
              </a:rPr>
              <a:t>всім</a:t>
            </a:r>
            <a:r>
              <a:rPr lang="ru-RU" sz="2000" dirty="0" smtClean="0">
                <a:latin typeface="Monotype Corsiva" pitchFamily="66" charset="0"/>
              </a:rPr>
              <a:t>, </a:t>
            </a:r>
            <a:r>
              <a:rPr lang="ru-RU" sz="2000" dirty="0" err="1" smtClean="0">
                <a:latin typeface="Monotype Corsiva" pitchFamily="66" charset="0"/>
              </a:rPr>
              <a:t>хто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полюбляє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яскраві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>
                <a:latin typeface="Monotype Corsiva" pitchFamily="66" charset="0"/>
              </a:rPr>
              <a:t>і </a:t>
            </a:r>
            <a:r>
              <a:rPr lang="ru-RU" sz="2000" dirty="0" err="1" smtClean="0">
                <a:latin typeface="Monotype Corsiva" pitchFamily="66" charset="0"/>
              </a:rPr>
              <a:t>незвичні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аксесуари</a:t>
            </a:r>
            <a:r>
              <a:rPr lang="ru-RU" sz="2000" dirty="0" smtClean="0">
                <a:latin typeface="Monotype Corsiva" pitchFamily="66" charset="0"/>
              </a:rPr>
              <a:t>.</a:t>
            </a:r>
            <a:endParaRPr lang="ru-RU" sz="1600" dirty="0"/>
          </a:p>
        </p:txBody>
      </p:sp>
      <p:pic>
        <p:nvPicPr>
          <p:cNvPr id="2050" name="Picture 2" descr="D:\хлам\шерсть\фото мочалок\IMG_20190709_10493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" r="22831" b="18554"/>
          <a:stretch/>
        </p:blipFill>
        <p:spPr bwMode="auto">
          <a:xfrm rot="5400000">
            <a:off x="921563" y="-79950"/>
            <a:ext cx="2249071" cy="33286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5637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06813" y="325597"/>
            <a:ext cx="2699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Monotype Corsiva" pitchFamily="66" charset="0"/>
              </a:rPr>
              <a:t>Тематика </a:t>
            </a:r>
            <a:r>
              <a:rPr lang="ru-RU" sz="2400" dirty="0" err="1">
                <a:latin typeface="Monotype Corsiva" pitchFamily="66" charset="0"/>
              </a:rPr>
              <a:t>оформлення</a:t>
            </a:r>
            <a:r>
              <a:rPr lang="ru-RU" sz="2400" dirty="0">
                <a:latin typeface="Monotype Corsiva" pitchFamily="66" charset="0"/>
              </a:rPr>
              <a:t> мочалок </a:t>
            </a:r>
            <a:r>
              <a:rPr lang="ru-RU" sz="2400" dirty="0" err="1">
                <a:latin typeface="Monotype Corsiva" pitchFamily="66" charset="0"/>
              </a:rPr>
              <a:t>може</a:t>
            </a:r>
            <a:r>
              <a:rPr lang="ru-RU" sz="2400" dirty="0">
                <a:latin typeface="Monotype Corsiva" pitchFamily="66" charset="0"/>
              </a:rPr>
              <a:t> бути </a:t>
            </a:r>
            <a:r>
              <a:rPr lang="ru-RU" sz="2400" dirty="0" err="1">
                <a:latin typeface="Monotype Corsiva" pitchFamily="66" charset="0"/>
              </a:rPr>
              <a:t>різноманітною</a:t>
            </a:r>
            <a:endParaRPr lang="ru-RU" sz="2400" dirty="0">
              <a:latin typeface="Monotype Corsiva" pitchFamily="66" charset="0"/>
            </a:endParaRPr>
          </a:p>
        </p:txBody>
      </p:sp>
      <p:pic>
        <p:nvPicPr>
          <p:cNvPr id="3074" name="Picture 2" descr="D:\хлам\шерсть\фото мочалок\IMG_20190622_19440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3" t="7384" r="6485" b="3572"/>
          <a:stretch/>
        </p:blipFill>
        <p:spPr bwMode="auto">
          <a:xfrm rot="5400000">
            <a:off x="3709894" y="4195708"/>
            <a:ext cx="1878969" cy="26527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 descr="D:\хлам\шерсть\фото мочалок\IMG_20190629_2115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96376">
            <a:off x="6353423" y="246474"/>
            <a:ext cx="1995156" cy="2660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 descr="D:\хлам\шерсть\фото мочалок\IMG_20190709_10490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9" t="9778" r="12575" b="13855"/>
          <a:stretch/>
        </p:blipFill>
        <p:spPr bwMode="auto">
          <a:xfrm rot="9265756">
            <a:off x="506866" y="922005"/>
            <a:ext cx="2516630" cy="1870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 descr="D:\хлам\шерсть\фото мочалок\IMG_20190610_18505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57" t="41131" r="13779" b="29438"/>
          <a:stretch/>
        </p:blipFill>
        <p:spPr bwMode="auto">
          <a:xfrm rot="6587600">
            <a:off x="5929203" y="4022489"/>
            <a:ext cx="2646892" cy="17615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5" descr="D:\хлам\шерсть\фото мочалок\IMG_20190610_185059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85" t="68868" r="15542" b="10871"/>
          <a:stretch/>
        </p:blipFill>
        <p:spPr bwMode="auto">
          <a:xfrm rot="14287817">
            <a:off x="515970" y="4259307"/>
            <a:ext cx="2699123" cy="1643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 descr="D:\хлам\шерсть\фото мочалок\IMG_20190322_20061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9" t="51320" r="17864" b="13974"/>
          <a:stretch/>
        </p:blipFill>
        <p:spPr bwMode="auto">
          <a:xfrm>
            <a:off x="3275856" y="2250899"/>
            <a:ext cx="2707016" cy="2125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8699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хлам\шерсть\фото мочалок\IMG_20190331_08432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9" t="10108" r="50000" b="3418"/>
          <a:stretch/>
        </p:blipFill>
        <p:spPr bwMode="auto">
          <a:xfrm rot="5400000">
            <a:off x="3626614" y="3502216"/>
            <a:ext cx="2078812" cy="30843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Picture 3" descr="D:\хлам\шерсть\фото мочалок\IMG_20190406_2129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66"/>
          <a:stretch/>
        </p:blipFill>
        <p:spPr bwMode="auto">
          <a:xfrm>
            <a:off x="326173" y="3812238"/>
            <a:ext cx="2168441" cy="2464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 descr="D:\хлам\шерсть\фото мочалок\IMG_20190416_21422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6" t="11250" b="12316"/>
          <a:stretch/>
        </p:blipFill>
        <p:spPr bwMode="auto">
          <a:xfrm>
            <a:off x="326173" y="524296"/>
            <a:ext cx="2199666" cy="2675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2" name="Picture 6" descr="D:\хлам\шерсть\фото мочалок\IMG_20190416_21415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75" t="19536" r="12641" b="17531"/>
          <a:stretch/>
        </p:blipFill>
        <p:spPr bwMode="auto">
          <a:xfrm>
            <a:off x="6713781" y="3706617"/>
            <a:ext cx="2040236" cy="2675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3" name="Picture 7" descr="D:\хлам\шерсть\фото мочалок\IMG_20190529_214649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1" t="7722" r="13199" b="27356"/>
          <a:stretch/>
        </p:blipFill>
        <p:spPr bwMode="auto">
          <a:xfrm>
            <a:off x="6732240" y="524296"/>
            <a:ext cx="2043402" cy="2719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 descr="D:\хлам\шерсть\фото мочалок\IMG_20190529_21471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2" r="32716"/>
          <a:stretch/>
        </p:blipFill>
        <p:spPr bwMode="auto">
          <a:xfrm rot="5400000">
            <a:off x="3607240" y="118470"/>
            <a:ext cx="2117559" cy="31516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61318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хлам\шерсть\фото мочалок\IMG_20190610_1850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0" t="5697" r="16068" b="61350"/>
          <a:stretch/>
        </p:blipFill>
        <p:spPr bwMode="auto">
          <a:xfrm rot="16200000">
            <a:off x="6229015" y="4167444"/>
            <a:ext cx="2932665" cy="2035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D:\хлам\шерсть\фото мочалок\IMG_20190620_2111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69" y="3731801"/>
            <a:ext cx="2092882" cy="27905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3" name="Picture 5" descr="D:\хлам\шерсть\фото мочалок\IMG_20190629_2115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8654"/>
            <a:ext cx="2358262" cy="31443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4" name="Picture 6" descr="D:\хлам\шерсть\фото мочалок\IMG_20190711_19524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742" y="747042"/>
            <a:ext cx="2992336" cy="2244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5" name="Picture 7" descr="D:\хлам\шерсть\фото мочалок\IMG_20190711_18291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6" t="12111" r="7213" b="4918"/>
          <a:stretch/>
        </p:blipFill>
        <p:spPr bwMode="auto">
          <a:xfrm rot="16200000">
            <a:off x="3257104" y="2231757"/>
            <a:ext cx="2532014" cy="32585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5249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хлам\шерсть\фото мочалок\IMG_20190721_1452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0" r="9971"/>
          <a:stretch/>
        </p:blipFill>
        <p:spPr bwMode="auto">
          <a:xfrm>
            <a:off x="2153114" y="2962546"/>
            <a:ext cx="2131807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 descr="D:\хлам\шерсть\фото мочалок\IMG_20190721_14530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4" r="15163" b="5888"/>
          <a:stretch/>
        </p:blipFill>
        <p:spPr bwMode="auto">
          <a:xfrm>
            <a:off x="4644008" y="2932802"/>
            <a:ext cx="2038959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 descr="D:\хлам\шерсть\фото мочалок\IMG_20190711_18292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6" t="7506" r="7945" b="9266"/>
          <a:stretch/>
        </p:blipFill>
        <p:spPr bwMode="auto">
          <a:xfrm rot="9148528">
            <a:off x="448159" y="624681"/>
            <a:ext cx="2487042" cy="18374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2" t="4600" b="4803"/>
          <a:stretch/>
        </p:blipFill>
        <p:spPr bwMode="auto">
          <a:xfrm rot="7473983">
            <a:off x="6171024" y="547425"/>
            <a:ext cx="1972069" cy="2760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8956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хлам\шерсть\фото мочалок\IMG_20190709_10491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9" t="7118" r="4357"/>
          <a:stretch/>
        </p:blipFill>
        <p:spPr bwMode="auto">
          <a:xfrm rot="11597892">
            <a:off x="6028309" y="4054080"/>
            <a:ext cx="2720155" cy="2081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Picture 3" descr="D:\хлам\шерсть\фото мочалок\IMG_20190622_22002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6" t="22361" r="20175" b="11736"/>
          <a:stretch/>
        </p:blipFill>
        <p:spPr bwMode="auto">
          <a:xfrm>
            <a:off x="3778278" y="3053249"/>
            <a:ext cx="1876163" cy="26377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 descr="D:\хлам\шерсть\фото мочалок\IMG_20190721_14522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9" t="637" r="5287" b="-1"/>
          <a:stretch/>
        </p:blipFill>
        <p:spPr bwMode="auto">
          <a:xfrm rot="6441861">
            <a:off x="5482842" y="400679"/>
            <a:ext cx="1970011" cy="3054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1" name="Picture 5" descr="D:\хлам\шерсть\фото мочалок\IMG_20190416_21420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39" t="18524" r="13582" b="27779"/>
          <a:stretch/>
        </p:blipFill>
        <p:spPr bwMode="auto">
          <a:xfrm rot="20255666">
            <a:off x="341654" y="4097208"/>
            <a:ext cx="2944176" cy="19670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9984">
            <a:off x="846179" y="710240"/>
            <a:ext cx="3200400" cy="2249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0499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895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1160</TotalTime>
  <Words>1632</Words>
  <Application>Microsoft Office PowerPoint</Application>
  <PresentationFormat>Экран (4:3)</PresentationFormat>
  <Paragraphs>139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73</cp:revision>
  <dcterms:created xsi:type="dcterms:W3CDTF">2019-07-16T15:59:39Z</dcterms:created>
  <dcterms:modified xsi:type="dcterms:W3CDTF">2021-01-25T14:58:24Z</dcterms:modified>
</cp:coreProperties>
</file>