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4D4E2D-1CE8-470E-8555-B72FB59A012D}" type="datetimeFigureOut">
              <a:rPr lang="ru-RU" smtClean="0"/>
              <a:pPr/>
              <a:t>03.11.2013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889CF3-3A03-4D43-952F-3D89C269DEF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58D811A2-FCD0-4F92-83C0-1887A4D78316}" type="datetime1">
              <a:rPr lang="ru-RU" smtClean="0"/>
              <a:pPr/>
              <a:t>03.11.2013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В.А. Моргаленко</a:t>
            </a:r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B32D389-8465-478A-860F-87D024A96C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C6870-2802-4FA7-86CC-E55074F93F37}" type="datetime1">
              <a:rPr lang="ru-RU" smtClean="0"/>
              <a:pPr/>
              <a:t>03.11.2013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В.А. Моргаленко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B32D389-8465-478A-860F-87D024A96C2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84A5C-2B1C-4634-9517-42620EAAA32F}" type="datetime1">
              <a:rPr lang="ru-RU" smtClean="0"/>
              <a:pPr/>
              <a:t>03.11.2013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3B32D389-8465-478A-860F-87D024A96C2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В.А. Моргаленко</a:t>
            </a: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3ABDF20-9D82-4C51-AA2B-19A61944DFFF}" type="datetime1">
              <a:rPr lang="ru-RU" smtClean="0"/>
              <a:pPr/>
              <a:t>03.11.2013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B32D389-8465-478A-860F-87D024A96C2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ru-RU" smtClean="0"/>
              <a:t>В.А. Моргаленко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F75058B-886C-4611-A3BF-C6B64E3B6F2C}" type="datetime1">
              <a:rPr lang="ru-RU" smtClean="0"/>
              <a:pPr/>
              <a:t>03.11.2013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B32D389-8465-478A-860F-87D024A96C2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ru-RU" smtClean="0"/>
              <a:t>В.А. Моргаленко</a:t>
            </a:r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B9CFD-7777-4C33-98AE-B8528A562CDD}" type="datetime1">
              <a:rPr lang="ru-RU" smtClean="0"/>
              <a:pPr/>
              <a:t>03.11.2013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В.А. Моргаленко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B32D389-8465-478A-860F-87D024A96C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DE930-4C08-47AA-90B2-EE8402CF3E84}" type="datetime1">
              <a:rPr lang="ru-RU" smtClean="0"/>
              <a:pPr/>
              <a:t>03.11.2013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В.А. Моргаленко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B32D389-8465-478A-860F-87D024A96C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E9A9-57B8-4777-B091-D7446B06FC58}" type="datetime1">
              <a:rPr lang="ru-RU" smtClean="0"/>
              <a:pPr/>
              <a:t>03.11.2013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В.А. Моргаленко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B32D389-8465-478A-860F-87D024A96C2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35D93533-ECD6-46E3-87F4-1F696B47D2D4}" type="datetime1">
              <a:rPr lang="ru-RU" smtClean="0"/>
              <a:pPr/>
              <a:t>03.11.2013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3B32D389-8465-478A-860F-87D024A96C2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r>
              <a:rPr lang="ru-RU" smtClean="0"/>
              <a:t>В.А. Моргаленко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0C39A-0549-47BF-9283-2250274636F4}" type="datetime1">
              <a:rPr lang="ru-RU" smtClean="0"/>
              <a:pPr/>
              <a:t>03.11.2013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В.А. Моргаленко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2D389-8465-478A-860F-87D024A96C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344799D3-44C3-4B1F-8DD2-21C528C1169F}" type="datetime1">
              <a:rPr lang="ru-RU" smtClean="0"/>
              <a:pPr/>
              <a:t>03.11.2013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r>
              <a:rPr lang="ru-RU" smtClean="0"/>
              <a:t>В.А. Моргаленко</a:t>
            </a:r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3B32D389-8465-478A-860F-87D024A96C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F4F540E-B9E2-4782-BF96-B5D89EBA293A}" type="datetime1">
              <a:rPr lang="ru-RU" smtClean="0"/>
              <a:pPr/>
              <a:t>03.11.2013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В.А. Моргаленко</a:t>
            </a:r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B32D389-8465-478A-860F-87D024A96C2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vidaron.com.ua/page/Luna/Storage/File/get?data=%7b%22JSONObject%22:%7b%22id%22:723%7d%7d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31232" y="4149080"/>
            <a:ext cx="6912768" cy="1728192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 Antiqua" pitchFamily="18" charset="0"/>
              </a:rPr>
              <a:t>Породи деревини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1026" name="Picture 2" descr="C:\Users\айкидо\Desktop\ad3 (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908720"/>
            <a:ext cx="5184576" cy="38884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0" y="6093297"/>
            <a:ext cx="22677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Моргаленко</a:t>
            </a:r>
            <a:r>
              <a:rPr lang="uk-UA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В. А</a:t>
            </a:r>
            <a:r>
              <a:rPr lang="uk-UA" sz="2000" b="1" i="1" dirty="0" smtClean="0">
                <a:solidFill>
                  <a:srgbClr val="002060"/>
                </a:solidFill>
                <a:latin typeface="Book Antiqua" pitchFamily="18" charset="0"/>
              </a:rPr>
              <a:t>.</a:t>
            </a:r>
            <a:endParaRPr lang="ru-RU" sz="2000" b="1" dirty="0" smtClean="0">
              <a:solidFill>
                <a:srgbClr val="002060"/>
              </a:solidFill>
              <a:latin typeface="Book Antiqua" pitchFamily="18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339752" y="6021288"/>
            <a:ext cx="514806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Times New Roman" pitchFamily="18" charset="0"/>
                <a:cs typeface="Arial" pitchFamily="34" charset="0"/>
              </a:rPr>
              <a:t>Кіровоградська обл.,</a:t>
            </a:r>
            <a:r>
              <a:rPr lang="uk-UA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Times New Roman" pitchFamily="18" charset="0"/>
                <a:cs typeface="Arial" pitchFamily="34" charset="0"/>
              </a:rPr>
              <a:t> м. Олександрія</a:t>
            </a:r>
            <a:endParaRPr lang="ru-RU" sz="20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Times New Roman" pitchFamily="18" charset="0"/>
                <a:cs typeface="Arial" pitchFamily="34" charset="0"/>
              </a:rPr>
              <a:t>ОНВК (ЗНЗ І-ІІ ст. № 17-ліцей)</a:t>
            </a:r>
            <a:endParaRPr kumimoji="0" lang="uk-UA" sz="20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Дерево</a:t>
            </a:r>
            <a:r>
              <a:rPr lang="ru-RU" b="1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9552" y="1600200"/>
            <a:ext cx="8424936" cy="1324744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sz="3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Витвір</a:t>
            </a:r>
            <a:r>
              <a:rPr lang="ru-RU" sz="3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3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природи</a:t>
            </a:r>
            <a:r>
              <a:rPr lang="ru-RU" sz="3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3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</a:t>
            </a:r>
            <a:r>
              <a:rPr lang="ru-RU" sz="3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3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натуральний</a:t>
            </a:r>
            <a:r>
              <a:rPr lang="ru-RU" sz="3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3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будівельний</a:t>
            </a:r>
            <a:endParaRPr lang="ru-RU" sz="30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  <a:p>
            <a:pPr algn="just">
              <a:buNone/>
            </a:pPr>
            <a:r>
              <a:rPr lang="ru-RU" sz="3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3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матеріал</a:t>
            </a:r>
            <a:endParaRPr lang="ru-RU" sz="30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  <a:p>
            <a:pPr algn="r">
              <a:buNone/>
            </a:pPr>
            <a:r>
              <a:rPr lang="ru-RU" sz="2400" dirty="0" smtClean="0">
                <a:latin typeface="Book Antiqua" pitchFamily="18" charset="0"/>
              </a:rPr>
              <a:t> </a:t>
            </a:r>
            <a:endParaRPr lang="ru-RU" sz="2400" dirty="0">
              <a:latin typeface="Book Antiqua" pitchFamily="18" charset="0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539552" y="3212976"/>
            <a:ext cx="8424936" cy="132474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20040" marR="0" lvl="0" indent="-320040" algn="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 Antiqua" pitchFamily="18" charset="0"/>
                <a:ea typeface="+mn-ea"/>
                <a:cs typeface="+mn-cs"/>
              </a:rPr>
              <a:t> 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 Antiqua" pitchFamily="18" charset="0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355976" y="2564904"/>
            <a:ext cx="442798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Дерево – </a:t>
            </a:r>
            <a:r>
              <a:rPr lang="ru-RU" sz="2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це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багаторічна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рослина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яка </a:t>
            </a:r>
            <a:r>
              <a:rPr lang="ru-RU" sz="2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складається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із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кореня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стовбура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крони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гілок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з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листям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З дерева </a:t>
            </a:r>
            <a:r>
              <a:rPr lang="ru-RU" sz="2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отримуємо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різну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  </a:t>
            </a:r>
            <a:r>
              <a:rPr lang="ru-RU" sz="2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сировину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(деревину, смолу, каучук, </a:t>
            </a:r>
            <a:r>
              <a:rPr lang="ru-RU" sz="2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харчову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сировину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), яка </a:t>
            </a:r>
            <a:r>
              <a:rPr lang="ru-RU" sz="2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протягом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віків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відіграє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важливу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роль у </a:t>
            </a:r>
            <a:r>
              <a:rPr lang="ru-RU" sz="2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діяльності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та </a:t>
            </a:r>
            <a:r>
              <a:rPr lang="ru-RU" sz="2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житті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людини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 </a:t>
            </a:r>
          </a:p>
        </p:txBody>
      </p:sp>
      <p:pic>
        <p:nvPicPr>
          <p:cNvPr id="7" name="Рисунок 6" descr="http://www.vidaron.com.ua/page/Luna/Storage/File/get?data=%7B%22JSONObject%22:%7B%22id%22:296%7D%7D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564904"/>
            <a:ext cx="3384376" cy="3893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В.А. Моргаленко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Хвойні</a:t>
            </a:r>
            <a:r>
              <a:rPr lang="ru-RU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дерева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Більшість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видів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хвойних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дерев росте в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північній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півкулі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Вони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вічнозелені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Поширені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в горах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на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холодній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півночі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Це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відносно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недорогий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будівельний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матеріал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оскільки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хвойні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дерева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мають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порівняно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швидкий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приріст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</a:t>
            </a:r>
            <a:endParaRPr lang="ru-RU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  <a:p>
            <a:endParaRPr lang="ru-RU" dirty="0"/>
          </a:p>
        </p:txBody>
      </p:sp>
      <p:pic>
        <p:nvPicPr>
          <p:cNvPr id="4" name="Рисунок 3" descr="iglaste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3933056"/>
            <a:ext cx="3857625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В.А. Моргаленко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Сосна </a:t>
            </a:r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звичайна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(</a:t>
            </a:r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Pinius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silvestris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) </a:t>
            </a:r>
            <a:endParaRPr lang="ru-RU" b="1" i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779912" y="1628800"/>
            <a:ext cx="5040560" cy="4896544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sz="2400" dirty="0" smtClean="0"/>
              <a:t>     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Дерево, яке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швидко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росте,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досягає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височини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до 30 м,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у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сприятливих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місцях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понад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  40 м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діаметру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понад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100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cм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Найкращі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технічні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властивості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соснова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деревина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має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якщо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дерево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зрубане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у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віці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80-120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років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Деревина сосни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важка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Ядро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має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червонувато-брунатне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забарвлення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не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просякає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Високий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вміст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смоли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робить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деревину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відносно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міцною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стійкою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до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вологи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тому вона добре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зберігається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під</a:t>
            </a:r>
            <a:r>
              <a:rPr lang="ru-RU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водою. </a:t>
            </a:r>
          </a:p>
          <a:p>
            <a:endParaRPr lang="ru-RU" dirty="0"/>
          </a:p>
        </p:txBody>
      </p:sp>
      <p:pic>
        <p:nvPicPr>
          <p:cNvPr id="4" name="Рисунок 3" descr="http://www.vidaron.com.ua/page/Luna/Storage/File/get?data=%7B%22JSONObject%22:%7B%22id%22:843%7D%7D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700808"/>
            <a:ext cx="3528392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В.А. Моргаленко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Ялина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(</a:t>
            </a:r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Picea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excelsa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) </a:t>
            </a:r>
            <a:endParaRPr lang="ru-RU" b="1" i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В.А. Моргаленко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3563888" y="1600200"/>
            <a:ext cx="5256584" cy="4853136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400" dirty="0" smtClean="0"/>
              <a:t>    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Вічнозелене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хвойне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дерево.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Досягає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височини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до 70 м,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хоч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найчастіше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від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30 до 50 м.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Найкращі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технічні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властивості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деревина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набуває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тоді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коли дерево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було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зрубане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у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віці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80-120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років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Вона легка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м'яка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складна до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механічної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обробки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Деревина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має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багато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темних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смоляних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сучків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Вона добре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фарбується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бейцується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однак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непридатна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для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полірування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</a:t>
            </a:r>
          </a:p>
          <a:p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5" name="Рисунок 4" descr="http://www.vidaron.com.ua/page/Luna/Storage/File/get?data=%7B%22JSONObject%22:%7B%22id%22:844%7D%7D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772816"/>
            <a:ext cx="3528392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Смерека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(</a:t>
            </a:r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Abies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pectinata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) </a:t>
            </a:r>
            <a:endParaRPr lang="ru-RU" b="1" i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В.А. Моргаленко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4139952" y="1600200"/>
            <a:ext cx="4680520" cy="4709120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2400" b="1" i="1" dirty="0" smtClean="0">
                <a:latin typeface="Book Antiqua" pitchFamily="18" charset="0"/>
              </a:rPr>
              <a:t>  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Високе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дерево,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досягає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приблизно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40-60 м.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Середній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діаметр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до 100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cм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Найкращі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технічні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властивості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у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деревини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якщо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дерево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було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 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зрубане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  у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віці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приблизно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100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років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Деревина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м'яка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легко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розколюється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має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багато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сучків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а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крім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того,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схильна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до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розтріскування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кручення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Містить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найменше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смол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серед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усіх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хвойних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дерев. </a:t>
            </a:r>
          </a:p>
          <a:p>
            <a:endParaRPr lang="ru-RU" dirty="0"/>
          </a:p>
        </p:txBody>
      </p:sp>
      <p:pic>
        <p:nvPicPr>
          <p:cNvPr id="5" name="Рисунок 4" descr="http://www.vidaron.com.ua/page/Luna/Storage/File/get?data=%7B%22JSONObject%22:%7B%22id%22:838%7D%7D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700808"/>
            <a:ext cx="3744416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Модрина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(</a:t>
            </a:r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Larix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europaea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) </a:t>
            </a:r>
            <a:endParaRPr lang="ru-RU" b="1" u="sng" dirty="0">
              <a:solidFill>
                <a:srgbClr val="0070C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В.А. Моргаленко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3851920" y="1600200"/>
            <a:ext cx="5040560" cy="4637112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Дерево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виростає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приблизно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до 45 м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діаметром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до 120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cм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Найкращі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технічні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властивості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деревина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має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тоді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коли дерево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було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зрубане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у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віці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100-120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років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Вона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важка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з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великою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кількістю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смоли, тверда, легко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розколюється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Вирізняється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надзвичайно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доброю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міцністю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Крім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того,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модринова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деревина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дуже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блискуча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</a:t>
            </a:r>
          </a:p>
          <a:p>
            <a:endParaRPr lang="ru-RU" sz="2400" b="1" dirty="0"/>
          </a:p>
        </p:txBody>
      </p:sp>
      <p:pic>
        <p:nvPicPr>
          <p:cNvPr id="5" name="Рисунок 4" descr="http://www.vidaron.com.ua/page/Luna/Storage/File/get?data=%7B%22JSONObject%22:%7B%22id%22:842%7D%7D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44824"/>
            <a:ext cx="3744416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Листяні</a:t>
            </a:r>
            <a:r>
              <a:rPr lang="ru-RU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дерева</a:t>
            </a:r>
            <a:r>
              <a:rPr lang="ru-RU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/>
            </a:r>
            <a:br>
              <a:rPr lang="ru-RU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</a:br>
            <a:endParaRPr lang="ru-RU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В.А. Моргаленко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Листяні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дерева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поширюються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переважно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в теплому та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помірному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кліматі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Їх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використовують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переважно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для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приміщень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При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використанні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ззовні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їх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необхідно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дуже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добре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захищати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вони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вразливі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до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дії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комах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грибків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та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малостійкі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до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атмосферних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факторів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</a:t>
            </a:r>
            <a:endParaRPr lang="ru-RU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  <a:p>
            <a:endParaRPr lang="ru-RU" dirty="0"/>
          </a:p>
        </p:txBody>
      </p:sp>
      <p:pic>
        <p:nvPicPr>
          <p:cNvPr id="5" name="Рисунок 4" descr="lisciaste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4005064"/>
            <a:ext cx="3857625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28600"/>
            <a:ext cx="8820472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Дуб (</a:t>
            </a:r>
            <a:r>
              <a:rPr lang="ru-RU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Quercus</a:t>
            </a:r>
            <a:r>
              <a:rPr lang="ru-RU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robur</a:t>
            </a:r>
            <a:r>
              <a:rPr lang="ru-RU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Quercus</a:t>
            </a:r>
            <a:r>
              <a:rPr lang="ru-RU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petraea</a:t>
            </a:r>
            <a:r>
              <a:rPr lang="ru-RU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) </a:t>
            </a:r>
            <a:endParaRPr lang="ru-RU" i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В.А. Моргаленко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3635896" y="1628800"/>
            <a:ext cx="5328592" cy="4680520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2400" b="1" i="1" dirty="0" smtClean="0">
                <a:latin typeface="Book Antiqua" pitchFamily="18" charset="0"/>
              </a:rPr>
              <a:t>    </a:t>
            </a:r>
            <a:r>
              <a:rPr lang="ru-RU" sz="2400" b="1" i="1" dirty="0" err="1" smtClean="0">
                <a:latin typeface="Book Antiqua" pitchFamily="18" charset="0"/>
              </a:rPr>
              <a:t>Височина</a:t>
            </a:r>
            <a:r>
              <a:rPr lang="ru-RU" sz="2400" b="1" i="1" dirty="0" smtClean="0">
                <a:latin typeface="Book Antiqua" pitchFamily="18" charset="0"/>
              </a:rPr>
              <a:t> дерева </a:t>
            </a:r>
            <a:r>
              <a:rPr lang="ru-RU" sz="2400" b="1" i="1" dirty="0" err="1" smtClean="0">
                <a:latin typeface="Book Antiqua" pitchFamily="18" charset="0"/>
              </a:rPr>
              <a:t>сягає</a:t>
            </a:r>
            <a:r>
              <a:rPr lang="ru-RU" sz="2400" b="1" i="1" dirty="0" smtClean="0">
                <a:latin typeface="Book Antiqua" pitchFamily="18" charset="0"/>
              </a:rPr>
              <a:t> </a:t>
            </a:r>
            <a:r>
              <a:rPr lang="ru-RU" sz="2400" b="1" i="1" dirty="0" err="1" smtClean="0">
                <a:latin typeface="Book Antiqua" pitchFamily="18" charset="0"/>
              </a:rPr>
              <a:t>від</a:t>
            </a:r>
            <a:r>
              <a:rPr lang="ru-RU" sz="2400" b="1" i="1" dirty="0" smtClean="0">
                <a:latin typeface="Book Antiqua" pitchFamily="18" charset="0"/>
              </a:rPr>
              <a:t> 20 до 40 м, </a:t>
            </a:r>
            <a:r>
              <a:rPr lang="ru-RU" sz="2400" b="1" i="1" dirty="0" err="1" smtClean="0">
                <a:latin typeface="Book Antiqua" pitchFamily="18" charset="0"/>
              </a:rPr>
              <a:t>a</a:t>
            </a:r>
            <a:r>
              <a:rPr lang="ru-RU" sz="2400" b="1" i="1" dirty="0" smtClean="0">
                <a:latin typeface="Book Antiqua" pitchFamily="18" charset="0"/>
              </a:rPr>
              <a:t> </a:t>
            </a:r>
            <a:r>
              <a:rPr lang="ru-RU" sz="2400" b="1" i="1" dirty="0" err="1" smtClean="0">
                <a:latin typeface="Book Antiqua" pitchFamily="18" charset="0"/>
              </a:rPr>
              <a:t>іноді</a:t>
            </a:r>
            <a:r>
              <a:rPr lang="ru-RU" sz="2400" b="1" i="1" dirty="0" smtClean="0">
                <a:latin typeface="Book Antiqua" pitchFamily="18" charset="0"/>
              </a:rPr>
              <a:t> </a:t>
            </a:r>
            <a:r>
              <a:rPr lang="ru-RU" sz="2400" b="1" i="1" dirty="0" err="1" smtClean="0">
                <a:latin typeface="Book Antiqua" pitchFamily="18" charset="0"/>
              </a:rPr>
              <a:t>навіть</a:t>
            </a:r>
            <a:r>
              <a:rPr lang="ru-RU" sz="2400" b="1" i="1" dirty="0" smtClean="0">
                <a:latin typeface="Book Antiqua" pitchFamily="18" charset="0"/>
              </a:rPr>
              <a:t> до 50 м, </a:t>
            </a:r>
            <a:r>
              <a:rPr lang="ru-RU" sz="2400" b="1" i="1" dirty="0" err="1" smtClean="0">
                <a:latin typeface="Book Antiqua" pitchFamily="18" charset="0"/>
              </a:rPr>
              <a:t>діаметр</a:t>
            </a:r>
            <a:r>
              <a:rPr lang="ru-RU" sz="2400" b="1" i="1" dirty="0" smtClean="0">
                <a:latin typeface="Book Antiqua" pitchFamily="18" charset="0"/>
              </a:rPr>
              <a:t> </a:t>
            </a:r>
            <a:r>
              <a:rPr lang="ru-RU" sz="2400" b="1" i="1" dirty="0" err="1" smtClean="0">
                <a:latin typeface="Book Antiqua" pitchFamily="18" charset="0"/>
              </a:rPr>
              <a:t>стовбура</a:t>
            </a:r>
            <a:r>
              <a:rPr lang="ru-RU" sz="2400" b="1" i="1" dirty="0" smtClean="0">
                <a:latin typeface="Book Antiqua" pitchFamily="18" charset="0"/>
              </a:rPr>
              <a:t> доходить до 2-3 м. Деревина дуба </a:t>
            </a:r>
            <a:r>
              <a:rPr lang="ru-RU" sz="2400" b="1" i="1" dirty="0" err="1" smtClean="0">
                <a:latin typeface="Book Antiqua" pitchFamily="18" charset="0"/>
              </a:rPr>
              <a:t>вирізняється</a:t>
            </a:r>
            <a:r>
              <a:rPr lang="ru-RU" sz="2400" b="1" i="1" dirty="0" smtClean="0">
                <a:latin typeface="Book Antiqua" pitchFamily="18" charset="0"/>
              </a:rPr>
              <a:t> </a:t>
            </a:r>
            <a:r>
              <a:rPr lang="ru-RU" sz="2400" b="1" i="1" dirty="0" err="1" smtClean="0">
                <a:latin typeface="Book Antiqua" pitchFamily="18" charset="0"/>
              </a:rPr>
              <a:t>своїми</a:t>
            </a:r>
            <a:r>
              <a:rPr lang="ru-RU" sz="2400" b="1" i="1" dirty="0" smtClean="0">
                <a:latin typeface="Book Antiqua" pitchFamily="18" charset="0"/>
              </a:rPr>
              <a:t> </a:t>
            </a:r>
            <a:r>
              <a:rPr lang="ru-RU" sz="2400" b="1" i="1" dirty="0" err="1" smtClean="0">
                <a:latin typeface="Book Antiqua" pitchFamily="18" charset="0"/>
              </a:rPr>
              <a:t>відмінними</a:t>
            </a:r>
            <a:r>
              <a:rPr lang="ru-RU" sz="2400" b="1" i="1" dirty="0" smtClean="0">
                <a:latin typeface="Book Antiqua" pitchFamily="18" charset="0"/>
              </a:rPr>
              <a:t> </a:t>
            </a:r>
            <a:r>
              <a:rPr lang="ru-RU" sz="2400" b="1" i="1" dirty="0" err="1" smtClean="0">
                <a:latin typeface="Book Antiqua" pitchFamily="18" charset="0"/>
              </a:rPr>
              <a:t>властивостями</a:t>
            </a:r>
            <a:r>
              <a:rPr lang="ru-RU" sz="2400" b="1" i="1" dirty="0" smtClean="0">
                <a:latin typeface="Book Antiqua" pitchFamily="18" charset="0"/>
              </a:rPr>
              <a:t>, </a:t>
            </a:r>
            <a:r>
              <a:rPr lang="ru-RU" sz="2400" b="1" i="1" dirty="0" err="1" smtClean="0">
                <a:latin typeface="Book Antiqua" pitchFamily="18" charset="0"/>
              </a:rPr>
              <a:t>зокрема</a:t>
            </a:r>
            <a:r>
              <a:rPr lang="ru-RU" sz="2400" b="1" i="1" dirty="0" smtClean="0">
                <a:latin typeface="Book Antiqua" pitchFamily="18" charset="0"/>
              </a:rPr>
              <a:t> </a:t>
            </a:r>
            <a:r>
              <a:rPr lang="ru-RU" sz="2400" b="1" i="1" dirty="0" err="1" smtClean="0">
                <a:latin typeface="Book Antiqua" pitchFamily="18" charset="0"/>
              </a:rPr>
              <a:t>стійкістю</a:t>
            </a:r>
            <a:r>
              <a:rPr lang="ru-RU" sz="2400" b="1" i="1" dirty="0" smtClean="0">
                <a:latin typeface="Book Antiqua" pitchFamily="18" charset="0"/>
              </a:rPr>
              <a:t> та </a:t>
            </a:r>
            <a:r>
              <a:rPr lang="ru-RU" sz="2400" b="1" i="1" dirty="0" err="1" smtClean="0">
                <a:latin typeface="Book Antiqua" pitchFamily="18" charset="0"/>
              </a:rPr>
              <a:t>пружністю</a:t>
            </a:r>
            <a:r>
              <a:rPr lang="ru-RU" sz="2400" b="1" i="1" dirty="0" smtClean="0">
                <a:latin typeface="Book Antiqua" pitchFamily="18" charset="0"/>
              </a:rPr>
              <a:t>, </a:t>
            </a:r>
            <a:r>
              <a:rPr lang="ru-RU" sz="2400" b="1" i="1" dirty="0" err="1" smtClean="0">
                <a:latin typeface="Book Antiqua" pitchFamily="18" charset="0"/>
              </a:rPr>
              <a:t>які</a:t>
            </a:r>
            <a:r>
              <a:rPr lang="ru-RU" sz="2400" b="1" i="1" dirty="0" smtClean="0">
                <a:latin typeface="Book Antiqua" pitchFamily="18" charset="0"/>
              </a:rPr>
              <a:t> особливо </a:t>
            </a:r>
            <a:r>
              <a:rPr lang="ru-RU" sz="2400" b="1" i="1" dirty="0" err="1" smtClean="0">
                <a:latin typeface="Book Antiqua" pitchFamily="18" charset="0"/>
              </a:rPr>
              <a:t>ціняться</a:t>
            </a:r>
            <a:r>
              <a:rPr lang="ru-RU" sz="2400" b="1" i="1" dirty="0" smtClean="0">
                <a:latin typeface="Book Antiqua" pitchFamily="18" charset="0"/>
              </a:rPr>
              <a:t> у </a:t>
            </a:r>
            <a:r>
              <a:rPr lang="ru-RU" sz="2400" b="1" i="1" dirty="0" err="1" smtClean="0">
                <a:latin typeface="Book Antiqua" pitchFamily="18" charset="0"/>
              </a:rPr>
              <a:t>будівництві</a:t>
            </a:r>
            <a:r>
              <a:rPr lang="ru-RU" sz="2400" b="1" i="1" dirty="0" smtClean="0">
                <a:latin typeface="Book Antiqua" pitchFamily="18" charset="0"/>
              </a:rPr>
              <a:t>. </a:t>
            </a:r>
            <a:r>
              <a:rPr lang="ru-RU" sz="2400" b="1" i="1" dirty="0" err="1" smtClean="0">
                <a:latin typeface="Book Antiqua" pitchFamily="18" charset="0"/>
              </a:rPr>
              <a:t>Найкращих</a:t>
            </a:r>
            <a:r>
              <a:rPr lang="ru-RU" sz="2400" b="1" i="1" dirty="0" smtClean="0">
                <a:latin typeface="Book Antiqua" pitchFamily="18" charset="0"/>
              </a:rPr>
              <a:t> </a:t>
            </a:r>
            <a:r>
              <a:rPr lang="ru-RU" sz="2400" b="1" i="1" dirty="0" err="1" smtClean="0">
                <a:latin typeface="Book Antiqua" pitchFamily="18" charset="0"/>
              </a:rPr>
              <a:t>технічних</a:t>
            </a:r>
            <a:r>
              <a:rPr lang="ru-RU" sz="2400" b="1" i="1" dirty="0" smtClean="0">
                <a:latin typeface="Book Antiqua" pitchFamily="18" charset="0"/>
              </a:rPr>
              <a:t> </a:t>
            </a:r>
            <a:r>
              <a:rPr lang="ru-RU" sz="2400" b="1" i="1" dirty="0" err="1" smtClean="0">
                <a:latin typeface="Book Antiqua" pitchFamily="18" charset="0"/>
              </a:rPr>
              <a:t>властивостей</a:t>
            </a:r>
            <a:r>
              <a:rPr lang="ru-RU" sz="2400" b="1" i="1" dirty="0" smtClean="0">
                <a:latin typeface="Book Antiqua" pitchFamily="18" charset="0"/>
              </a:rPr>
              <a:t> деревина </a:t>
            </a:r>
            <a:r>
              <a:rPr lang="ru-RU" sz="2400" b="1" i="1" dirty="0" err="1" smtClean="0">
                <a:latin typeface="Book Antiqua" pitchFamily="18" charset="0"/>
              </a:rPr>
              <a:t>набуває</a:t>
            </a:r>
            <a:r>
              <a:rPr lang="ru-RU" sz="2400" b="1" i="1" dirty="0" smtClean="0">
                <a:latin typeface="Book Antiqua" pitchFamily="18" charset="0"/>
              </a:rPr>
              <a:t> </a:t>
            </a:r>
            <a:r>
              <a:rPr lang="ru-RU" sz="2400" b="1" i="1" dirty="0" err="1" smtClean="0">
                <a:latin typeface="Book Antiqua" pitchFamily="18" charset="0"/>
              </a:rPr>
              <a:t>тоді</a:t>
            </a:r>
            <a:r>
              <a:rPr lang="ru-RU" sz="2400" b="1" i="1" dirty="0" smtClean="0">
                <a:latin typeface="Book Antiqua" pitchFamily="18" charset="0"/>
              </a:rPr>
              <a:t>, коли дерево </a:t>
            </a:r>
            <a:r>
              <a:rPr lang="ru-RU" sz="2400" b="1" i="1" dirty="0" err="1" smtClean="0">
                <a:latin typeface="Book Antiqua" pitchFamily="18" charset="0"/>
              </a:rPr>
              <a:t>зрубано</a:t>
            </a:r>
            <a:r>
              <a:rPr lang="ru-RU" sz="2400" b="1" i="1" dirty="0" smtClean="0">
                <a:latin typeface="Book Antiqua" pitchFamily="18" charset="0"/>
              </a:rPr>
              <a:t> у </a:t>
            </a:r>
            <a:r>
              <a:rPr lang="ru-RU" sz="2400" b="1" i="1" dirty="0" err="1" smtClean="0">
                <a:latin typeface="Book Antiqua" pitchFamily="18" charset="0"/>
              </a:rPr>
              <a:t>віці</a:t>
            </a:r>
            <a:r>
              <a:rPr lang="ru-RU" sz="2400" b="1" i="1" dirty="0" smtClean="0">
                <a:latin typeface="Book Antiqua" pitchFamily="18" charset="0"/>
              </a:rPr>
              <a:t> </a:t>
            </a:r>
            <a:r>
              <a:rPr lang="ru-RU" sz="2400" b="1" i="1" dirty="0" err="1" smtClean="0">
                <a:latin typeface="Book Antiqua" pitchFamily="18" charset="0"/>
              </a:rPr>
              <a:t>приблизно</a:t>
            </a:r>
            <a:r>
              <a:rPr lang="ru-RU" sz="2400" b="1" i="1" dirty="0" smtClean="0">
                <a:latin typeface="Book Antiqua" pitchFamily="18" charset="0"/>
              </a:rPr>
              <a:t> 180 </a:t>
            </a:r>
            <a:r>
              <a:rPr lang="ru-RU" sz="2400" b="1" i="1" dirty="0" err="1" smtClean="0">
                <a:latin typeface="Book Antiqua" pitchFamily="18" charset="0"/>
              </a:rPr>
              <a:t>років</a:t>
            </a:r>
            <a:r>
              <a:rPr lang="ru-RU" sz="2400" b="1" i="1" dirty="0" smtClean="0">
                <a:latin typeface="Book Antiqua" pitchFamily="18" charset="0"/>
              </a:rPr>
              <a:t>.</a:t>
            </a:r>
            <a:endParaRPr lang="ru-RU" sz="2400" b="1" i="1" dirty="0">
              <a:latin typeface="Book Antiqua" pitchFamily="18" charset="0"/>
            </a:endParaRPr>
          </a:p>
        </p:txBody>
      </p:sp>
      <p:pic>
        <p:nvPicPr>
          <p:cNvPr id="5" name="Рисунок 4" descr="http://www.vidaron.com.ua/page/Luna/Storage/File/get?data=%7B%22JSONObject%22:%7B%22id%22:836%7D%7D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772816"/>
            <a:ext cx="3528392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Бук (</a:t>
            </a:r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Fagus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silvatica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) </a:t>
            </a:r>
            <a:endParaRPr lang="ru-RU" b="1" i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В.А. Моргаленко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3923928" y="1600200"/>
            <a:ext cx="5040560" cy="478112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Листяне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дерево, яке росте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повільно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височиною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до 40 м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діаметром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до 150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cм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Найкращих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технічних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властивостей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деревина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досягає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коли дерево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зрізане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у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віці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приблизно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110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років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тоді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вона тверда,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важка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щільна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характеризується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значним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корченням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та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схильністю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до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розтріскування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викривлення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5" name="Рисунок 4" descr="http://www.vidaron.com.ua/page/Luna/Storage/File/get?data=%7B%22JSONObject%22:%7B%22id%22:845%7D%7D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772816"/>
            <a:ext cx="3960440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28600"/>
            <a:ext cx="8784976" cy="990600"/>
          </a:xfrm>
        </p:spPr>
        <p:txBody>
          <a:bodyPr>
            <a:noAutofit/>
          </a:bodyPr>
          <a:lstStyle/>
          <a:p>
            <a:pPr algn="ctr"/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Береза (</a:t>
            </a:r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Betula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verrucosa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Betula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pubescens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) </a:t>
            </a:r>
            <a:endParaRPr lang="ru-RU" sz="4000" i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В.А. Моргаленко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3995936" y="1600200"/>
            <a:ext cx="4770112" cy="44958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Однодомне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дерево,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що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швидко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росте,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досягає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височини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до 25 м, при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діаметрі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приблизно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60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cм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Деревина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берези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є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середньої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твердості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важка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не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дуже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міцна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Має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добрі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механічні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властивості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але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стійкість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до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грибків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в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деревини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з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берези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невелика. 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5" name="Рисунок 4" descr="http://www.vidaron.com.ua/page/Luna/Storage/File/get?data=%7B%22JSONObject%22:%7B%22id%22:833%7D%7D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700808"/>
            <a:ext cx="3816424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Клен (</a:t>
            </a:r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Acer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platanoides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) </a:t>
            </a:r>
            <a:endParaRPr lang="ru-RU" i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В.А. Моргаленко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4211960" y="1600200"/>
            <a:ext cx="4554088" cy="44958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Дерево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середньої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величини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яке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досягає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височини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до 20 м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діаметру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приблизно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100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cм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Деревина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дещо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червонувата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еластична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з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доброю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стійкістю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на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згинання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стискання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однак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відзначається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меншою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міцністю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5" name="Рисунок 4" descr="http://www.vidaron.com.ua/page/Luna/Storage/File/get?data=%7B%22JSONObject%22:%7B%22id%22:839%7D%7D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844824"/>
            <a:ext cx="4104456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Ясен (</a:t>
            </a:r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Fraximus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excelsior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) </a:t>
            </a:r>
            <a:endParaRPr lang="ru-RU" i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В.А. Моргаленко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4067944" y="1600200"/>
            <a:ext cx="4698104" cy="44958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Дерево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середньої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величини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що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швидко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росте,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досягаючи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височини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25-35 м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діаметру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приблизно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100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cм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Дерево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з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широкими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кільцями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тяжке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тверде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дуже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міцне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важко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обробляється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З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вузькими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кільцями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–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легше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м'яке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не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таке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міцне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краще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піддається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обробці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</a:t>
            </a:r>
            <a:endParaRPr lang="ru-RU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5" name="Рисунок 4" descr="http://www.vidaron.com.ua/page/Luna/Storage/File/get?data=%7B%22JSONObject%22:%7B%22id%22:837%7D%7D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72816"/>
            <a:ext cx="4032448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Екзотичні</a:t>
            </a:r>
            <a:r>
              <a:rPr lang="ru-RU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дерева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В.А. Моргаленко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611560" y="1600200"/>
            <a:ext cx="8154488" cy="44958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В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сучасній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лісовій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промисловості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використовується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чимало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різних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порід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дерев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з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тропічних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субтропічних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регіонів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Ці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дерева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мають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дещо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іншу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структуру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властивості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порівняно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з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добре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відомими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нам деревами.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5" name="Рисунок 4" descr="egzotyczne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3501008"/>
            <a:ext cx="4289673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Тік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(</a:t>
            </a:r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Tectona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Grandis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) </a:t>
            </a:r>
            <a:endParaRPr lang="ru-RU" b="1" i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В.А. Моргаленко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3923928" y="1600200"/>
            <a:ext cx="4842120" cy="4495800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Поширений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в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мусонних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лісах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Південної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Південно-Східної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Азії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Це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дуже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тверда деревина,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стійка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до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дії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атмосферних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явищ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відносно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легко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обробляється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та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полірується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Застосовується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у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виробництві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внутрішніх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зовнішніх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столярних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виробів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меблів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предметів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 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які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контактують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з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водою, суден,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кораблів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для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оздоблення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палуб яхт.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2050" name="Picture 2" descr="C:\Users\айкидо\Desktop\Tree_in_new_leaves_(Tectona_grandis)_I_IMG_8133.jpg"/>
          <p:cNvPicPr>
            <a:picLocks noChangeAspect="1" noChangeArrowheads="1"/>
          </p:cNvPicPr>
          <p:nvPr/>
        </p:nvPicPr>
        <p:blipFill>
          <a:blip r:embed="rId2" cstate="print"/>
          <a:srcRect b="8403"/>
          <a:stretch>
            <a:fillRect/>
          </a:stretch>
        </p:blipFill>
        <p:spPr bwMode="auto">
          <a:xfrm>
            <a:off x="1187624" y="2636912"/>
            <a:ext cx="2952328" cy="3243482"/>
          </a:xfrm>
          <a:prstGeom prst="rect">
            <a:avLst/>
          </a:prstGeom>
          <a:noFill/>
        </p:spPr>
      </p:pic>
      <p:pic>
        <p:nvPicPr>
          <p:cNvPr id="7" name="Рисунок 6" descr="http://www.vidaron.com.ua/page/Luna/Storage/File/get?data=%7B%22JSONObject%22:%7B%22id%22:834%7D%7D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772816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Мербау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(</a:t>
            </a:r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Intsia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bijuga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) </a:t>
            </a:r>
            <a:endParaRPr lang="ru-RU" b="1" i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В.А. Моргаленко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4572000" y="1600200"/>
            <a:ext cx="4194048" cy="4495800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Росте в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Південній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Східній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Азії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Деревина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дуже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тверда,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вибаглива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в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обробці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міцна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стійка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до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розтріскування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Використовується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у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виробництві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внутрішніх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зовнішніх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столярних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виробів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вікон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паркетів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сходів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портових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будівель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елементів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суден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залізничних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вагонів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3074" name="Picture 2" descr="C:\Users\айкидо\Desktop\image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420888"/>
            <a:ext cx="2857500" cy="3581400"/>
          </a:xfrm>
          <a:prstGeom prst="rect">
            <a:avLst/>
          </a:prstGeom>
          <a:noFill/>
        </p:spPr>
      </p:pic>
      <p:pic>
        <p:nvPicPr>
          <p:cNvPr id="6" name="Рисунок 5" descr="http://www.vidaron.com.ua/page/Luna/Storage/File/get?data=%7B%22JSONObject%22:%7B%22id%22:841%7D%7D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844824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Меранті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(</a:t>
            </a:r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Shorea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4000" b="1" i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spp</a:t>
            </a:r>
            <a:r>
              <a:rPr lang="ru-RU" sz="40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.) </a:t>
            </a:r>
            <a:endParaRPr lang="ru-RU" i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В.А. Моргаленко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4788024" y="1600200"/>
            <a:ext cx="3978024" cy="44958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Росте у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Східній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Азії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Деревина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з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високим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вмістом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смоли, легко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обробляється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стійка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до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розтріскування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Використовується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у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виробництві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шпону,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фанери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підлог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дверей,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віконних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рам,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меблів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, а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також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будові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суден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кораблів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.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4098" name="Picture 2" descr="C:\Users\айкидо\Desktop\images.jpg"/>
          <p:cNvPicPr>
            <a:picLocks noChangeAspect="1" noChangeArrowheads="1"/>
          </p:cNvPicPr>
          <p:nvPr/>
        </p:nvPicPr>
        <p:blipFill>
          <a:blip r:embed="rId2" cstate="print"/>
          <a:srcRect l="9231" r="6066"/>
          <a:stretch>
            <a:fillRect/>
          </a:stretch>
        </p:blipFill>
        <p:spPr bwMode="auto">
          <a:xfrm>
            <a:off x="924496" y="2348880"/>
            <a:ext cx="3935536" cy="3480222"/>
          </a:xfrm>
          <a:prstGeom prst="rect">
            <a:avLst/>
          </a:prstGeom>
          <a:noFill/>
        </p:spPr>
      </p:pic>
      <p:pic>
        <p:nvPicPr>
          <p:cNvPr id="6" name="Рисунок 5" descr="http://www.vidaron.com.ua/page/Luna/Storage/File/get?data=%7B%22JSONObject%22:%7B%22id%22:840%7D%7D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844824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В.А. Моргаленко</a:t>
            </a:r>
            <a:endParaRPr lang="ru-RU"/>
          </a:p>
        </p:txBody>
      </p:sp>
      <p:sp>
        <p:nvSpPr>
          <p:cNvPr id="5" name="Содержимое 3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algn="ctr">
              <a:buNone/>
            </a:pPr>
            <a:endParaRPr lang="uk-UA" dirty="0" smtClean="0"/>
          </a:p>
          <a:p>
            <a:pPr algn="ctr">
              <a:buNone/>
            </a:pPr>
            <a:r>
              <a:rPr lang="uk-UA" sz="44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uk-UA" sz="54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Дякую за увагу !</a:t>
            </a:r>
            <a:endParaRPr lang="ru-RU" sz="54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6" name="Рисунок 5" descr="C:\Users\ВАСИЛИЙ\Desktop\мо\фото школи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3140968"/>
            <a:ext cx="3515990" cy="25922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82</TotalTime>
  <Words>815</Words>
  <Application>Microsoft Office PowerPoint</Application>
  <PresentationFormat>Экран (4:3)</PresentationFormat>
  <Paragraphs>59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Обычная</vt:lpstr>
      <vt:lpstr>Породи деревини</vt:lpstr>
      <vt:lpstr>Дерево </vt:lpstr>
      <vt:lpstr> Хвойні дерева </vt:lpstr>
      <vt:lpstr>Сосна звичайна (Pinius silvestris) </vt:lpstr>
      <vt:lpstr>Ялина (Picea excelsa) </vt:lpstr>
      <vt:lpstr>Смерека (Abies pectinata) </vt:lpstr>
      <vt:lpstr>Модрина (Larix europaea) </vt:lpstr>
      <vt:lpstr> Листяні дерева </vt:lpstr>
      <vt:lpstr>Дуб (Quercus robur, Quercus petraea) </vt:lpstr>
      <vt:lpstr>Бук (Fagus silvatica) </vt:lpstr>
      <vt:lpstr>Береза (Betula verrucosa, Betula pubescens) </vt:lpstr>
      <vt:lpstr>Клен (Acer platanoides) </vt:lpstr>
      <vt:lpstr>Ясен (Fraximus excelsior) </vt:lpstr>
      <vt:lpstr> Екзотичні дерева </vt:lpstr>
      <vt:lpstr>Тік (Tectona Grandis) </vt:lpstr>
      <vt:lpstr>Мербау (Intsia bijuga) </vt:lpstr>
      <vt:lpstr>Меранті (Shorea spp.) 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Породи деревини</dc:title>
  <dc:creator>айкидо</dc:creator>
  <cp:lastModifiedBy>айкидо</cp:lastModifiedBy>
  <cp:revision>28</cp:revision>
  <dcterms:created xsi:type="dcterms:W3CDTF">2013-10-30T20:09:22Z</dcterms:created>
  <dcterms:modified xsi:type="dcterms:W3CDTF">2013-11-03T13:03:25Z</dcterms:modified>
</cp:coreProperties>
</file>