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72" r:id="rId3"/>
  </p:sldMasterIdLst>
  <p:notesMasterIdLst>
    <p:notesMasterId r:id="rId28"/>
  </p:notesMasterIdLst>
  <p:handoutMasterIdLst>
    <p:handoutMasterId r:id="rId29"/>
  </p:handoutMasterIdLst>
  <p:sldIdLst>
    <p:sldId id="256" r:id="rId4"/>
    <p:sldId id="286" r:id="rId5"/>
    <p:sldId id="274" r:id="rId6"/>
    <p:sldId id="305" r:id="rId7"/>
    <p:sldId id="275" r:id="rId8"/>
    <p:sldId id="291" r:id="rId9"/>
    <p:sldId id="285" r:id="rId10"/>
    <p:sldId id="283" r:id="rId11"/>
    <p:sldId id="288" r:id="rId12"/>
    <p:sldId id="298" r:id="rId13"/>
    <p:sldId id="301" r:id="rId14"/>
    <p:sldId id="313" r:id="rId15"/>
    <p:sldId id="302" r:id="rId16"/>
    <p:sldId id="314" r:id="rId17"/>
    <p:sldId id="315" r:id="rId18"/>
    <p:sldId id="299" r:id="rId19"/>
    <p:sldId id="316" r:id="rId20"/>
    <p:sldId id="318" r:id="rId21"/>
    <p:sldId id="317" r:id="rId22"/>
    <p:sldId id="278" r:id="rId23"/>
    <p:sldId id="289" r:id="rId24"/>
    <p:sldId id="312" r:id="rId25"/>
    <p:sldId id="292" r:id="rId26"/>
    <p:sldId id="311" r:id="rId27"/>
  </p:sldIdLst>
  <p:sldSz cx="9144000" cy="6858000" type="screen4x3"/>
  <p:notesSz cx="6797675" cy="9926638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83394" autoAdjust="0"/>
  </p:normalViewPr>
  <p:slideViewPr>
    <p:cSldViewPr>
      <p:cViewPr>
        <p:scale>
          <a:sx n="90" d="100"/>
          <a:sy n="90" d="100"/>
        </p:scale>
        <p:origin x="-115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/>
          <a:lstStyle>
            <a:lvl1pPr algn="r">
              <a:defRPr sz="1300"/>
            </a:lvl1pPr>
          </a:lstStyle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 anchor="b"/>
          <a:lstStyle>
            <a:lvl1pPr algn="l">
              <a:defRPr sz="1300"/>
            </a:lvl1pPr>
          </a:lstStyle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28585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 anchor="b"/>
          <a:lstStyle>
            <a:lvl1pPr algn="r">
              <a:defRPr sz="1300"/>
            </a:lvl1pPr>
          </a:lstStyle>
          <a:p>
            <a:fld id="{F604C50F-6730-49DE-9070-158167CE621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8882829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/>
          <a:lstStyle>
            <a:lvl1pPr algn="r">
              <a:defRPr sz="1300"/>
            </a:lvl1pPr>
          </a:lstStyle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43" tIns="47772" rIns="95543" bIns="47772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5543" tIns="47772" rIns="95543" bIns="47772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 anchor="b"/>
          <a:lstStyle>
            <a:lvl1pPr algn="l">
              <a:defRPr sz="1300"/>
            </a:lvl1pPr>
          </a:lstStyle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6332"/>
          </a:xfrm>
          <a:prstGeom prst="rect">
            <a:avLst/>
          </a:prstGeom>
        </p:spPr>
        <p:txBody>
          <a:bodyPr vert="horz" lIns="95543" tIns="47772" rIns="95543" bIns="47772" rtlCol="0" anchor="b"/>
          <a:lstStyle>
            <a:lvl1pPr algn="r">
              <a:defRPr sz="1300"/>
            </a:lvl1pPr>
          </a:lstStyle>
          <a:p>
            <a:fld id="{38B0095A-D4C5-4A9C-9C29-0C0206B473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7179240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1289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6806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318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1584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Для вимірювання зовнішніх розмірів використовують як нижні губки так і верхні.</a:t>
            </a:r>
          </a:p>
          <a:p>
            <a:r>
              <a:rPr lang="uk-UA" dirty="0" smtClean="0"/>
              <a:t>Верхні губки загострені</a:t>
            </a:r>
            <a:r>
              <a:rPr lang="uk-UA" baseline="0" dirty="0" smtClean="0"/>
              <a:t> і можуть використовуватись для розмічальних робіт.</a:t>
            </a:r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277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За рахунок чого ми можемо здійснювати вимірювання з похибкою до 0,1 мм.?</a:t>
            </a:r>
          </a:p>
          <a:p>
            <a:r>
              <a:rPr lang="uk-UA" dirty="0" smtClean="0"/>
              <a:t>ШЦ має дві шали:</a:t>
            </a:r>
          </a:p>
          <a:p>
            <a:pPr marL="238857" indent="-238857">
              <a:buAutoNum type="arabicParenR"/>
            </a:pPr>
            <a:r>
              <a:rPr lang="uk-UA" dirty="0" smtClean="0"/>
              <a:t>Міліметрова шкала на штанзі та</a:t>
            </a:r>
          </a:p>
          <a:p>
            <a:pPr marL="238857" indent="-238857">
              <a:buAutoNum type="arabicParenR"/>
            </a:pPr>
            <a:r>
              <a:rPr lang="uk-UA" dirty="0" smtClean="0"/>
              <a:t>Шкала</a:t>
            </a:r>
            <a:r>
              <a:rPr lang="uk-UA" baseline="0" dirty="0" smtClean="0"/>
              <a:t> ноніуса на рухомій рамці.</a:t>
            </a:r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8555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Довжина шкали ноніуса становить 19 мм.</a:t>
            </a:r>
          </a:p>
          <a:p>
            <a:r>
              <a:rPr lang="uk-UA" dirty="0" smtClean="0"/>
              <a:t>ЇЇ поділено на 10 рівних частин.</a:t>
            </a:r>
          </a:p>
          <a:p>
            <a:r>
              <a:rPr lang="uk-UA" dirty="0" smtClean="0"/>
              <a:t>Отже довжина</a:t>
            </a:r>
            <a:r>
              <a:rPr lang="uk-UA" baseline="0" dirty="0" smtClean="0"/>
              <a:t> кожної частинки (ціна поділки) становить 1,9 мм.</a:t>
            </a:r>
          </a:p>
          <a:p>
            <a:r>
              <a:rPr lang="uk-UA" baseline="0" dirty="0" smtClean="0"/>
              <a:t>Різниця між ціною поділки ноніуса (1,9 мм) і найближчим до нього значенням основної шкали становить 2,0-1,9=0,1 мм., що і визначає точність  вимірювання ШЦ-І.</a:t>
            </a:r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7777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5427">
              <a:defRPr/>
            </a:pPr>
            <a:r>
              <a:rPr lang="uk-UA" sz="1600" dirty="0">
                <a:latin typeface="Arial" pitchFamily="34" charset="0"/>
              </a:rPr>
              <a:t>1. Визначити ціле число міліметрів на основній шкалі штангенциркуля – воно відповідатиме цілому числу міліметрів на основній шкалі штангенциркуля до нульової позначки ноніуса.</a:t>
            </a:r>
          </a:p>
          <a:p>
            <a:pPr defTabSz="955427">
              <a:defRPr/>
            </a:pPr>
            <a:r>
              <a:rPr lang="uk-UA" dirty="0" smtClean="0"/>
              <a:t>2. Визначити кількість десятих часток міліметра. Для цього на шкалі ноніуса потрібно знайти позначку, яка чітко збігається  з будь-якою позначкою на основній шкалі. Значення позначки на шкалі ноніуса, що збігається  з позначкою на основній шкалі, відповідає кількості десятих часток міліметра вимірюваного розміру.</a:t>
            </a:r>
          </a:p>
          <a:p>
            <a:pPr defTabSz="955427">
              <a:defRPr/>
            </a:pPr>
            <a:r>
              <a:rPr lang="uk-UA" dirty="0" smtClean="0"/>
              <a:t>3. Визначити результат вимірювання, додаючи цілі міліметри і десяті частки.</a:t>
            </a:r>
          </a:p>
          <a:p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8556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Ослабити затискний гвинт рамки і розвести нижні вимірювальні губки на розмір, дещо більший від розміру вимірюваної деталі. </a:t>
            </a:r>
          </a:p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Помістити деталь між губками штангенциркуля і пересувати рамку до стискання з поверхнею деталі.</a:t>
            </a:r>
          </a:p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Закріпити рамку в такому положенні затискним гвинтом і вийняти деталь. </a:t>
            </a:r>
          </a:p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Тримаючи ШЦ </a:t>
            </a:r>
            <a:r>
              <a:rPr lang="uk-UA" sz="1300" b="1" dirty="0"/>
              <a:t>прямо</a:t>
            </a:r>
            <a:r>
              <a:rPr lang="uk-UA" sz="1300" dirty="0"/>
              <a:t> перед очима, зчитати результат вимірювання.</a:t>
            </a:r>
          </a:p>
          <a:p>
            <a:endParaRPr lang="uk-UA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603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5427">
              <a:defRPr/>
            </a:pPr>
            <a:r>
              <a:rPr lang="uk-UA" dirty="0" smtClean="0"/>
              <a:t>Для вимірювання зовнішніх розмірів використовують як нижні губки так і верхні.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40918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55427">
              <a:defRPr/>
            </a:pPr>
            <a:r>
              <a:rPr lang="uk-UA" dirty="0" smtClean="0"/>
              <a:t>Для вимірювання внутрішніх розмірів використовують нижні губки на кінцях яких є уступи з циліндричними вимірювальними поверхнями. Губки мають сумарну товщину 10 мм (або 9 мм).</a:t>
            </a:r>
            <a:r>
              <a:rPr lang="uk-UA" baseline="0" dirty="0" smtClean="0"/>
              <a:t> Розмір,  який вимірюється, дорівнює  величині відліку штангенциркуля плюс товщина губок.</a:t>
            </a:r>
            <a:endParaRPr lang="uk-UA" dirty="0" smtClean="0"/>
          </a:p>
          <a:p>
            <a:endParaRPr lang="uk-UA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8495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Ослабити затискний гвинт рамки і розвести верхні вимірювальні губки на розмір, дещо менший від розміру вимірюваної деталі. </a:t>
            </a:r>
          </a:p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Помістити губки штангенциркуля в отвір деталі і, пересуваючи рамку, розсунути їх до стискання зі стінками вимірюваної деталі. </a:t>
            </a:r>
          </a:p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Закріпити рамку в такому положенні затискним гвинтом і вийняти губки ШЦ з отвору деталі. </a:t>
            </a:r>
          </a:p>
          <a:p>
            <a:pPr marL="238857" indent="-238857" defTabSz="955427">
              <a:buFontTx/>
              <a:buAutoNum type="arabicPeriod"/>
              <a:defRPr/>
            </a:pPr>
            <a:r>
              <a:rPr lang="uk-UA" sz="1300" dirty="0"/>
              <a:t>Тримаючи ШЦ </a:t>
            </a:r>
            <a:r>
              <a:rPr lang="uk-UA" sz="1300" b="1" dirty="0"/>
              <a:t>прямо</a:t>
            </a:r>
            <a:r>
              <a:rPr lang="uk-UA" sz="1300" dirty="0"/>
              <a:t> перед очима, зчитати результат вимірювання.</a:t>
            </a:r>
          </a:p>
          <a:p>
            <a:endParaRPr lang="uk-UA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7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uk-UA" smtClean="0"/>
              <a:t>19.10.2016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095A-D4C5-4A9C-9C29-0C0206B4731C}" type="slidenum">
              <a:rPr lang="uk-UA" smtClean="0"/>
              <a:t>24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469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974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065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935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7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615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68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625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454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328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181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154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48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67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55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93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5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60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59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21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59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09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60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B4F39-19FD-4BF3-86CC-B2F66BF7E6E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5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359D1-586F-4C9B-8DAB-8B07A8C0BF0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8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33509-F4AF-4E89-97FE-33C9C4EC2E1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0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23AC0-7994-48F5-AE42-D3283FBB759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98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D9A79-A60C-4478-81F3-73694B53B43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96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75EF3-6137-462E-8F64-CAA5DA877DC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06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5882E-0D4C-4B94-AE47-A453239BB00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72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4D925-C909-4B93-AB35-1DD096B4C0A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40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A91A6-797E-4EE1-9085-F48BA7ECC0B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75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FB20A-DF16-4D56-8EBB-F394EACF8C2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79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49B74-2EA8-4140-90D3-8CEAAB49DE9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04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19.10.2016</a:t>
            </a:r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ЦНТТМ "Сфера" ПЕТРЕНКО Олександр                        Контрольно-вимірювальний інструмент. Штангенциркуль</a:t>
            </a: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7FCDB-46F0-4ADB-BE53-CB37FD95BD9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4062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19.10.2016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156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>
                <a:solidFill>
                  <a:srgbClr val="000000"/>
                </a:solidFill>
              </a:rPr>
              <a:t>19.10.2016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>
                <a:solidFill>
                  <a:srgbClr val="000000"/>
                </a:solidFill>
              </a:rPr>
              <a:t>ЦНТТМ "Сфера" ПЕТРЕНКО Олександр                        Контрольно-вимірювальний інструмент. Штангенциркуль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512BB-01BD-49AE-9F60-EEC4ACBD7A1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055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oleObject" Target="../embeddings/oleObject1.bin"/><Relationship Id="rId7" Type="http://schemas.openxmlformats.org/officeDocument/2006/relationships/package" Target="../embeddings/_________Microsoft_Word2.docx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30.emf"/><Relationship Id="rId5" Type="http://schemas.openxmlformats.org/officeDocument/2006/relationships/image" Target="../media/image28.emf"/><Relationship Id="rId10" Type="http://schemas.openxmlformats.org/officeDocument/2006/relationships/package" Target="../embeddings/_________Microsoft_Word3.docx"/><Relationship Id="rId4" Type="http://schemas.openxmlformats.org/officeDocument/2006/relationships/package" Target="../embeddings/_________Microsoft_Word1.docx"/><Relationship Id="rId9" Type="http://schemas.openxmlformats.org/officeDocument/2006/relationships/oleObject" Target="../embeddings/oleObject3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8563" y="1628800"/>
            <a:ext cx="8820980" cy="2268252"/>
          </a:xfrm>
        </p:spPr>
        <p:txBody>
          <a:bodyPr>
            <a:normAutofit/>
          </a:bodyPr>
          <a:lstStyle/>
          <a:p>
            <a:r>
              <a:rPr lang="uk-UA" b="1" dirty="0" smtClean="0"/>
              <a:t>Будова та </a:t>
            </a:r>
            <a:r>
              <a:rPr lang="uk-UA" b="1" smtClean="0"/>
              <a:t>призначення штангенциркуля</a:t>
            </a:r>
            <a:endParaRPr lang="uk-UA" dirty="0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835696" y="944724"/>
            <a:ext cx="5364596" cy="365125"/>
          </a:xfrm>
        </p:spPr>
        <p:txBody>
          <a:bodyPr/>
          <a:lstStyle/>
          <a:p>
            <a:r>
              <a:rPr lang="ru-RU" sz="1800" dirty="0" err="1" smtClean="0"/>
              <a:t>Трудове</a:t>
            </a:r>
            <a:r>
              <a:rPr lang="ru-RU" sz="1800" dirty="0" smtClean="0"/>
              <a:t> </a:t>
            </a:r>
            <a:r>
              <a:rPr lang="ru-RU" sz="1800" dirty="0" err="1" smtClean="0"/>
              <a:t>навчання</a:t>
            </a:r>
            <a:r>
              <a:rPr lang="ru-RU" sz="1800" dirty="0" smtClean="0"/>
              <a:t>                                         8 </a:t>
            </a:r>
            <a:r>
              <a:rPr lang="ru-RU" sz="1800" dirty="0" err="1" smtClean="0"/>
              <a:t>клас</a:t>
            </a:r>
            <a:endParaRPr lang="uk-UA" sz="1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36" y="3925782"/>
            <a:ext cx="7130890" cy="269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935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Призначення штангенциркуля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176464"/>
          </a:xfrm>
        </p:spPr>
        <p:txBody>
          <a:bodyPr>
            <a:normAutofit fontScale="85000" lnSpcReduction="10000"/>
          </a:bodyPr>
          <a:lstStyle/>
          <a:p>
            <a:r>
              <a:rPr lang="uk-UA" sz="3600" b="1" dirty="0"/>
              <a:t>Штангенци́ркуль</a:t>
            </a:r>
            <a:r>
              <a:rPr lang="uk-UA" sz="3600" dirty="0"/>
              <a:t>  — універсальний штангенінструмент, призначений для вимірювань з </a:t>
            </a:r>
            <a:r>
              <a:rPr lang="uk-UA" sz="3600" dirty="0" smtClean="0"/>
              <a:t>високою точністю зовнішніх </a:t>
            </a:r>
            <a:r>
              <a:rPr lang="uk-UA" sz="3600" dirty="0"/>
              <a:t>і внутрішніх розмірів </a:t>
            </a:r>
            <a:r>
              <a:rPr lang="uk-UA" sz="3600" dirty="0" smtClean="0"/>
              <a:t>заготовок і виробів, </a:t>
            </a:r>
            <a:r>
              <a:rPr lang="uk-UA" sz="3600" dirty="0"/>
              <a:t>а також глибин отворів. </a:t>
            </a:r>
            <a:endParaRPr lang="uk-UA" sz="3600" dirty="0" smtClean="0"/>
          </a:p>
          <a:p>
            <a:r>
              <a:rPr lang="uk-UA" sz="3600" b="1" dirty="0" smtClean="0"/>
              <a:t>Штангенциркуль ШЦ-І </a:t>
            </a:r>
            <a:r>
              <a:rPr lang="uk-UA" sz="3600" dirty="0" smtClean="0"/>
              <a:t>призначений для визначення розмірів деталей при чорновій та </a:t>
            </a:r>
            <a:r>
              <a:rPr lang="uk-UA" sz="3600" dirty="0" err="1" smtClean="0"/>
              <a:t>напівчистовій</a:t>
            </a:r>
            <a:r>
              <a:rPr lang="uk-UA" sz="3600" dirty="0" smtClean="0"/>
              <a:t> обробці з похибкою до 0,1 мм.</a:t>
            </a:r>
            <a:endParaRPr lang="uk-UA" sz="36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77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188913"/>
            <a:ext cx="8540750" cy="788793"/>
          </a:xfrm>
        </p:spPr>
        <p:txBody>
          <a:bodyPr/>
          <a:lstStyle/>
          <a:p>
            <a:r>
              <a:rPr lang="uk-UA" dirty="0" smtClean="0"/>
              <a:t>Види штангенциркулів</a:t>
            </a:r>
            <a:endParaRPr lang="uk-UA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00393"/>
            <a:ext cx="5400000" cy="2061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51" name="Picture 23" descr="1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19"/>
          <a:stretch>
            <a:fillRect/>
          </a:stretch>
        </p:blipFill>
        <p:spPr bwMode="auto">
          <a:xfrm>
            <a:off x="1299420" y="4450443"/>
            <a:ext cx="5408612" cy="207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52" name="Picture 24" descr="_________________4c74978a84e6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2" t="25845" b="28697"/>
          <a:stretch>
            <a:fillRect/>
          </a:stretch>
        </p:blipFill>
        <p:spPr bwMode="auto">
          <a:xfrm>
            <a:off x="2059012" y="2434283"/>
            <a:ext cx="6834188" cy="230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Rectangle 5"/>
          <p:cNvSpPr>
            <a:spLocks noGrp="1" noRot="1" noChangeArrowheads="1"/>
          </p:cNvSpPr>
          <p:nvPr>
            <p:ph type="body" idx="1"/>
          </p:nvPr>
        </p:nvSpPr>
        <p:spPr>
          <a:xfrm>
            <a:off x="3743908" y="4504885"/>
            <a:ext cx="4392488" cy="504056"/>
          </a:xfrm>
        </p:spPr>
        <p:txBody>
          <a:bodyPr>
            <a:noAutofit/>
          </a:bodyPr>
          <a:lstStyle/>
          <a:p>
            <a:pPr>
              <a:buFont typeface="Arial" charset="0"/>
              <a:buNone/>
            </a:pPr>
            <a:r>
              <a:rPr lang="uk-UA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З електронною цифровою шкалою</a:t>
            </a:r>
            <a:endParaRPr lang="uk-UA" sz="2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2542" name="Rectangle 14"/>
          <p:cNvSpPr>
            <a:spLocks noRot="1" noChangeArrowheads="1"/>
          </p:cNvSpPr>
          <p:nvPr/>
        </p:nvSpPr>
        <p:spPr bwMode="auto">
          <a:xfrm>
            <a:off x="4258379" y="2321005"/>
            <a:ext cx="419785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</a:pPr>
            <a:r>
              <a:rPr lang="uk-UA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З механічною круговою шкалою</a:t>
            </a:r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</a:pPr>
            <a:r>
              <a:rPr lang="uk-UA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(циферблатні, стрілочні)</a:t>
            </a:r>
            <a:endParaRPr lang="uk-UA" sz="2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2538" name="Rectangle 10"/>
          <p:cNvSpPr>
            <a:spLocks noRot="1" noChangeArrowheads="1"/>
          </p:cNvSpPr>
          <p:nvPr/>
        </p:nvSpPr>
        <p:spPr bwMode="auto">
          <a:xfrm>
            <a:off x="1874934" y="920720"/>
            <a:ext cx="2376041" cy="432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</a:pPr>
            <a:r>
              <a:rPr lang="uk-UA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Зі шкалою ноніуса</a:t>
            </a:r>
            <a:endParaRPr lang="uk-UA" sz="2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70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9593"/>
            <a:ext cx="8229600" cy="1298045"/>
          </a:xfrm>
        </p:spPr>
        <p:txBody>
          <a:bodyPr>
            <a:normAutofit/>
          </a:bodyPr>
          <a:lstStyle/>
          <a:p>
            <a:r>
              <a:rPr lang="uk-UA" dirty="0"/>
              <a:t>Види </a:t>
            </a:r>
            <a:r>
              <a:rPr lang="uk-UA" dirty="0" smtClean="0"/>
              <a:t>штангенциркулів</a:t>
            </a:r>
            <a:br>
              <a:rPr lang="uk-UA" dirty="0" smtClean="0"/>
            </a:br>
            <a:r>
              <a:rPr lang="uk-UA" sz="2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Зі шкалою </a:t>
            </a:r>
            <a:r>
              <a:rPr lang="uk-UA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ноніуса</a:t>
            </a:r>
            <a:endParaRPr lang="ru-RU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1199545"/>
            <a:ext cx="3744416" cy="1429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74" y="4740802"/>
            <a:ext cx="5112569" cy="1685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903418" y="3087778"/>
            <a:ext cx="2230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ШЦ-ІІ</a:t>
            </a:r>
            <a:endParaRPr lang="ru-RU" sz="4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997874" y="1600298"/>
            <a:ext cx="12442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/>
              <a:t>ШЦ-І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904420" y="4875798"/>
            <a:ext cx="15039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/>
              <a:t>ШЦ-ІІІ</a:t>
            </a:r>
            <a:endParaRPr lang="ru-RU" sz="4000" dirty="0"/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19"/>
          <a:stretch/>
        </p:blipFill>
        <p:spPr bwMode="auto">
          <a:xfrm>
            <a:off x="468574" y="2645515"/>
            <a:ext cx="5618960" cy="20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7FCDB-46F0-4ADB-BE53-CB37FD95BD9F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944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11598" y="198644"/>
            <a:ext cx="8229600" cy="886110"/>
          </a:xfrm>
        </p:spPr>
        <p:txBody>
          <a:bodyPr>
            <a:normAutofit/>
          </a:bodyPr>
          <a:lstStyle/>
          <a:p>
            <a:r>
              <a:rPr lang="ru-RU" dirty="0" smtClean="0"/>
              <a:t>Будова штангенциркуля ШЦ-І</a:t>
            </a:r>
            <a:endParaRPr lang="ru-RU" dirty="0"/>
          </a:p>
        </p:txBody>
      </p:sp>
      <p:sp>
        <p:nvSpPr>
          <p:cNvPr id="32775" name="Rectangle 7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833968" y="4675657"/>
            <a:ext cx="7812868" cy="1871489"/>
          </a:xfrm>
        </p:spPr>
        <p:txBody>
          <a:bodyPr numCol="2">
            <a:normAutofit fontScale="25000" lnSpcReduction="20000"/>
          </a:bodyPr>
          <a:lstStyle/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Штанга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Нерухома верхня губка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Нерухома нижня губка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Глибиномір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Рамка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Рухома верхня губка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Рухома нижня губка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Затискний гвинт</a:t>
            </a:r>
          </a:p>
          <a:p>
            <a:pPr marL="269875" indent="-269875">
              <a:buFont typeface="+mj-lt"/>
              <a:buAutoNum type="arabicPeriod"/>
            </a:pPr>
            <a:r>
              <a:rPr lang="uk-UA" sz="9600" dirty="0" smtClean="0"/>
              <a:t>Ноніус</a:t>
            </a:r>
            <a:endParaRPr lang="ru-RU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160" y="1386034"/>
            <a:ext cx="6805133" cy="259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 сполучна лінія 2"/>
          <p:cNvCxnSpPr/>
          <p:nvPr/>
        </p:nvCxnSpPr>
        <p:spPr>
          <a:xfrm flipV="1">
            <a:off x="5751458" y="1852449"/>
            <a:ext cx="317608" cy="4197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040050" y="1432675"/>
            <a:ext cx="250308" cy="478453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Пряма сполучна лінія 8"/>
          <p:cNvCxnSpPr/>
          <p:nvPr/>
        </p:nvCxnSpPr>
        <p:spPr>
          <a:xfrm flipH="1" flipV="1">
            <a:off x="2121650" y="1571455"/>
            <a:ext cx="499099" cy="2098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871342" y="1114093"/>
            <a:ext cx="250308" cy="478453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61771" y="4220895"/>
            <a:ext cx="250308" cy="478453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 сполучна лінія 12"/>
          <p:cNvCxnSpPr/>
          <p:nvPr/>
        </p:nvCxnSpPr>
        <p:spPr>
          <a:xfrm flipV="1">
            <a:off x="2286925" y="3849335"/>
            <a:ext cx="0" cy="408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сполучна лінія 14"/>
          <p:cNvCxnSpPr/>
          <p:nvPr/>
        </p:nvCxnSpPr>
        <p:spPr>
          <a:xfrm flipV="1">
            <a:off x="3301337" y="3731507"/>
            <a:ext cx="0" cy="44587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947518" y="3176972"/>
            <a:ext cx="250308" cy="381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9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 сполучна лінія 16"/>
          <p:cNvCxnSpPr/>
          <p:nvPr/>
        </p:nvCxnSpPr>
        <p:spPr>
          <a:xfrm flipV="1">
            <a:off x="4072672" y="2636912"/>
            <a:ext cx="2789" cy="59740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178972" y="4183733"/>
            <a:ext cx="250308" cy="381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 сполучна лінія 18"/>
          <p:cNvCxnSpPr/>
          <p:nvPr/>
        </p:nvCxnSpPr>
        <p:spPr>
          <a:xfrm flipV="1">
            <a:off x="8246951" y="2465488"/>
            <a:ext cx="2789" cy="59740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124585" y="3111514"/>
            <a:ext cx="250308" cy="381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Пряма сполучна лінія 21"/>
          <p:cNvCxnSpPr/>
          <p:nvPr/>
        </p:nvCxnSpPr>
        <p:spPr>
          <a:xfrm flipV="1">
            <a:off x="3947518" y="1432675"/>
            <a:ext cx="317608" cy="4197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 сполучна лінія 22"/>
          <p:cNvCxnSpPr/>
          <p:nvPr/>
        </p:nvCxnSpPr>
        <p:spPr>
          <a:xfrm flipV="1">
            <a:off x="4526398" y="1642562"/>
            <a:ext cx="317608" cy="4197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844006" y="1197946"/>
            <a:ext cx="250308" cy="381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65033" y="1146808"/>
            <a:ext cx="250308" cy="381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Пряма сполучна лінія 25"/>
          <p:cNvCxnSpPr/>
          <p:nvPr/>
        </p:nvCxnSpPr>
        <p:spPr>
          <a:xfrm flipV="1">
            <a:off x="3110586" y="1353320"/>
            <a:ext cx="317608" cy="4197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429280" y="1084754"/>
            <a:ext cx="250308" cy="381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uk-U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87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2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2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2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327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27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327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327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6" grpId="0"/>
      <p:bldP spid="18" grpId="0"/>
      <p:bldP spid="20" grpId="0"/>
      <p:bldP spid="24" grpId="0"/>
      <p:bldP spid="25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88"/>
          <a:stretch/>
        </p:blipFill>
        <p:spPr bwMode="auto">
          <a:xfrm>
            <a:off x="1223095" y="753400"/>
            <a:ext cx="7065772" cy="267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740" y="1747801"/>
            <a:ext cx="670949" cy="519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437" y="2766259"/>
            <a:ext cx="1042942" cy="663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516" y="1225504"/>
            <a:ext cx="871553" cy="1277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ШЦ-ІІ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idx="1"/>
          </p:nvPr>
        </p:nvSpPr>
        <p:spPr>
          <a:xfrm>
            <a:off x="287524" y="3789040"/>
            <a:ext cx="8676964" cy="2337123"/>
          </a:xfrm>
        </p:spPr>
        <p:txBody>
          <a:bodyPr>
            <a:normAutofit fontScale="92500"/>
          </a:bodyPr>
          <a:lstStyle/>
          <a:p>
            <a:r>
              <a:rPr lang="uk-UA" dirty="0" smtClean="0"/>
              <a:t>1. Рамка мікрометричної подачі</a:t>
            </a:r>
          </a:p>
          <a:p>
            <a:r>
              <a:rPr lang="uk-UA" dirty="0" smtClean="0"/>
              <a:t>2. Затискний гвинт рамки </a:t>
            </a:r>
            <a:r>
              <a:rPr lang="uk-UA" dirty="0"/>
              <a:t>мікрометричної  подачі</a:t>
            </a:r>
          </a:p>
          <a:p>
            <a:r>
              <a:rPr lang="uk-UA" dirty="0" smtClean="0"/>
              <a:t>3. Гвинт </a:t>
            </a:r>
            <a:r>
              <a:rPr lang="uk-UA" dirty="0"/>
              <a:t>мікрометричної </a:t>
            </a:r>
            <a:r>
              <a:rPr lang="uk-UA" dirty="0" smtClean="0"/>
              <a:t> подачі</a:t>
            </a:r>
          </a:p>
          <a:p>
            <a:r>
              <a:rPr lang="uk-UA" dirty="0" smtClean="0"/>
              <a:t>4. Гайка подачі рамки</a:t>
            </a:r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grpSp>
        <p:nvGrpSpPr>
          <p:cNvPr id="19" name="Групувати 18"/>
          <p:cNvGrpSpPr/>
          <p:nvPr/>
        </p:nvGrpSpPr>
        <p:grpSpPr>
          <a:xfrm>
            <a:off x="3754138" y="2346485"/>
            <a:ext cx="250308" cy="847785"/>
            <a:chOff x="3754138" y="2346485"/>
            <a:chExt cx="250308" cy="847785"/>
          </a:xfrm>
        </p:grpSpPr>
        <p:cxnSp>
          <p:nvCxnSpPr>
            <p:cNvPr id="8" name="Пряма сполучна лінія 7"/>
            <p:cNvCxnSpPr/>
            <p:nvPr/>
          </p:nvCxnSpPr>
          <p:spPr>
            <a:xfrm>
              <a:off x="3879292" y="2346485"/>
              <a:ext cx="0" cy="4784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3754138" y="2824938"/>
              <a:ext cx="250308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4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Групувати 17"/>
          <p:cNvGrpSpPr/>
          <p:nvPr/>
        </p:nvGrpSpPr>
        <p:grpSpPr>
          <a:xfrm>
            <a:off x="4014798" y="2287806"/>
            <a:ext cx="250308" cy="847785"/>
            <a:chOff x="4014798" y="2287806"/>
            <a:chExt cx="250308" cy="847785"/>
          </a:xfrm>
        </p:grpSpPr>
        <p:cxnSp>
          <p:nvCxnSpPr>
            <p:cNvPr id="12" name="Пряма сполучна лінія 11"/>
            <p:cNvCxnSpPr/>
            <p:nvPr/>
          </p:nvCxnSpPr>
          <p:spPr>
            <a:xfrm>
              <a:off x="4139952" y="2287806"/>
              <a:ext cx="0" cy="4784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4014798" y="2766259"/>
              <a:ext cx="250308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3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Групувати 21"/>
          <p:cNvGrpSpPr/>
          <p:nvPr/>
        </p:nvGrpSpPr>
        <p:grpSpPr>
          <a:xfrm>
            <a:off x="3879292" y="1295472"/>
            <a:ext cx="839330" cy="369332"/>
            <a:chOff x="3879292" y="1295472"/>
            <a:chExt cx="839330" cy="369332"/>
          </a:xfrm>
        </p:grpSpPr>
        <p:cxnSp>
          <p:nvCxnSpPr>
            <p:cNvPr id="14" name="Пряма сполучна лінія 13"/>
            <p:cNvCxnSpPr/>
            <p:nvPr/>
          </p:nvCxnSpPr>
          <p:spPr>
            <a:xfrm>
              <a:off x="3879292" y="1385663"/>
              <a:ext cx="584696" cy="17112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4468314" y="1295472"/>
              <a:ext cx="250308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2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" name="Групувати 19"/>
          <p:cNvGrpSpPr/>
          <p:nvPr/>
        </p:nvGrpSpPr>
        <p:grpSpPr>
          <a:xfrm>
            <a:off x="3313580" y="862315"/>
            <a:ext cx="506064" cy="694477"/>
            <a:chOff x="3313580" y="862315"/>
            <a:chExt cx="506064" cy="694477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3383868" y="1177658"/>
              <a:ext cx="435776" cy="37913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3313580" y="862315"/>
              <a:ext cx="250308" cy="47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1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43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205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205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2000" fill="hold"/>
                                        <p:tgtEl>
                                          <p:spTgt spid="205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2000" fill="hold"/>
                                        <p:tgtEl>
                                          <p:spTgt spid="2053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205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2055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0628"/>
            <a:ext cx="8229600" cy="1143000"/>
          </a:xfrm>
        </p:spPr>
        <p:txBody>
          <a:bodyPr>
            <a:normAutofit/>
          </a:bodyPr>
          <a:lstStyle/>
          <a:p>
            <a:r>
              <a:rPr lang="uk-UA" dirty="0" smtClean="0"/>
              <a:t>Шкали штангенциркуля </a:t>
            </a:r>
            <a:r>
              <a:rPr lang="ru-RU" dirty="0" smtClean="0"/>
              <a:t>ШЦ-І</a:t>
            </a:r>
            <a:endParaRPr lang="uk-UA" dirty="0"/>
          </a:p>
        </p:txBody>
      </p:sp>
      <p:sp>
        <p:nvSpPr>
          <p:cNvPr id="49" name="Номер слайда 4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606" y="4473116"/>
            <a:ext cx="5478585" cy="1985097"/>
          </a:xfrm>
          <a:prstGeom prst="rect">
            <a:avLst/>
          </a:prstGeom>
        </p:spPr>
      </p:pic>
      <p:pic>
        <p:nvPicPr>
          <p:cNvPr id="6" name="Місце для вмісту 3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8" t="36908" r="20761" b="13062"/>
          <a:stretch>
            <a:fillRect/>
          </a:stretch>
        </p:blipFill>
        <p:spPr>
          <a:xfrm>
            <a:off x="1007604" y="1484784"/>
            <a:ext cx="7298829" cy="2664296"/>
          </a:xfrm>
        </p:spPr>
      </p:pic>
    </p:spTree>
    <p:extLst>
      <p:ext uri="{BB962C8B-B14F-4D97-AF65-F5344CB8AC3E}">
        <p14:creationId xmlns:p14="http://schemas.microsoft.com/office/powerpoint/2010/main" val="138414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356" y="260648"/>
            <a:ext cx="8229600" cy="1143000"/>
          </a:xfrm>
        </p:spPr>
        <p:txBody>
          <a:bodyPr/>
          <a:lstStyle/>
          <a:p>
            <a:r>
              <a:rPr lang="uk-UA" dirty="0" smtClean="0"/>
              <a:t>Принцип роботи ноніуса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45981" y="4807294"/>
            <a:ext cx="3571337" cy="1295724"/>
          </a:xfrm>
        </p:spPr>
        <p:txBody>
          <a:bodyPr>
            <a:normAutofit/>
          </a:bodyPr>
          <a:lstStyle/>
          <a:p>
            <a:r>
              <a:rPr lang="uk-UA" i="1" dirty="0" smtClean="0">
                <a:latin typeface="Arial" pitchFamily="34" charset="0"/>
                <a:cs typeface="Arial" pitchFamily="34" charset="0"/>
              </a:rPr>
              <a:t>19:10=1,9 мм</a:t>
            </a:r>
          </a:p>
          <a:p>
            <a:r>
              <a:rPr lang="uk-UA" i="1" dirty="0" smtClean="0">
                <a:latin typeface="Arial" pitchFamily="34" charset="0"/>
                <a:cs typeface="Arial" pitchFamily="34" charset="0"/>
              </a:rPr>
              <a:t>2,0-1,9=0,1 мм</a:t>
            </a:r>
            <a:endParaRPr lang="uk-UA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Номер слайда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2024844"/>
            <a:ext cx="7845020" cy="259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87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" name="Пряма сполучна лінія 68"/>
          <p:cNvCxnSpPr/>
          <p:nvPr/>
        </p:nvCxnSpPr>
        <p:spPr>
          <a:xfrm flipV="1">
            <a:off x="4900237" y="1772816"/>
            <a:ext cx="0" cy="1188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 сполучна лінія 67"/>
          <p:cNvCxnSpPr/>
          <p:nvPr/>
        </p:nvCxnSpPr>
        <p:spPr>
          <a:xfrm flipV="1">
            <a:off x="1504120" y="1844824"/>
            <a:ext cx="0" cy="1188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Алгоритм зчитування результатів вимірювання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0658" y="3063985"/>
            <a:ext cx="6806389" cy="104909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uk-UA" sz="3000" dirty="0" smtClean="0"/>
              <a:t>1. Визначити ціле число міліметрів на основній шкалі штангенциркуля:</a:t>
            </a:r>
            <a:endParaRPr lang="uk-UA" sz="3000" b="1" i="1" dirty="0"/>
          </a:p>
        </p:txBody>
      </p:sp>
      <p:grpSp>
        <p:nvGrpSpPr>
          <p:cNvPr id="37" name="Групувати 36"/>
          <p:cNvGrpSpPr/>
          <p:nvPr/>
        </p:nvGrpSpPr>
        <p:grpSpPr>
          <a:xfrm>
            <a:off x="1504120" y="2356994"/>
            <a:ext cx="5660168" cy="590087"/>
            <a:chOff x="1691680" y="3717032"/>
            <a:chExt cx="4104000" cy="360000"/>
          </a:xfrm>
        </p:grpSpPr>
        <p:cxnSp>
          <p:nvCxnSpPr>
            <p:cNvPr id="38" name="Пряма сполучна лінія 37"/>
            <p:cNvCxnSpPr/>
            <p:nvPr/>
          </p:nvCxnSpPr>
          <p:spPr>
            <a:xfrm flipV="1">
              <a:off x="1691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 сполучна лінія 38"/>
            <p:cNvCxnSpPr/>
            <p:nvPr/>
          </p:nvCxnSpPr>
          <p:spPr>
            <a:xfrm flipV="1">
              <a:off x="2102082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 сполучна лінія 39"/>
            <p:cNvCxnSpPr/>
            <p:nvPr/>
          </p:nvCxnSpPr>
          <p:spPr>
            <a:xfrm flipV="1">
              <a:off x="2922886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 сполучна лінія 40"/>
            <p:cNvCxnSpPr/>
            <p:nvPr/>
          </p:nvCxnSpPr>
          <p:spPr>
            <a:xfrm flipV="1">
              <a:off x="251248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 сполучна лінія 41"/>
            <p:cNvCxnSpPr/>
            <p:nvPr/>
          </p:nvCxnSpPr>
          <p:spPr>
            <a:xfrm flipV="1">
              <a:off x="374369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 сполучна лінія 42"/>
            <p:cNvCxnSpPr/>
            <p:nvPr/>
          </p:nvCxnSpPr>
          <p:spPr>
            <a:xfrm flipV="1">
              <a:off x="5795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 сполучна лінія 43"/>
            <p:cNvCxnSpPr/>
            <p:nvPr/>
          </p:nvCxnSpPr>
          <p:spPr>
            <a:xfrm flipV="1">
              <a:off x="4974896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 сполучна лінія 45"/>
            <p:cNvCxnSpPr/>
            <p:nvPr/>
          </p:nvCxnSpPr>
          <p:spPr>
            <a:xfrm flipV="1">
              <a:off x="456449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 сполучна лінія 46"/>
            <p:cNvCxnSpPr/>
            <p:nvPr/>
          </p:nvCxnSpPr>
          <p:spPr>
            <a:xfrm flipV="1">
              <a:off x="538529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 сполучна лінія 47"/>
            <p:cNvCxnSpPr/>
            <p:nvPr/>
          </p:nvCxnSpPr>
          <p:spPr>
            <a:xfrm flipV="1">
              <a:off x="333328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 сполучна лінія 48"/>
            <p:cNvCxnSpPr/>
            <p:nvPr/>
          </p:nvCxnSpPr>
          <p:spPr>
            <a:xfrm flipV="1">
              <a:off x="1691680" y="3717032"/>
              <a:ext cx="410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Групувати 65"/>
          <p:cNvGrpSpPr/>
          <p:nvPr/>
        </p:nvGrpSpPr>
        <p:grpSpPr>
          <a:xfrm>
            <a:off x="35496" y="1412776"/>
            <a:ext cx="9146188" cy="1356966"/>
            <a:chOff x="35496" y="1412776"/>
            <a:chExt cx="9146188" cy="1356966"/>
          </a:xfrm>
        </p:grpSpPr>
        <p:cxnSp>
          <p:nvCxnSpPr>
            <p:cNvPr id="14" name="Пряма сполучна лінія 13"/>
            <p:cNvCxnSpPr/>
            <p:nvPr/>
          </p:nvCxnSpPr>
          <p:spPr>
            <a:xfrm flipV="1">
              <a:off x="134808" y="2356994"/>
              <a:ext cx="9000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 сполучна лінія 15"/>
            <p:cNvCxnSpPr/>
            <p:nvPr/>
          </p:nvCxnSpPr>
          <p:spPr>
            <a:xfrm flipV="1">
              <a:off x="134808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 сполучна лінія 16"/>
            <p:cNvCxnSpPr/>
            <p:nvPr/>
          </p:nvCxnSpPr>
          <p:spPr>
            <a:xfrm flipV="1">
              <a:off x="73061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 17"/>
            <p:cNvCxnSpPr/>
            <p:nvPr/>
          </p:nvCxnSpPr>
          <p:spPr>
            <a:xfrm flipV="1">
              <a:off x="222013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/>
            <p:cNvCxnSpPr/>
            <p:nvPr/>
          </p:nvCxnSpPr>
          <p:spPr>
            <a:xfrm flipV="1">
              <a:off x="43271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 сполучна лінія 19"/>
            <p:cNvCxnSpPr/>
            <p:nvPr/>
          </p:nvCxnSpPr>
          <p:spPr>
            <a:xfrm flipV="1">
              <a:off x="5794976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 сполучна лінія 20"/>
            <p:cNvCxnSpPr/>
            <p:nvPr/>
          </p:nvCxnSpPr>
          <p:spPr>
            <a:xfrm flipV="1">
              <a:off x="192223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 сполучна лінія 21"/>
            <p:cNvCxnSpPr/>
            <p:nvPr/>
          </p:nvCxnSpPr>
          <p:spPr>
            <a:xfrm flipV="1">
              <a:off x="132642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 сполучна лінія 22"/>
            <p:cNvCxnSpPr/>
            <p:nvPr/>
          </p:nvCxnSpPr>
          <p:spPr>
            <a:xfrm flipV="1">
              <a:off x="4603362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 сполучна лінія 23"/>
            <p:cNvCxnSpPr/>
            <p:nvPr/>
          </p:nvCxnSpPr>
          <p:spPr>
            <a:xfrm flipV="1">
              <a:off x="3113844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 сполучна лінія 24"/>
            <p:cNvCxnSpPr/>
            <p:nvPr/>
          </p:nvCxnSpPr>
          <p:spPr>
            <a:xfrm flipV="1">
              <a:off x="102851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 сполучна лінія 25"/>
            <p:cNvCxnSpPr/>
            <p:nvPr/>
          </p:nvCxnSpPr>
          <p:spPr>
            <a:xfrm flipV="1">
              <a:off x="6092880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 сполучна лінія 26"/>
            <p:cNvCxnSpPr/>
            <p:nvPr/>
          </p:nvCxnSpPr>
          <p:spPr>
            <a:xfrm flipV="1">
              <a:off x="28159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 сполучна лінія 27"/>
            <p:cNvCxnSpPr/>
            <p:nvPr/>
          </p:nvCxnSpPr>
          <p:spPr>
            <a:xfrm flipV="1">
              <a:off x="1624326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 сполучна лінія 28"/>
            <p:cNvCxnSpPr/>
            <p:nvPr/>
          </p:nvCxnSpPr>
          <p:spPr>
            <a:xfrm flipV="1">
              <a:off x="4901266" y="2002942"/>
              <a:ext cx="0" cy="766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 сполучна лінія 29"/>
            <p:cNvCxnSpPr/>
            <p:nvPr/>
          </p:nvCxnSpPr>
          <p:spPr>
            <a:xfrm flipV="1">
              <a:off x="370965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 сполучна лінія 30"/>
            <p:cNvCxnSpPr/>
            <p:nvPr/>
          </p:nvCxnSpPr>
          <p:spPr>
            <a:xfrm flipV="1">
              <a:off x="43054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 сполучна лінія 31"/>
            <p:cNvCxnSpPr/>
            <p:nvPr/>
          </p:nvCxnSpPr>
          <p:spPr>
            <a:xfrm flipV="1">
              <a:off x="519916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 сполучна лінія 32"/>
            <p:cNvCxnSpPr/>
            <p:nvPr/>
          </p:nvCxnSpPr>
          <p:spPr>
            <a:xfrm flipV="1">
              <a:off x="341174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 сполучна лінія 33"/>
            <p:cNvCxnSpPr/>
            <p:nvPr/>
          </p:nvCxnSpPr>
          <p:spPr>
            <a:xfrm flipV="1">
              <a:off x="549707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 сполучна лінія 34"/>
            <p:cNvCxnSpPr/>
            <p:nvPr/>
          </p:nvCxnSpPr>
          <p:spPr>
            <a:xfrm flipV="1">
              <a:off x="400755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 сполучна лінія 35"/>
            <p:cNvCxnSpPr/>
            <p:nvPr/>
          </p:nvCxnSpPr>
          <p:spPr>
            <a:xfrm flipV="1">
              <a:off x="251803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014532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1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93568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2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496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0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54" name="Пряма сполучна лінія 53"/>
            <p:cNvCxnSpPr/>
            <p:nvPr/>
          </p:nvCxnSpPr>
          <p:spPr>
            <a:xfrm flipV="1">
              <a:off x="878446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 сполучна лінія 54"/>
            <p:cNvCxnSpPr/>
            <p:nvPr/>
          </p:nvCxnSpPr>
          <p:spPr>
            <a:xfrm flipV="1">
              <a:off x="7592854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 сполучна лінія 56"/>
            <p:cNvCxnSpPr/>
            <p:nvPr/>
          </p:nvCxnSpPr>
          <p:spPr>
            <a:xfrm flipV="1">
              <a:off x="9082372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 сполучна лінія 57"/>
            <p:cNvCxnSpPr/>
            <p:nvPr/>
          </p:nvCxnSpPr>
          <p:spPr>
            <a:xfrm flipV="1">
              <a:off x="78907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 сполучна лінія 58"/>
            <p:cNvCxnSpPr/>
            <p:nvPr/>
          </p:nvCxnSpPr>
          <p:spPr>
            <a:xfrm flipV="1">
              <a:off x="669914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 сполучна лінія 59"/>
            <p:cNvCxnSpPr/>
            <p:nvPr/>
          </p:nvCxnSpPr>
          <p:spPr>
            <a:xfrm flipV="1">
              <a:off x="729495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 сполучна лінія 60"/>
            <p:cNvCxnSpPr/>
            <p:nvPr/>
          </p:nvCxnSpPr>
          <p:spPr>
            <a:xfrm flipV="1">
              <a:off x="818866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 сполучна лінія 61"/>
            <p:cNvCxnSpPr/>
            <p:nvPr/>
          </p:nvCxnSpPr>
          <p:spPr>
            <a:xfrm flipV="1">
              <a:off x="64012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 сполучна лінія 62"/>
            <p:cNvCxnSpPr/>
            <p:nvPr/>
          </p:nvCxnSpPr>
          <p:spPr>
            <a:xfrm flipV="1">
              <a:off x="848656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 сполучна лінія 63"/>
            <p:cNvCxnSpPr/>
            <p:nvPr/>
          </p:nvCxnSpPr>
          <p:spPr>
            <a:xfrm flipV="1">
              <a:off x="699704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8983060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3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0" name="Місце для вмісту 2"/>
          <p:cNvSpPr txBox="1">
            <a:spLocks/>
          </p:cNvSpPr>
          <p:nvPr/>
        </p:nvSpPr>
        <p:spPr>
          <a:xfrm>
            <a:off x="190658" y="4293096"/>
            <a:ext cx="6685598" cy="1085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3000" dirty="0" smtClean="0"/>
              <a:t>2. Визначити кількість десятих часток міліметра:</a:t>
            </a:r>
            <a:endParaRPr lang="uk-UA" sz="3000" b="1" i="1" dirty="0" smtClean="0"/>
          </a:p>
        </p:txBody>
      </p:sp>
      <p:sp>
        <p:nvSpPr>
          <p:cNvPr id="71" name="Місце для вмісту 2"/>
          <p:cNvSpPr txBox="1">
            <a:spLocks/>
          </p:cNvSpPr>
          <p:nvPr/>
        </p:nvSpPr>
        <p:spPr>
          <a:xfrm>
            <a:off x="190659" y="5301208"/>
            <a:ext cx="6685598" cy="10720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3000" dirty="0" smtClean="0"/>
              <a:t>3. Визначити результат вимірювання, додаючи цілі міліметри і десяті частки:</a:t>
            </a:r>
            <a:endParaRPr lang="uk-UA" sz="3000" dirty="0"/>
          </a:p>
        </p:txBody>
      </p:sp>
      <p:sp>
        <p:nvSpPr>
          <p:cNvPr id="72" name="Прямокутник 71"/>
          <p:cNvSpPr/>
          <p:nvPr/>
        </p:nvSpPr>
        <p:spPr>
          <a:xfrm>
            <a:off x="6737763" y="3429000"/>
            <a:ext cx="101502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3000" b="1" i="1" dirty="0"/>
              <a:t>4 мм</a:t>
            </a:r>
          </a:p>
        </p:txBody>
      </p:sp>
      <p:sp>
        <p:nvSpPr>
          <p:cNvPr id="73" name="Прямокутник 72"/>
          <p:cNvSpPr/>
          <p:nvPr/>
        </p:nvSpPr>
        <p:spPr>
          <a:xfrm>
            <a:off x="6737763" y="4717504"/>
            <a:ext cx="13965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000" b="1" i="1" dirty="0"/>
              <a:t>0,6 мм </a:t>
            </a:r>
          </a:p>
        </p:txBody>
      </p:sp>
      <p:sp>
        <p:nvSpPr>
          <p:cNvPr id="74" name="Прямокутник 73"/>
          <p:cNvSpPr/>
          <p:nvPr/>
        </p:nvSpPr>
        <p:spPr>
          <a:xfrm>
            <a:off x="6699143" y="5733256"/>
            <a:ext cx="238078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000" b="1" i="1" dirty="0"/>
              <a:t>4+0,6=4,6 мм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17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0" grpId="0"/>
      <p:bldP spid="71" grpId="0"/>
      <p:bldP spid="72" grpId="0"/>
      <p:bldP spid="73" grpId="0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194" y="-14640"/>
            <a:ext cx="8229600" cy="1143000"/>
          </a:xfrm>
        </p:spPr>
        <p:txBody>
          <a:bodyPr/>
          <a:lstStyle/>
          <a:p>
            <a:r>
              <a:rPr lang="uk-UA" dirty="0" smtClean="0"/>
              <a:t>Вимірювання зовнішніх розмірів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747" y="1117346"/>
            <a:ext cx="7808494" cy="488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3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8127"/>
            <a:ext cx="8229600" cy="1143000"/>
          </a:xfrm>
        </p:spPr>
        <p:txBody>
          <a:bodyPr/>
          <a:lstStyle/>
          <a:p>
            <a:r>
              <a:rPr lang="uk-UA" dirty="0"/>
              <a:t>Вимірювання зовнішніх розмірів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32148"/>
            <a:ext cx="4876800" cy="3657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2695928"/>
            <a:ext cx="4876800" cy="3657600"/>
          </a:xfrm>
          <a:prstGeom prst="rect">
            <a:avLst/>
          </a:prstGeom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22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Місце для вмісту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" t="11111" r="-61" b="14684"/>
          <a:stretch>
            <a:fillRect/>
          </a:stretch>
        </p:blipFill>
        <p:spPr>
          <a:xfrm>
            <a:off x="457200" y="2192338"/>
            <a:ext cx="8229600" cy="3524250"/>
          </a:xfrm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57200" y="198127"/>
            <a:ext cx="8229600" cy="1143000"/>
          </a:xfrm>
        </p:spPr>
        <p:txBody>
          <a:bodyPr/>
          <a:lstStyle/>
          <a:p>
            <a:r>
              <a:rPr lang="uk-UA" dirty="0"/>
              <a:t>Вимірювання зовнішніх розмірів</a:t>
            </a:r>
          </a:p>
        </p:txBody>
      </p:sp>
    </p:spTree>
    <p:extLst>
      <p:ext uri="{BB962C8B-B14F-4D97-AF65-F5344CB8AC3E}">
        <p14:creationId xmlns:p14="http://schemas.microsoft.com/office/powerpoint/2010/main" val="99165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Вимірювання </a:t>
            </a:r>
            <a:r>
              <a:rPr lang="uk-UA" dirty="0" smtClean="0"/>
              <a:t>внутрішніх розмірів</a:t>
            </a:r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Місце для вмісту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" t="7936" b="9482"/>
          <a:stretch>
            <a:fillRect/>
          </a:stretch>
        </p:blipFill>
        <p:spPr>
          <a:xfrm>
            <a:off x="575556" y="1844823"/>
            <a:ext cx="8208466" cy="42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6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Місце для вмісту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5" t="8134" r="24449" b="36794"/>
          <a:stretch/>
        </p:blipFill>
        <p:spPr>
          <a:xfrm>
            <a:off x="899592" y="2276872"/>
            <a:ext cx="7262275" cy="4312828"/>
          </a:xfrm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31540" y="188640"/>
            <a:ext cx="8229600" cy="1143000"/>
          </a:xfrm>
        </p:spPr>
        <p:txBody>
          <a:bodyPr/>
          <a:lstStyle/>
          <a:p>
            <a:r>
              <a:rPr lang="uk-UA" dirty="0" smtClean="0"/>
              <a:t>Вимірювання внутрішніх розмірів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8746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Місце для вмісту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" t="8334" r="1054" b="15277"/>
          <a:stretch>
            <a:fillRect/>
          </a:stretch>
        </p:blipFill>
        <p:spPr>
          <a:xfrm>
            <a:off x="457200" y="2109788"/>
            <a:ext cx="8229600" cy="3689350"/>
          </a:xfrm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11731" y="116632"/>
            <a:ext cx="8229600" cy="1143000"/>
          </a:xfrm>
        </p:spPr>
        <p:txBody>
          <a:bodyPr/>
          <a:lstStyle/>
          <a:p>
            <a:r>
              <a:rPr lang="uk-UA" dirty="0" smtClean="0"/>
              <a:t>Вимірювання внутрішніх розмірів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5410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731" y="116632"/>
            <a:ext cx="8229600" cy="1143000"/>
          </a:xfrm>
        </p:spPr>
        <p:txBody>
          <a:bodyPr/>
          <a:lstStyle/>
          <a:p>
            <a:r>
              <a:rPr lang="uk-UA" dirty="0" smtClean="0"/>
              <a:t>Вимірювання внутрішніх розмірів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671" y="1520788"/>
            <a:ext cx="7767720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0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/>
              <a:t>Правильне вимірювання</a:t>
            </a:r>
            <a:br>
              <a:rPr lang="uk-UA" dirty="0"/>
            </a:br>
            <a:r>
              <a:rPr lang="uk-UA" dirty="0"/>
              <a:t>по довжині</a:t>
            </a:r>
          </a:p>
        </p:txBody>
      </p:sp>
      <p:pic>
        <p:nvPicPr>
          <p:cNvPr id="23555" name="Місце для вмісту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6" t="25000" r="781" b="11475"/>
          <a:stretch>
            <a:fillRect/>
          </a:stretch>
        </p:blipFill>
        <p:spPr>
          <a:xfrm>
            <a:off x="457200" y="2411413"/>
            <a:ext cx="8229600" cy="3086100"/>
          </a:xfrm>
        </p:spPr>
      </p:pic>
    </p:spTree>
    <p:extLst>
      <p:ext uri="{BB962C8B-B14F-4D97-AF65-F5344CB8AC3E}">
        <p14:creationId xmlns:p14="http://schemas.microsoft.com/office/powerpoint/2010/main" val="155471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/>
              <a:t>Вимірювання глибини</a:t>
            </a:r>
          </a:p>
        </p:txBody>
      </p:sp>
      <p:pic>
        <p:nvPicPr>
          <p:cNvPr id="2050" name="Picture 2" descr="Штангенциркуль для вимірювання гальмівних дисків та глибини протектора шин  JEEF0160 TOPTUL, ціна 634.62 грн - Prom.ua (ID#1579839028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8" t="18338" r="2436" b="15938"/>
          <a:stretch/>
        </p:blipFill>
        <p:spPr bwMode="auto">
          <a:xfrm>
            <a:off x="1043608" y="1268760"/>
            <a:ext cx="7213033" cy="503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81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/>
              <a:t>Вимірювання глибини</a:t>
            </a:r>
          </a:p>
        </p:txBody>
      </p:sp>
      <p:pic>
        <p:nvPicPr>
          <p:cNvPr id="25603" name="Місце для вмісту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" t="10316" r="-61" b="12698"/>
          <a:stretch>
            <a:fillRect/>
          </a:stretch>
        </p:blipFill>
        <p:spPr>
          <a:xfrm>
            <a:off x="215516" y="1844824"/>
            <a:ext cx="8640960" cy="4068452"/>
          </a:xfrm>
        </p:spPr>
      </p:pic>
    </p:spTree>
    <p:extLst>
      <p:ext uri="{BB962C8B-B14F-4D97-AF65-F5344CB8AC3E}">
        <p14:creationId xmlns:p14="http://schemas.microsoft.com/office/powerpoint/2010/main" val="120820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Закріплення</a:t>
            </a:r>
            <a:r>
              <a:rPr lang="ru-RU" b="1" dirty="0" smtClean="0"/>
              <a:t> </a:t>
            </a:r>
            <a:r>
              <a:rPr lang="uk-UA" b="1" dirty="0" smtClean="0"/>
              <a:t>матеріалу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01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Назвіть частини штангенциркуля</a:t>
            </a:r>
          </a:p>
          <a:p>
            <a:pPr>
              <a:buFont typeface="Arial" charset="0"/>
              <a:buNone/>
            </a:pPr>
            <a:endParaRPr lang="ru-RU" dirty="0"/>
          </a:p>
        </p:txBody>
      </p:sp>
      <p:pic>
        <p:nvPicPr>
          <p:cNvPr id="50180" name="Picture 4" descr="ustroystvo_shtangencirculy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276475"/>
            <a:ext cx="6072188" cy="403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8359D1-586F-4C9B-8DAB-8B07A8C0BF00}" type="slidenum">
              <a:rPr lang="ru-RU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27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2" name="Пряма сполучна лінія 161"/>
          <p:cNvCxnSpPr/>
          <p:nvPr/>
        </p:nvCxnSpPr>
        <p:spPr>
          <a:xfrm flipV="1">
            <a:off x="7014411" y="4817469"/>
            <a:ext cx="0" cy="1188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Пряма сполучна лінія 162"/>
          <p:cNvCxnSpPr/>
          <p:nvPr/>
        </p:nvCxnSpPr>
        <p:spPr>
          <a:xfrm flipV="1">
            <a:off x="2142990" y="4920285"/>
            <a:ext cx="0" cy="1188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 сполучна лінія 102"/>
          <p:cNvCxnSpPr/>
          <p:nvPr/>
        </p:nvCxnSpPr>
        <p:spPr>
          <a:xfrm flipV="1">
            <a:off x="1504120" y="1290906"/>
            <a:ext cx="0" cy="1260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 сполучна лінія 103"/>
          <p:cNvCxnSpPr/>
          <p:nvPr/>
        </p:nvCxnSpPr>
        <p:spPr>
          <a:xfrm flipV="1">
            <a:off x="5829810" y="1110754"/>
            <a:ext cx="0" cy="1368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 сполучна лінія 104"/>
          <p:cNvCxnSpPr/>
          <p:nvPr/>
        </p:nvCxnSpPr>
        <p:spPr>
          <a:xfrm flipV="1">
            <a:off x="1403648" y="3095070"/>
            <a:ext cx="0" cy="1188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 сполучна лінія 105"/>
          <p:cNvCxnSpPr/>
          <p:nvPr/>
        </p:nvCxnSpPr>
        <p:spPr>
          <a:xfrm flipV="1">
            <a:off x="1949488" y="3095070"/>
            <a:ext cx="0" cy="1188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886110"/>
          </a:xfrm>
        </p:spPr>
        <p:txBody>
          <a:bodyPr/>
          <a:lstStyle/>
          <a:p>
            <a:r>
              <a:rPr lang="uk-UA" dirty="0" smtClean="0"/>
              <a:t>Визначити розміри:</a:t>
            </a:r>
            <a:endParaRPr lang="uk-UA" dirty="0"/>
          </a:p>
        </p:txBody>
      </p:sp>
      <p:grpSp>
        <p:nvGrpSpPr>
          <p:cNvPr id="3" name="Групувати 2"/>
          <p:cNvGrpSpPr/>
          <p:nvPr/>
        </p:nvGrpSpPr>
        <p:grpSpPr>
          <a:xfrm>
            <a:off x="1504120" y="1838948"/>
            <a:ext cx="5414349" cy="590087"/>
            <a:chOff x="1691680" y="3717032"/>
            <a:chExt cx="4104000" cy="360000"/>
          </a:xfrm>
        </p:grpSpPr>
        <p:cxnSp>
          <p:nvCxnSpPr>
            <p:cNvPr id="4" name="Пряма сполучна лінія 3"/>
            <p:cNvCxnSpPr/>
            <p:nvPr/>
          </p:nvCxnSpPr>
          <p:spPr>
            <a:xfrm flipV="1">
              <a:off x="1691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 сполучна лінія 4"/>
            <p:cNvCxnSpPr/>
            <p:nvPr/>
          </p:nvCxnSpPr>
          <p:spPr>
            <a:xfrm flipV="1">
              <a:off x="2102082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 сполучна лінія 5"/>
            <p:cNvCxnSpPr/>
            <p:nvPr/>
          </p:nvCxnSpPr>
          <p:spPr>
            <a:xfrm flipV="1">
              <a:off x="2922886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 сполучна лінія 6"/>
            <p:cNvCxnSpPr/>
            <p:nvPr/>
          </p:nvCxnSpPr>
          <p:spPr>
            <a:xfrm flipV="1">
              <a:off x="251248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 сполучна лінія 7"/>
            <p:cNvCxnSpPr/>
            <p:nvPr/>
          </p:nvCxnSpPr>
          <p:spPr>
            <a:xfrm flipV="1">
              <a:off x="374369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 сполучна лінія 8"/>
            <p:cNvCxnSpPr/>
            <p:nvPr/>
          </p:nvCxnSpPr>
          <p:spPr>
            <a:xfrm flipV="1">
              <a:off x="5795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 сполучна лінія 9"/>
            <p:cNvCxnSpPr/>
            <p:nvPr/>
          </p:nvCxnSpPr>
          <p:spPr>
            <a:xfrm flipV="1">
              <a:off x="497225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 сполучна лінія 10"/>
            <p:cNvCxnSpPr/>
            <p:nvPr/>
          </p:nvCxnSpPr>
          <p:spPr>
            <a:xfrm flipV="1">
              <a:off x="4154092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 сполучна лінія 11"/>
            <p:cNvCxnSpPr/>
            <p:nvPr/>
          </p:nvCxnSpPr>
          <p:spPr>
            <a:xfrm flipV="1">
              <a:off x="456449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 сполучна лінія 12"/>
            <p:cNvCxnSpPr/>
            <p:nvPr/>
          </p:nvCxnSpPr>
          <p:spPr>
            <a:xfrm flipV="1">
              <a:off x="538529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 сполучна лінія 13"/>
            <p:cNvCxnSpPr/>
            <p:nvPr/>
          </p:nvCxnSpPr>
          <p:spPr>
            <a:xfrm flipV="1">
              <a:off x="333328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 сполучна лінія 14"/>
            <p:cNvCxnSpPr/>
            <p:nvPr/>
          </p:nvCxnSpPr>
          <p:spPr>
            <a:xfrm flipV="1">
              <a:off x="1691680" y="3717032"/>
              <a:ext cx="410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Групувати 15"/>
          <p:cNvGrpSpPr/>
          <p:nvPr/>
        </p:nvGrpSpPr>
        <p:grpSpPr>
          <a:xfrm>
            <a:off x="35496" y="894730"/>
            <a:ext cx="8748972" cy="944218"/>
            <a:chOff x="35496" y="1412776"/>
            <a:chExt cx="9146188" cy="944218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 flipV="1">
              <a:off x="134808" y="2356994"/>
              <a:ext cx="9000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 17"/>
            <p:cNvCxnSpPr/>
            <p:nvPr/>
          </p:nvCxnSpPr>
          <p:spPr>
            <a:xfrm flipV="1">
              <a:off x="134808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/>
            <p:cNvCxnSpPr/>
            <p:nvPr/>
          </p:nvCxnSpPr>
          <p:spPr>
            <a:xfrm flipV="1">
              <a:off x="73061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 сполучна лінія 19"/>
            <p:cNvCxnSpPr/>
            <p:nvPr/>
          </p:nvCxnSpPr>
          <p:spPr>
            <a:xfrm flipV="1">
              <a:off x="222013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 сполучна лінія 20"/>
            <p:cNvCxnSpPr/>
            <p:nvPr/>
          </p:nvCxnSpPr>
          <p:spPr>
            <a:xfrm flipV="1">
              <a:off x="43271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 сполучна лінія 21"/>
            <p:cNvCxnSpPr/>
            <p:nvPr/>
          </p:nvCxnSpPr>
          <p:spPr>
            <a:xfrm flipV="1">
              <a:off x="5794976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 сполучна лінія 22"/>
            <p:cNvCxnSpPr/>
            <p:nvPr/>
          </p:nvCxnSpPr>
          <p:spPr>
            <a:xfrm flipV="1">
              <a:off x="192223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 сполучна лінія 23"/>
            <p:cNvCxnSpPr/>
            <p:nvPr/>
          </p:nvCxnSpPr>
          <p:spPr>
            <a:xfrm flipV="1">
              <a:off x="132642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 сполучна лінія 24"/>
            <p:cNvCxnSpPr/>
            <p:nvPr/>
          </p:nvCxnSpPr>
          <p:spPr>
            <a:xfrm flipV="1">
              <a:off x="4603362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 сполучна лінія 25"/>
            <p:cNvCxnSpPr/>
            <p:nvPr/>
          </p:nvCxnSpPr>
          <p:spPr>
            <a:xfrm flipV="1">
              <a:off x="3113844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 сполучна лінія 26"/>
            <p:cNvCxnSpPr/>
            <p:nvPr/>
          </p:nvCxnSpPr>
          <p:spPr>
            <a:xfrm flipV="1">
              <a:off x="102851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 сполучна лінія 27"/>
            <p:cNvCxnSpPr/>
            <p:nvPr/>
          </p:nvCxnSpPr>
          <p:spPr>
            <a:xfrm flipV="1">
              <a:off x="6092880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 сполучна лінія 28"/>
            <p:cNvCxnSpPr/>
            <p:nvPr/>
          </p:nvCxnSpPr>
          <p:spPr>
            <a:xfrm flipV="1">
              <a:off x="28159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 сполучна лінія 29"/>
            <p:cNvCxnSpPr/>
            <p:nvPr/>
          </p:nvCxnSpPr>
          <p:spPr>
            <a:xfrm flipV="1">
              <a:off x="1624326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 сполучна лінія 30"/>
            <p:cNvCxnSpPr/>
            <p:nvPr/>
          </p:nvCxnSpPr>
          <p:spPr>
            <a:xfrm flipV="1">
              <a:off x="4901266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 сполучна лінія 31"/>
            <p:cNvCxnSpPr/>
            <p:nvPr/>
          </p:nvCxnSpPr>
          <p:spPr>
            <a:xfrm flipV="1">
              <a:off x="370965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 сполучна лінія 32"/>
            <p:cNvCxnSpPr/>
            <p:nvPr/>
          </p:nvCxnSpPr>
          <p:spPr>
            <a:xfrm flipV="1">
              <a:off x="43054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 сполучна лінія 33"/>
            <p:cNvCxnSpPr/>
            <p:nvPr/>
          </p:nvCxnSpPr>
          <p:spPr>
            <a:xfrm flipV="1">
              <a:off x="519916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 сполучна лінія 34"/>
            <p:cNvCxnSpPr/>
            <p:nvPr/>
          </p:nvCxnSpPr>
          <p:spPr>
            <a:xfrm flipV="1">
              <a:off x="341174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 сполучна лінія 35"/>
            <p:cNvCxnSpPr/>
            <p:nvPr/>
          </p:nvCxnSpPr>
          <p:spPr>
            <a:xfrm flipV="1">
              <a:off x="549707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 сполучна лінія 36"/>
            <p:cNvCxnSpPr/>
            <p:nvPr/>
          </p:nvCxnSpPr>
          <p:spPr>
            <a:xfrm flipV="1">
              <a:off x="400755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 сполучна лінія 37"/>
            <p:cNvCxnSpPr/>
            <p:nvPr/>
          </p:nvCxnSpPr>
          <p:spPr>
            <a:xfrm flipV="1">
              <a:off x="251803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3014532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1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993568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2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5496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0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2" name="Пряма сполучна лінія 41"/>
            <p:cNvCxnSpPr/>
            <p:nvPr/>
          </p:nvCxnSpPr>
          <p:spPr>
            <a:xfrm flipV="1">
              <a:off x="878446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 сполучна лінія 42"/>
            <p:cNvCxnSpPr/>
            <p:nvPr/>
          </p:nvCxnSpPr>
          <p:spPr>
            <a:xfrm flipV="1">
              <a:off x="7592854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 сполучна лінія 43"/>
            <p:cNvCxnSpPr/>
            <p:nvPr/>
          </p:nvCxnSpPr>
          <p:spPr>
            <a:xfrm flipV="1">
              <a:off x="9082372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 сполучна лінія 44"/>
            <p:cNvCxnSpPr/>
            <p:nvPr/>
          </p:nvCxnSpPr>
          <p:spPr>
            <a:xfrm flipV="1">
              <a:off x="78907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 сполучна лінія 45"/>
            <p:cNvCxnSpPr/>
            <p:nvPr/>
          </p:nvCxnSpPr>
          <p:spPr>
            <a:xfrm flipV="1">
              <a:off x="669914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 сполучна лінія 46"/>
            <p:cNvCxnSpPr/>
            <p:nvPr/>
          </p:nvCxnSpPr>
          <p:spPr>
            <a:xfrm flipV="1">
              <a:off x="729495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 сполучна лінія 47"/>
            <p:cNvCxnSpPr/>
            <p:nvPr/>
          </p:nvCxnSpPr>
          <p:spPr>
            <a:xfrm flipV="1">
              <a:off x="818866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 сполучна лінія 48"/>
            <p:cNvCxnSpPr/>
            <p:nvPr/>
          </p:nvCxnSpPr>
          <p:spPr>
            <a:xfrm flipV="1">
              <a:off x="64012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 сполучна лінія 49"/>
            <p:cNvCxnSpPr/>
            <p:nvPr/>
          </p:nvCxnSpPr>
          <p:spPr>
            <a:xfrm flipV="1">
              <a:off x="848656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 сполучна лінія 50"/>
            <p:cNvCxnSpPr/>
            <p:nvPr/>
          </p:nvCxnSpPr>
          <p:spPr>
            <a:xfrm flipV="1">
              <a:off x="699704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8983060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3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3" name="Групувати 52"/>
          <p:cNvGrpSpPr/>
          <p:nvPr/>
        </p:nvGrpSpPr>
        <p:grpSpPr>
          <a:xfrm>
            <a:off x="1403648" y="3567140"/>
            <a:ext cx="5414349" cy="590087"/>
            <a:chOff x="1691680" y="3717032"/>
            <a:chExt cx="4104000" cy="360000"/>
          </a:xfrm>
        </p:grpSpPr>
        <p:cxnSp>
          <p:nvCxnSpPr>
            <p:cNvPr id="54" name="Пряма сполучна лінія 53"/>
            <p:cNvCxnSpPr/>
            <p:nvPr/>
          </p:nvCxnSpPr>
          <p:spPr>
            <a:xfrm flipV="1">
              <a:off x="1691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 сполучна лінія 54"/>
            <p:cNvCxnSpPr/>
            <p:nvPr/>
          </p:nvCxnSpPr>
          <p:spPr>
            <a:xfrm flipV="1">
              <a:off x="2105880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 сполучна лінія 55"/>
            <p:cNvCxnSpPr/>
            <p:nvPr/>
          </p:nvCxnSpPr>
          <p:spPr>
            <a:xfrm flipV="1">
              <a:off x="2922886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 сполучна лінія 56"/>
            <p:cNvCxnSpPr/>
            <p:nvPr/>
          </p:nvCxnSpPr>
          <p:spPr>
            <a:xfrm flipV="1">
              <a:off x="251248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 сполучна лінія 57"/>
            <p:cNvCxnSpPr/>
            <p:nvPr/>
          </p:nvCxnSpPr>
          <p:spPr>
            <a:xfrm flipV="1">
              <a:off x="374369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 сполучна лінія 58"/>
            <p:cNvCxnSpPr/>
            <p:nvPr/>
          </p:nvCxnSpPr>
          <p:spPr>
            <a:xfrm flipV="1">
              <a:off x="5795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 сполучна лінія 59"/>
            <p:cNvCxnSpPr/>
            <p:nvPr/>
          </p:nvCxnSpPr>
          <p:spPr>
            <a:xfrm flipV="1">
              <a:off x="4974896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 сполучна лінія 60"/>
            <p:cNvCxnSpPr/>
            <p:nvPr/>
          </p:nvCxnSpPr>
          <p:spPr>
            <a:xfrm flipV="1">
              <a:off x="4154092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 сполучна лінія 61"/>
            <p:cNvCxnSpPr/>
            <p:nvPr/>
          </p:nvCxnSpPr>
          <p:spPr>
            <a:xfrm flipV="1">
              <a:off x="456449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 сполучна лінія 62"/>
            <p:cNvCxnSpPr/>
            <p:nvPr/>
          </p:nvCxnSpPr>
          <p:spPr>
            <a:xfrm flipV="1">
              <a:off x="538529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 сполучна лінія 63"/>
            <p:cNvCxnSpPr/>
            <p:nvPr/>
          </p:nvCxnSpPr>
          <p:spPr>
            <a:xfrm flipV="1">
              <a:off x="333328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 сполучна лінія 64"/>
            <p:cNvCxnSpPr/>
            <p:nvPr/>
          </p:nvCxnSpPr>
          <p:spPr>
            <a:xfrm flipV="1">
              <a:off x="1691680" y="3717032"/>
              <a:ext cx="410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Групувати 65"/>
          <p:cNvGrpSpPr/>
          <p:nvPr/>
        </p:nvGrpSpPr>
        <p:grpSpPr>
          <a:xfrm>
            <a:off x="144694" y="2622922"/>
            <a:ext cx="8748972" cy="944218"/>
            <a:chOff x="35496" y="1412776"/>
            <a:chExt cx="9146188" cy="944218"/>
          </a:xfrm>
        </p:grpSpPr>
        <p:cxnSp>
          <p:nvCxnSpPr>
            <p:cNvPr id="67" name="Пряма сполучна лінія 66"/>
            <p:cNvCxnSpPr/>
            <p:nvPr/>
          </p:nvCxnSpPr>
          <p:spPr>
            <a:xfrm flipV="1">
              <a:off x="134808" y="2356994"/>
              <a:ext cx="9000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 сполучна лінія 67"/>
            <p:cNvCxnSpPr/>
            <p:nvPr/>
          </p:nvCxnSpPr>
          <p:spPr>
            <a:xfrm flipV="1">
              <a:off x="134808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 сполучна лінія 68"/>
            <p:cNvCxnSpPr/>
            <p:nvPr/>
          </p:nvCxnSpPr>
          <p:spPr>
            <a:xfrm flipV="1">
              <a:off x="73061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 сполучна лінія 69"/>
            <p:cNvCxnSpPr/>
            <p:nvPr/>
          </p:nvCxnSpPr>
          <p:spPr>
            <a:xfrm flipV="1">
              <a:off x="222013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Пряма сполучна лінія 70"/>
            <p:cNvCxnSpPr/>
            <p:nvPr/>
          </p:nvCxnSpPr>
          <p:spPr>
            <a:xfrm flipV="1">
              <a:off x="43271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 сполучна лінія 71"/>
            <p:cNvCxnSpPr/>
            <p:nvPr/>
          </p:nvCxnSpPr>
          <p:spPr>
            <a:xfrm flipV="1">
              <a:off x="5794976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Пряма сполучна лінія 72"/>
            <p:cNvCxnSpPr/>
            <p:nvPr/>
          </p:nvCxnSpPr>
          <p:spPr>
            <a:xfrm flipV="1">
              <a:off x="192223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Пряма сполучна лінія 73"/>
            <p:cNvCxnSpPr/>
            <p:nvPr/>
          </p:nvCxnSpPr>
          <p:spPr>
            <a:xfrm flipV="1">
              <a:off x="132642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Пряма сполучна лінія 74"/>
            <p:cNvCxnSpPr/>
            <p:nvPr/>
          </p:nvCxnSpPr>
          <p:spPr>
            <a:xfrm flipV="1">
              <a:off x="4603362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Пряма сполучна лінія 75"/>
            <p:cNvCxnSpPr/>
            <p:nvPr/>
          </p:nvCxnSpPr>
          <p:spPr>
            <a:xfrm flipV="1">
              <a:off x="3113844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Пряма сполучна лінія 76"/>
            <p:cNvCxnSpPr/>
            <p:nvPr/>
          </p:nvCxnSpPr>
          <p:spPr>
            <a:xfrm flipV="1">
              <a:off x="102851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Пряма сполучна лінія 77"/>
            <p:cNvCxnSpPr/>
            <p:nvPr/>
          </p:nvCxnSpPr>
          <p:spPr>
            <a:xfrm flipV="1">
              <a:off x="6092880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 сполучна лінія 78"/>
            <p:cNvCxnSpPr/>
            <p:nvPr/>
          </p:nvCxnSpPr>
          <p:spPr>
            <a:xfrm flipV="1">
              <a:off x="28159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 сполучна лінія 79"/>
            <p:cNvCxnSpPr/>
            <p:nvPr/>
          </p:nvCxnSpPr>
          <p:spPr>
            <a:xfrm flipV="1">
              <a:off x="1624326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 сполучна лінія 80"/>
            <p:cNvCxnSpPr/>
            <p:nvPr/>
          </p:nvCxnSpPr>
          <p:spPr>
            <a:xfrm flipV="1">
              <a:off x="4901266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Пряма сполучна лінія 81"/>
            <p:cNvCxnSpPr/>
            <p:nvPr/>
          </p:nvCxnSpPr>
          <p:spPr>
            <a:xfrm flipV="1">
              <a:off x="370965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 сполучна лінія 82"/>
            <p:cNvCxnSpPr/>
            <p:nvPr/>
          </p:nvCxnSpPr>
          <p:spPr>
            <a:xfrm flipV="1">
              <a:off x="43054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Пряма сполучна лінія 83"/>
            <p:cNvCxnSpPr/>
            <p:nvPr/>
          </p:nvCxnSpPr>
          <p:spPr>
            <a:xfrm flipV="1">
              <a:off x="519916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Пряма сполучна лінія 84"/>
            <p:cNvCxnSpPr/>
            <p:nvPr/>
          </p:nvCxnSpPr>
          <p:spPr>
            <a:xfrm flipV="1">
              <a:off x="341174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Пряма сполучна лінія 85"/>
            <p:cNvCxnSpPr/>
            <p:nvPr/>
          </p:nvCxnSpPr>
          <p:spPr>
            <a:xfrm flipV="1">
              <a:off x="549707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 сполучна лінія 86"/>
            <p:cNvCxnSpPr/>
            <p:nvPr/>
          </p:nvCxnSpPr>
          <p:spPr>
            <a:xfrm flipV="1">
              <a:off x="400755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 сполучна лінія 87"/>
            <p:cNvCxnSpPr/>
            <p:nvPr/>
          </p:nvCxnSpPr>
          <p:spPr>
            <a:xfrm flipV="1">
              <a:off x="251803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3014532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6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5993568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7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35496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5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2" name="Пряма сполучна лінія 91"/>
            <p:cNvCxnSpPr/>
            <p:nvPr/>
          </p:nvCxnSpPr>
          <p:spPr>
            <a:xfrm flipV="1">
              <a:off x="878446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Пряма сполучна лінія 92"/>
            <p:cNvCxnSpPr/>
            <p:nvPr/>
          </p:nvCxnSpPr>
          <p:spPr>
            <a:xfrm flipV="1">
              <a:off x="7592854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Пряма сполучна лінія 93"/>
            <p:cNvCxnSpPr/>
            <p:nvPr/>
          </p:nvCxnSpPr>
          <p:spPr>
            <a:xfrm flipV="1">
              <a:off x="9082372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Пряма сполучна лінія 94"/>
            <p:cNvCxnSpPr/>
            <p:nvPr/>
          </p:nvCxnSpPr>
          <p:spPr>
            <a:xfrm flipV="1">
              <a:off x="78907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Пряма сполучна лінія 95"/>
            <p:cNvCxnSpPr/>
            <p:nvPr/>
          </p:nvCxnSpPr>
          <p:spPr>
            <a:xfrm flipV="1">
              <a:off x="669914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Пряма сполучна лінія 96"/>
            <p:cNvCxnSpPr/>
            <p:nvPr/>
          </p:nvCxnSpPr>
          <p:spPr>
            <a:xfrm flipV="1">
              <a:off x="729495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Пряма сполучна лінія 97"/>
            <p:cNvCxnSpPr/>
            <p:nvPr/>
          </p:nvCxnSpPr>
          <p:spPr>
            <a:xfrm flipV="1">
              <a:off x="818866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Пряма сполучна лінія 98"/>
            <p:cNvCxnSpPr/>
            <p:nvPr/>
          </p:nvCxnSpPr>
          <p:spPr>
            <a:xfrm flipV="1">
              <a:off x="64012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Пряма сполучна лінія 99"/>
            <p:cNvCxnSpPr/>
            <p:nvPr/>
          </p:nvCxnSpPr>
          <p:spPr>
            <a:xfrm flipV="1">
              <a:off x="848656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Пряма сполучна лінія 100"/>
            <p:cNvCxnSpPr/>
            <p:nvPr/>
          </p:nvCxnSpPr>
          <p:spPr>
            <a:xfrm flipV="1">
              <a:off x="699704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Box 101"/>
            <p:cNvSpPr txBox="1"/>
            <p:nvPr/>
          </p:nvSpPr>
          <p:spPr>
            <a:xfrm>
              <a:off x="8983060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8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1641902" y="2298886"/>
            <a:ext cx="1908182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4+0,8=4,8 мм</a:t>
            </a:r>
            <a:endParaRPr lang="uk-UA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121059" y="4099086"/>
            <a:ext cx="2678085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50+4+0,1=54,1 мм</a:t>
            </a:r>
            <a:endParaRPr lang="uk-UA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43508" y="2622922"/>
            <a:ext cx="396776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uk-UA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2" name="Групувати 111"/>
          <p:cNvGrpSpPr/>
          <p:nvPr/>
        </p:nvGrpSpPr>
        <p:grpSpPr>
          <a:xfrm>
            <a:off x="2145983" y="5392359"/>
            <a:ext cx="5414349" cy="590091"/>
            <a:chOff x="1691680" y="3717030"/>
            <a:chExt cx="4104000" cy="360002"/>
          </a:xfrm>
        </p:grpSpPr>
        <p:cxnSp>
          <p:nvCxnSpPr>
            <p:cNvPr id="113" name="Пряма сполучна лінія 112"/>
            <p:cNvCxnSpPr/>
            <p:nvPr/>
          </p:nvCxnSpPr>
          <p:spPr>
            <a:xfrm flipV="1">
              <a:off x="1691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Пряма сполучна лінія 113"/>
            <p:cNvCxnSpPr/>
            <p:nvPr/>
          </p:nvCxnSpPr>
          <p:spPr>
            <a:xfrm flipV="1">
              <a:off x="2105880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Пряма сполучна лінія 114"/>
            <p:cNvCxnSpPr/>
            <p:nvPr/>
          </p:nvCxnSpPr>
          <p:spPr>
            <a:xfrm flipV="1">
              <a:off x="2922886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Пряма сполучна лінія 115"/>
            <p:cNvCxnSpPr/>
            <p:nvPr/>
          </p:nvCxnSpPr>
          <p:spPr>
            <a:xfrm flipV="1">
              <a:off x="251248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Пряма сполучна лінія 116"/>
            <p:cNvCxnSpPr/>
            <p:nvPr/>
          </p:nvCxnSpPr>
          <p:spPr>
            <a:xfrm flipV="1">
              <a:off x="374369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Пряма сполучна лінія 117"/>
            <p:cNvCxnSpPr/>
            <p:nvPr/>
          </p:nvCxnSpPr>
          <p:spPr>
            <a:xfrm flipV="1">
              <a:off x="5795680" y="3717032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Пряма сполучна лінія 118"/>
            <p:cNvCxnSpPr/>
            <p:nvPr/>
          </p:nvCxnSpPr>
          <p:spPr>
            <a:xfrm flipV="1">
              <a:off x="4974896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Пряма сполучна лінія 119"/>
            <p:cNvCxnSpPr/>
            <p:nvPr/>
          </p:nvCxnSpPr>
          <p:spPr>
            <a:xfrm flipV="1">
              <a:off x="4154092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Пряма сполучна лінія 120"/>
            <p:cNvCxnSpPr/>
            <p:nvPr/>
          </p:nvCxnSpPr>
          <p:spPr>
            <a:xfrm flipV="1">
              <a:off x="4564494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Пряма сполучна лінія 121"/>
            <p:cNvCxnSpPr/>
            <p:nvPr/>
          </p:nvCxnSpPr>
          <p:spPr>
            <a:xfrm flipV="1">
              <a:off x="5381880" y="3717030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Пряма сполучна лінія 122"/>
            <p:cNvCxnSpPr/>
            <p:nvPr/>
          </p:nvCxnSpPr>
          <p:spPr>
            <a:xfrm flipV="1">
              <a:off x="3333288" y="3717032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Пряма сполучна лінія 123"/>
            <p:cNvCxnSpPr/>
            <p:nvPr/>
          </p:nvCxnSpPr>
          <p:spPr>
            <a:xfrm flipV="1">
              <a:off x="1691680" y="3717032"/>
              <a:ext cx="410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Групувати 124"/>
          <p:cNvGrpSpPr/>
          <p:nvPr/>
        </p:nvGrpSpPr>
        <p:grpSpPr>
          <a:xfrm>
            <a:off x="70233" y="4448137"/>
            <a:ext cx="8748972" cy="944218"/>
            <a:chOff x="35496" y="1412776"/>
            <a:chExt cx="9146188" cy="944218"/>
          </a:xfrm>
        </p:grpSpPr>
        <p:cxnSp>
          <p:nvCxnSpPr>
            <p:cNvPr id="126" name="Пряма сполучна лінія 125"/>
            <p:cNvCxnSpPr/>
            <p:nvPr/>
          </p:nvCxnSpPr>
          <p:spPr>
            <a:xfrm flipV="1">
              <a:off x="134808" y="2356994"/>
              <a:ext cx="9000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Пряма сполучна лінія 126"/>
            <p:cNvCxnSpPr/>
            <p:nvPr/>
          </p:nvCxnSpPr>
          <p:spPr>
            <a:xfrm flipV="1">
              <a:off x="134808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Пряма сполучна лінія 127"/>
            <p:cNvCxnSpPr/>
            <p:nvPr/>
          </p:nvCxnSpPr>
          <p:spPr>
            <a:xfrm flipV="1">
              <a:off x="73061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Пряма сполучна лінія 128"/>
            <p:cNvCxnSpPr/>
            <p:nvPr/>
          </p:nvCxnSpPr>
          <p:spPr>
            <a:xfrm flipV="1">
              <a:off x="222013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Пряма сполучна лінія 129"/>
            <p:cNvCxnSpPr/>
            <p:nvPr/>
          </p:nvCxnSpPr>
          <p:spPr>
            <a:xfrm flipV="1">
              <a:off x="43271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Пряма сполучна лінія 130"/>
            <p:cNvCxnSpPr/>
            <p:nvPr/>
          </p:nvCxnSpPr>
          <p:spPr>
            <a:xfrm flipV="1">
              <a:off x="5794976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Пряма сполучна лінія 131"/>
            <p:cNvCxnSpPr/>
            <p:nvPr/>
          </p:nvCxnSpPr>
          <p:spPr>
            <a:xfrm flipV="1">
              <a:off x="192223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Пряма сполучна лінія 132"/>
            <p:cNvCxnSpPr/>
            <p:nvPr/>
          </p:nvCxnSpPr>
          <p:spPr>
            <a:xfrm flipV="1">
              <a:off x="1326422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Пряма сполучна лінія 133"/>
            <p:cNvCxnSpPr/>
            <p:nvPr/>
          </p:nvCxnSpPr>
          <p:spPr>
            <a:xfrm flipV="1">
              <a:off x="4603362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Пряма сполучна лінія 134"/>
            <p:cNvCxnSpPr/>
            <p:nvPr/>
          </p:nvCxnSpPr>
          <p:spPr>
            <a:xfrm flipV="1">
              <a:off x="3113844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Пряма сполучна лінія 135"/>
            <p:cNvCxnSpPr/>
            <p:nvPr/>
          </p:nvCxnSpPr>
          <p:spPr>
            <a:xfrm flipV="1">
              <a:off x="102851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Пряма сполучна лінія 136"/>
            <p:cNvCxnSpPr/>
            <p:nvPr/>
          </p:nvCxnSpPr>
          <p:spPr>
            <a:xfrm flipV="1">
              <a:off x="6092880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Пряма сполучна лінія 137"/>
            <p:cNvCxnSpPr/>
            <p:nvPr/>
          </p:nvCxnSpPr>
          <p:spPr>
            <a:xfrm flipV="1">
              <a:off x="28159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Пряма сполучна лінія 138"/>
            <p:cNvCxnSpPr/>
            <p:nvPr/>
          </p:nvCxnSpPr>
          <p:spPr>
            <a:xfrm flipV="1">
              <a:off x="1624326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Пряма сполучна лінія 139"/>
            <p:cNvCxnSpPr/>
            <p:nvPr/>
          </p:nvCxnSpPr>
          <p:spPr>
            <a:xfrm flipV="1">
              <a:off x="4901266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Пряма сполучна лінія 140"/>
            <p:cNvCxnSpPr/>
            <p:nvPr/>
          </p:nvCxnSpPr>
          <p:spPr>
            <a:xfrm flipV="1">
              <a:off x="370965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Пряма сполучна лінія 141"/>
            <p:cNvCxnSpPr/>
            <p:nvPr/>
          </p:nvCxnSpPr>
          <p:spPr>
            <a:xfrm flipV="1">
              <a:off x="43054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Пряма сполучна лінія 142"/>
            <p:cNvCxnSpPr/>
            <p:nvPr/>
          </p:nvCxnSpPr>
          <p:spPr>
            <a:xfrm flipV="1">
              <a:off x="5199169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Пряма сполучна лінія 143"/>
            <p:cNvCxnSpPr/>
            <p:nvPr/>
          </p:nvCxnSpPr>
          <p:spPr>
            <a:xfrm flipV="1">
              <a:off x="341174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Пряма сполучна лінія 144"/>
            <p:cNvCxnSpPr/>
            <p:nvPr/>
          </p:nvCxnSpPr>
          <p:spPr>
            <a:xfrm flipV="1">
              <a:off x="549707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Пряма сполучна лінія 145"/>
            <p:cNvCxnSpPr/>
            <p:nvPr/>
          </p:nvCxnSpPr>
          <p:spPr>
            <a:xfrm flipV="1">
              <a:off x="400755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Пряма сполучна лінія 146"/>
            <p:cNvCxnSpPr/>
            <p:nvPr/>
          </p:nvCxnSpPr>
          <p:spPr>
            <a:xfrm flipV="1">
              <a:off x="251803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TextBox 147"/>
            <p:cNvSpPr txBox="1"/>
            <p:nvPr/>
          </p:nvSpPr>
          <p:spPr>
            <a:xfrm>
              <a:off x="3014532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4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5993568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>
                  <a:latin typeface="Arial" pitchFamily="34" charset="0"/>
                  <a:cs typeface="Arial" pitchFamily="34" charset="0"/>
                </a:rPr>
                <a:t>5</a:t>
              </a: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35496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3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51" name="Пряма сполучна лінія 150"/>
            <p:cNvCxnSpPr/>
            <p:nvPr/>
          </p:nvCxnSpPr>
          <p:spPr>
            <a:xfrm flipV="1">
              <a:off x="878446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Пряма сполучна лінія 151"/>
            <p:cNvCxnSpPr/>
            <p:nvPr/>
          </p:nvCxnSpPr>
          <p:spPr>
            <a:xfrm flipV="1">
              <a:off x="7592854" y="1884924"/>
              <a:ext cx="0" cy="4720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Пряма сполучна лінія 152"/>
            <p:cNvCxnSpPr/>
            <p:nvPr/>
          </p:nvCxnSpPr>
          <p:spPr>
            <a:xfrm flipV="1">
              <a:off x="9082372" y="1766907"/>
              <a:ext cx="0" cy="5900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Пряма сполучна лінія 153"/>
            <p:cNvCxnSpPr/>
            <p:nvPr/>
          </p:nvCxnSpPr>
          <p:spPr>
            <a:xfrm flipV="1">
              <a:off x="7890758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Пряма сполучна лінія 154"/>
            <p:cNvCxnSpPr/>
            <p:nvPr/>
          </p:nvCxnSpPr>
          <p:spPr>
            <a:xfrm flipV="1">
              <a:off x="6699143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Пряма сполучна лінія 155"/>
            <p:cNvCxnSpPr/>
            <p:nvPr/>
          </p:nvCxnSpPr>
          <p:spPr>
            <a:xfrm flipV="1">
              <a:off x="729495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Пряма сполучна лінія 156"/>
            <p:cNvCxnSpPr/>
            <p:nvPr/>
          </p:nvCxnSpPr>
          <p:spPr>
            <a:xfrm flipV="1">
              <a:off x="8188661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Пряма сполучна лінія 157"/>
            <p:cNvCxnSpPr/>
            <p:nvPr/>
          </p:nvCxnSpPr>
          <p:spPr>
            <a:xfrm flipV="1">
              <a:off x="6401240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Пряма сполучна лінія 158"/>
            <p:cNvCxnSpPr/>
            <p:nvPr/>
          </p:nvCxnSpPr>
          <p:spPr>
            <a:xfrm flipV="1">
              <a:off x="8486565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Пряма сполучна лінія 159"/>
            <p:cNvCxnSpPr/>
            <p:nvPr/>
          </p:nvCxnSpPr>
          <p:spPr>
            <a:xfrm flipV="1">
              <a:off x="6997047" y="2002942"/>
              <a:ext cx="0" cy="354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1" name="TextBox 160"/>
            <p:cNvSpPr txBox="1"/>
            <p:nvPr/>
          </p:nvSpPr>
          <p:spPr>
            <a:xfrm>
              <a:off x="8983060" y="1412776"/>
              <a:ext cx="198624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uk-UA" sz="2400" dirty="0" smtClean="0">
                  <a:latin typeface="Arial" pitchFamily="34" charset="0"/>
                  <a:cs typeface="Arial" pitchFamily="34" charset="0"/>
                </a:rPr>
                <a:t>6</a:t>
              </a:r>
              <a:endParaRPr lang="uk-UA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64" name="TextBox 163"/>
          <p:cNvSpPr txBox="1"/>
          <p:nvPr/>
        </p:nvSpPr>
        <p:spPr>
          <a:xfrm>
            <a:off x="2320239" y="5923619"/>
            <a:ext cx="2678085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30+6+0,9=36,9 мм</a:t>
            </a:r>
            <a:endParaRPr lang="uk-UA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70233" y="4448137"/>
            <a:ext cx="396776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uk-UA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7" name="Номер слайда 166"/>
          <p:cNvSpPr>
            <a:spLocks noGrp="1"/>
          </p:cNvSpPr>
          <p:nvPr>
            <p:ph type="sldNum" sz="quarter" idx="12"/>
          </p:nvPr>
        </p:nvSpPr>
        <p:spPr>
          <a:xfrm>
            <a:off x="6532594" y="6359521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86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1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1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9" grpId="0"/>
      <p:bldP spid="110" grpId="0"/>
      <p:bldP spid="111" grpId="0"/>
      <p:bldP spid="164" grpId="0"/>
      <p:bldP spid="1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/>
              <a:t>Визначити показ штангенциркуля:</a:t>
            </a:r>
            <a:endParaRPr lang="uk-UA" dirty="0"/>
          </a:p>
        </p:txBody>
      </p:sp>
      <p:pic>
        <p:nvPicPr>
          <p:cNvPr id="4099" name="Місце для вмісту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t="20634" r="40656" b="34723"/>
          <a:stretch>
            <a:fillRect/>
          </a:stretch>
        </p:blipFill>
        <p:spPr>
          <a:xfrm>
            <a:off x="395536" y="1844824"/>
            <a:ext cx="8532948" cy="4536504"/>
          </a:xfrm>
        </p:spPr>
      </p:pic>
    </p:spTree>
    <p:extLst>
      <p:ext uri="{BB962C8B-B14F-4D97-AF65-F5344CB8AC3E}">
        <p14:creationId xmlns:p14="http://schemas.microsoft.com/office/powerpoint/2010/main" val="227309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548" y="296652"/>
            <a:ext cx="7956884" cy="3060340"/>
          </a:xfrm>
        </p:spPr>
        <p:txBody>
          <a:bodyPr>
            <a:normAutofit/>
          </a:bodyPr>
          <a:lstStyle/>
          <a:p>
            <a:pPr algn="l"/>
            <a:r>
              <a:rPr lang="uk-UA" b="1" dirty="0" smtClean="0"/>
              <a:t>Домашнє завдання: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опрацювати §4;</a:t>
            </a:r>
            <a:br>
              <a:rPr lang="uk-UA" dirty="0" smtClean="0"/>
            </a:br>
            <a:r>
              <a:rPr lang="uk-UA" dirty="0" smtClean="0"/>
              <a:t>визначити та записати покази штангенциркулів</a:t>
            </a:r>
            <a:endParaRPr lang="uk-UA" dirty="0"/>
          </a:p>
        </p:txBody>
      </p:sp>
      <p:graphicFrame>
        <p:nvGraphicFramePr>
          <p:cNvPr id="4" name="Об'є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798616"/>
              </p:ext>
            </p:extLst>
          </p:nvPr>
        </p:nvGraphicFramePr>
        <p:xfrm>
          <a:off x="1763688" y="3714974"/>
          <a:ext cx="5310188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Документ" r:id="rId4" imgW="4312004" imgH="760594" progId="Word.Document.12">
                  <p:embed/>
                </p:oleObj>
              </mc:Choice>
              <mc:Fallback>
                <p:oleObj name="Документ" r:id="rId4" imgW="4312004" imgH="76059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3688" y="3714974"/>
                        <a:ext cx="5310188" cy="936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'є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5742859"/>
              </p:ext>
            </p:extLst>
          </p:nvPr>
        </p:nvGraphicFramePr>
        <p:xfrm>
          <a:off x="1763688" y="4723525"/>
          <a:ext cx="5382000" cy="93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Документ" r:id="rId7" imgW="4381913" imgH="762394" progId="Word.Document.12">
                  <p:embed/>
                </p:oleObj>
              </mc:Choice>
              <mc:Fallback>
                <p:oleObj name="Документ" r:id="rId7" imgW="4381913" imgH="76239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63688" y="4723525"/>
                        <a:ext cx="5382000" cy="93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'є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1749207"/>
              </p:ext>
            </p:extLst>
          </p:nvPr>
        </p:nvGraphicFramePr>
        <p:xfrm>
          <a:off x="1763688" y="5661248"/>
          <a:ext cx="5278108" cy="93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name="Документ" r:id="rId10" imgW="4314166" imgH="765633" progId="Word.Document.12">
                  <p:embed/>
                </p:oleObj>
              </mc:Choice>
              <mc:Fallback>
                <p:oleObj name="Документ" r:id="rId10" imgW="4314166" imgH="76563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763688" y="5661248"/>
                        <a:ext cx="5278108" cy="93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87848" y="3645024"/>
            <a:ext cx="55040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88367" y="4539373"/>
            <a:ext cx="55040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 smtClean="0"/>
              <a:t>2</a:t>
            </a:r>
            <a:endParaRPr lang="ru-RU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88367" y="5525616"/>
            <a:ext cx="55040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549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31540" y="2888940"/>
            <a:ext cx="8229600" cy="1143000"/>
          </a:xfrm>
        </p:spPr>
        <p:txBody>
          <a:bodyPr>
            <a:noAutofit/>
          </a:bodyPr>
          <a:lstStyle/>
          <a:p>
            <a:r>
              <a:rPr lang="uk-UA" sz="7200" dirty="0" smtClean="0">
                <a:solidFill>
                  <a:srgbClr val="0070C0"/>
                </a:solidFill>
              </a:rPr>
              <a:t>Дякую за увагу!</a:t>
            </a:r>
            <a:endParaRPr lang="ru-RU" sz="7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23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750</Words>
  <Application>Microsoft Office PowerPoint</Application>
  <PresentationFormat>Экран (4:3)</PresentationFormat>
  <Paragraphs>171</Paragraphs>
  <Slides>24</Slides>
  <Notes>13</Notes>
  <HiddenSlides>0</HiddenSlides>
  <MMClips>0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Тема Office</vt:lpstr>
      <vt:lpstr>1_Тема Office</vt:lpstr>
      <vt:lpstr>Оформление по умолчанию</vt:lpstr>
      <vt:lpstr>Документ</vt:lpstr>
      <vt:lpstr>Будова та призначення штангенциркуля</vt:lpstr>
      <vt:lpstr>Призначення штангенциркуля</vt:lpstr>
      <vt:lpstr>Види штангенциркулів</vt:lpstr>
      <vt:lpstr>Види штангенциркулів Зі шкалою ноніуса</vt:lpstr>
      <vt:lpstr>Будова штангенциркуля ШЦ-І</vt:lpstr>
      <vt:lpstr>ШЦ-ІІ</vt:lpstr>
      <vt:lpstr>Шкали штангенциркуля ШЦ-І</vt:lpstr>
      <vt:lpstr>Принцип роботи ноніуса</vt:lpstr>
      <vt:lpstr>Алгоритм зчитування результатів вимірювання</vt:lpstr>
      <vt:lpstr>Вимірювання зовнішніх розмірів</vt:lpstr>
      <vt:lpstr>Вимірювання зовнішніх розмірів</vt:lpstr>
      <vt:lpstr>Вимірювання зовнішніх розмірів</vt:lpstr>
      <vt:lpstr>Вимірювання внутрішніх розмірів</vt:lpstr>
      <vt:lpstr>Вимірювання внутрішніх розмірів</vt:lpstr>
      <vt:lpstr>Вимірювання внутрішніх розмірів</vt:lpstr>
      <vt:lpstr>Вимірювання внутрішніх розмірів</vt:lpstr>
      <vt:lpstr>Правильне вимірювання по довжині</vt:lpstr>
      <vt:lpstr>Вимірювання глибини</vt:lpstr>
      <vt:lpstr>Вимірювання глибини</vt:lpstr>
      <vt:lpstr>Закріплення матеріалу </vt:lpstr>
      <vt:lpstr>Визначити розміри:</vt:lpstr>
      <vt:lpstr>Визначити показ штангенциркуля:</vt:lpstr>
      <vt:lpstr>Домашнє завдання: опрацювати §4; визначити та записати покази штангенциркулів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ALEKS</dc:creator>
  <cp:lastModifiedBy>LordAlex</cp:lastModifiedBy>
  <cp:revision>118</cp:revision>
  <cp:lastPrinted>2019-03-06T20:34:23Z</cp:lastPrinted>
  <dcterms:created xsi:type="dcterms:W3CDTF">2016-10-16T04:20:04Z</dcterms:created>
  <dcterms:modified xsi:type="dcterms:W3CDTF">2023-03-05T15:15:30Z</dcterms:modified>
</cp:coreProperties>
</file>