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78" r:id="rId3"/>
    <p:sldId id="280" r:id="rId4"/>
    <p:sldId id="262" r:id="rId5"/>
    <p:sldId id="263" r:id="rId6"/>
    <p:sldId id="264" r:id="rId7"/>
    <p:sldId id="281" r:id="rId8"/>
    <p:sldId id="265" r:id="rId9"/>
    <p:sldId id="279" r:id="rId10"/>
    <p:sldId id="283" r:id="rId11"/>
    <p:sldId id="272" r:id="rId12"/>
    <p:sldId id="284" r:id="rId13"/>
    <p:sldId id="285" r:id="rId14"/>
    <p:sldId id="286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65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763A4BA-0876-418F-B72E-FEF0D11DE367}" type="datetimeFigureOut">
              <a:rPr lang="ru-RU"/>
              <a:pPr>
                <a:defRPr/>
              </a:pPr>
              <a:t>04.10.2017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5A90E36-C150-4160-8D94-BBAABFDA9C0E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84020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54DF49B-B9E4-489D-92FF-32B1BDCAE46E}" type="slidenum">
              <a:rPr lang="ru-RU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813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Группа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Полилиния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email">
                <a:alphaModFix amt="50000"/>
                <a:extLst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10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27FCA2F-75BF-486E-B898-2F5447CE9BE4}" type="datetimeFigureOut">
              <a:rPr lang="ru-RU"/>
              <a:pPr>
                <a:defRPr/>
              </a:pPr>
              <a:t>04.10.2017</a:t>
            </a:fld>
            <a:endParaRPr lang="ru-RU" dirty="0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75AA0D0-254E-4F8A-BFFA-8421795FD647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BCAA69-C008-4B3C-A0B5-3690368507A5}" type="datetimeFigureOut">
              <a:rPr lang="ru-RU"/>
              <a:pPr>
                <a:defRPr/>
              </a:pPr>
              <a:t>04.10.2017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6DF12-FF01-4C8A-BF27-FD3A6CD24D00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Нашивка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8BA4367-0DA8-4767-9FCB-4B3F21CE41E7}" type="datetimeFigureOut">
              <a:rPr lang="ru-RU"/>
              <a:pPr>
                <a:defRPr/>
              </a:pPr>
              <a:t>04.10.2017</a:t>
            </a:fld>
            <a:endParaRPr lang="ru-RU" dirty="0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4A4D75C-B137-4EC4-9580-8ACB2290BB55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5EF63C-C2C4-42FE-8F82-E75805A796BF}" type="datetimeFigureOut">
              <a:rPr lang="ru-RU"/>
              <a:pPr>
                <a:defRPr/>
              </a:pPr>
              <a:t>04.10.2017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082E1BC-B7B3-4B5E-9A30-4F9207D8DE6B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2CB5A88-86C5-4809-879B-4DD9106B6C00}" type="datetimeFigureOut">
              <a:rPr lang="ru-RU"/>
              <a:pPr>
                <a:defRPr/>
              </a:pPr>
              <a:t>04.10.2017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36461C6-E797-4411-90DE-9F4C8D1074AE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FC75CA0-E1E5-4366-8474-D974F715C22B}" type="datetimeFigureOut">
              <a:rPr lang="ru-RU"/>
              <a:pPr>
                <a:defRPr/>
              </a:pPr>
              <a:t>04.10.2017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1A5923B-ABCD-4BBA-8558-37DBEB4E1D5F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5EC8A-A587-475F-A3CF-11FED9307140}" type="datetimeFigureOut">
              <a:rPr lang="ru-RU"/>
              <a:pPr>
                <a:defRPr/>
              </a:pPr>
              <a:t>04.10.2017</a:t>
            </a:fld>
            <a:endParaRPr lang="ru-RU" dirty="0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24E1B-1EF1-4D4A-AC88-87279D539F50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ADBE96E-C83D-4C2D-926E-4B1A59763E01}" type="datetimeFigureOut">
              <a:rPr lang="ru-RU"/>
              <a:pPr>
                <a:defRPr/>
              </a:pPr>
              <a:t>04.10.2017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7D8FC6C-94A6-4821-82D1-4211B680B036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Полилиния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email">
              <a:alphaModFix amt="50000"/>
              <a:extLst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Нашивка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08D6B7CB-1190-4BBC-A1A6-17EE7373D3EF}" type="datetimeFigureOut">
              <a:rPr lang="ru-RU"/>
              <a:pPr>
                <a:defRPr/>
              </a:pPr>
              <a:t>04.10.2017</a:t>
            </a:fld>
            <a:endParaRPr lang="ru-RU" dirty="0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862EA3E-4CD0-47C3-9554-03FA67390E77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904A1-6CE9-467B-8B33-C4F3BC7D72DD}" type="datetimeFigureOut">
              <a:rPr lang="ru-RU"/>
              <a:pPr>
                <a:defRPr/>
              </a:pPr>
              <a:t>04.10.2017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38AD4-ADCD-4FE7-9BE0-449FE1D8296A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6B946-21BC-45AE-94B5-019119A01F38}" type="datetimeFigureOut">
              <a:rPr lang="ru-RU"/>
              <a:pPr>
                <a:defRPr/>
              </a:pPr>
              <a:t>04.10.2017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AE09C-A857-4E63-9636-2E1F1220C859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email">
              <a:alphaModFix amt="50000"/>
              <a:extLst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D8972B4A-5E80-4E63-985D-9A70CDB60EC5}" type="datetimeFigureOut">
              <a:rPr lang="ru-RU"/>
              <a:pPr>
                <a:defRPr/>
              </a:pPr>
              <a:t>04.10.2017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dirty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43C79F22-098F-43D9-8F01-644717424E32}" type="slidenum">
              <a:rPr lang="ru-RU"/>
              <a:pPr>
                <a:defRPr/>
              </a:pPr>
              <a:t>‹№›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4" r:id="rId4"/>
    <p:sldLayoutId id="2147483675" r:id="rId5"/>
    <p:sldLayoutId id="2147483676" r:id="rId6"/>
    <p:sldLayoutId id="2147483670" r:id="rId7"/>
    <p:sldLayoutId id="2147483677" r:id="rId8"/>
    <p:sldLayoutId id="2147483678" r:id="rId9"/>
    <p:sldLayoutId id="2147483669" r:id="rId10"/>
    <p:sldLayoutId id="214748366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428604"/>
            <a:ext cx="7572428" cy="4786346"/>
          </a:xfrm>
        </p:spPr>
        <p:txBody>
          <a:bodyPr>
            <a:no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uk-UA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Тема уроку: Технологічний процес виготовлення рамки для фото .</a:t>
            </a:r>
            <a:endParaRPr lang="ru-RU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9221" name="Рисунок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4778375"/>
            <a:ext cx="2520950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365750"/>
            <a:ext cx="1593850" cy="149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b="1" dirty="0" smtClean="0"/>
              <a:t>1. </a:t>
            </a:r>
            <a:r>
              <a:rPr lang="ru-RU" sz="3600" b="1" dirty="0" err="1" smtClean="0"/>
              <a:t>Організаційно-підготовчий</a:t>
            </a:r>
            <a:r>
              <a:rPr lang="ru-RU" sz="3600" b="1" dirty="0" smtClean="0"/>
              <a:t>.</a:t>
            </a:r>
          </a:p>
          <a:p>
            <a:r>
              <a:rPr lang="uk-UA" sz="3600" b="1" dirty="0" smtClean="0"/>
              <a:t>2.Конструкторський.</a:t>
            </a:r>
          </a:p>
          <a:p>
            <a:r>
              <a:rPr lang="uk-UA" sz="3600" b="1" dirty="0" smtClean="0"/>
              <a:t>3.Технологічний.</a:t>
            </a:r>
          </a:p>
          <a:p>
            <a:r>
              <a:rPr lang="uk-UA" sz="3600" b="1" dirty="0" smtClean="0"/>
              <a:t>4.Заключний.</a:t>
            </a:r>
            <a:endParaRPr lang="ru-RU" sz="36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Етапи</a:t>
            </a:r>
            <a:r>
              <a:rPr lang="ru-RU" dirty="0" smtClean="0"/>
              <a:t> </a:t>
            </a:r>
            <a:r>
              <a:rPr lang="ru-RU" dirty="0" err="1" smtClean="0"/>
              <a:t>проектування</a:t>
            </a:r>
            <a:r>
              <a:rPr lang="ru-RU" dirty="0" smtClean="0"/>
              <a:t>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501090" y="5929330"/>
            <a:ext cx="185710" cy="7777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5469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*</a:t>
            </a:r>
            <a:r>
              <a:rPr lang="uk-UA" sz="3600" dirty="0" smtClean="0"/>
              <a:t>Що таке моделі-аналоги і для чого їх використовують?</a:t>
            </a:r>
            <a:br>
              <a:rPr lang="uk-UA" sz="3600" dirty="0" smtClean="0"/>
            </a:b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dirty="0" smtClean="0"/>
              <a:t>*Яким інструментом виконується ажурне випилювання?</a:t>
            </a:r>
            <a:br>
              <a:rPr lang="uk-UA" sz="3600" dirty="0" smtClean="0"/>
            </a:b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dirty="0" smtClean="0"/>
              <a:t>*Яка послідовність виготовлення виробів, що мають зовнішні й внутрішні контури?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Будова лобзика</a:t>
            </a:r>
            <a:r>
              <a:rPr lang="ru-RU" i="1" u="sng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 </a:t>
            </a:r>
            <a:endParaRPr lang="ru-RU" i="1" u="sng" dirty="0">
              <a:solidFill>
                <a:schemeClr val="accent1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1843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339975" y="1131888"/>
            <a:ext cx="5102225" cy="4881562"/>
          </a:xfrm>
        </p:spPr>
      </p:pic>
      <p:cxnSp>
        <p:nvCxnSpPr>
          <p:cNvPr id="6" name="Прямая со стрелкой 5"/>
          <p:cNvCxnSpPr/>
          <p:nvPr/>
        </p:nvCxnSpPr>
        <p:spPr>
          <a:xfrm>
            <a:off x="5867400" y="3573463"/>
            <a:ext cx="1008063" cy="5032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2484438" y="5084763"/>
            <a:ext cx="100806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1979613" y="1412875"/>
            <a:ext cx="504825" cy="647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 flipV="1">
            <a:off x="1979613" y="2205038"/>
            <a:ext cx="504825" cy="13684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39" name="TextBox 14"/>
          <p:cNvSpPr txBox="1">
            <a:spLocks noChangeArrowheads="1"/>
          </p:cNvSpPr>
          <p:nvPr/>
        </p:nvSpPr>
        <p:spPr bwMode="auto">
          <a:xfrm>
            <a:off x="3348038" y="2420938"/>
            <a:ext cx="19954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3200">
                <a:latin typeface="Georgia" pitchFamily="18" charset="0"/>
              </a:rPr>
              <a:t> Пилочка</a:t>
            </a:r>
            <a:endParaRPr lang="ru-RU" sz="3200">
              <a:latin typeface="Georgia" pitchFamily="18" charset="0"/>
            </a:endParaRPr>
          </a:p>
        </p:txBody>
      </p:sp>
      <p:sp>
        <p:nvSpPr>
          <p:cNvPr id="18440" name="TextBox 16"/>
          <p:cNvSpPr txBox="1">
            <a:spLocks noChangeArrowheads="1"/>
          </p:cNvSpPr>
          <p:nvPr/>
        </p:nvSpPr>
        <p:spPr bwMode="auto">
          <a:xfrm>
            <a:off x="3492500" y="4792663"/>
            <a:ext cx="2087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200">
                <a:latin typeface="Georgia" pitchFamily="18" charset="0"/>
              </a:rPr>
              <a:t>Ручка</a:t>
            </a:r>
            <a:endParaRPr lang="ru-RU" sz="3200">
              <a:latin typeface="Georgia" pitchFamily="18" charset="0"/>
            </a:endParaRPr>
          </a:p>
        </p:txBody>
      </p:sp>
      <p:sp>
        <p:nvSpPr>
          <p:cNvPr id="18441" name="TextBox 17"/>
          <p:cNvSpPr txBox="1">
            <a:spLocks noChangeArrowheads="1"/>
          </p:cNvSpPr>
          <p:nvPr/>
        </p:nvSpPr>
        <p:spPr bwMode="auto">
          <a:xfrm>
            <a:off x="6875463" y="3856038"/>
            <a:ext cx="1728787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200">
                <a:latin typeface="Georgia" pitchFamily="18" charset="0"/>
              </a:rPr>
              <a:t>Рамка</a:t>
            </a:r>
            <a:endParaRPr lang="ru-RU" sz="3200">
              <a:latin typeface="Georgia" pitchFamily="18" charset="0"/>
            </a:endParaRPr>
          </a:p>
        </p:txBody>
      </p:sp>
      <p:sp>
        <p:nvSpPr>
          <p:cNvPr id="18442" name="TextBox 18"/>
          <p:cNvSpPr txBox="1">
            <a:spLocks noChangeArrowheads="1"/>
          </p:cNvSpPr>
          <p:nvPr/>
        </p:nvSpPr>
        <p:spPr bwMode="auto">
          <a:xfrm>
            <a:off x="11113" y="1803400"/>
            <a:ext cx="22320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dirty="0" err="1" smtClean="0">
                <a:latin typeface="Georgia" pitchFamily="18" charset="0"/>
              </a:rPr>
              <a:t>Затискачі</a:t>
            </a:r>
            <a:endParaRPr lang="ru-RU" sz="3200" dirty="0">
              <a:latin typeface="Georgia" pitchFamily="18" charset="0"/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>
            <a:off x="2771775" y="2420938"/>
            <a:ext cx="720725" cy="292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2000250"/>
            <a:ext cx="3173413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411413" y="0"/>
            <a:ext cx="6929437" cy="938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Пилочки  для лобзиків</a:t>
            </a:r>
            <a:endParaRPr lang="ru-RU" sz="40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1945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2091539">
            <a:off x="3455988" y="3343275"/>
            <a:ext cx="5056187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390525" y="1196975"/>
            <a:ext cx="8362950" cy="4306888"/>
          </a:xfrm>
        </p:spPr>
        <p:txBody>
          <a:bodyPr>
            <a:noAutofit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uk-UA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Встановлюючи пилку в лобзик, простежте за напрямком зубчиків - від верхнього затиску рами до нижнього. Стискають рамку лобзика. Спочатку пилку фіксують у нижньому </a:t>
            </a:r>
            <a:r>
              <a:rPr lang="uk-UA" sz="2800" dirty="0" err="1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затискачеві</a:t>
            </a:r>
            <a:r>
              <a:rPr lang="uk-UA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біля ручки, а потім, пропустивши її через отвір у деталі, фіксують у верхньому.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uk-UA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Пилка для лобзика не повинна мати перегинів поблизу затискачів, так як в таких місцях пилка найчастіше рветься. Затискні гвинти затягують туго, але обережно, без ривків, щоб не зірвати різьбу.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67" y="10277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4400" i="1" dirty="0" smtClean="0">
                <a:solidFill>
                  <a:schemeClr val="accent1">
                    <a:lumMod val="75000"/>
                  </a:schemeClr>
                </a:solidFill>
                <a:latin typeface="Georgia" panose="02040502050405020303" pitchFamily="18" charset="0"/>
              </a:rPr>
              <a:t>Як правильно встановити пилку</a:t>
            </a:r>
            <a:endParaRPr lang="ru-RU" sz="4400" i="1" dirty="0">
              <a:solidFill>
                <a:schemeClr val="accent1">
                  <a:lumMod val="75000"/>
                </a:schemeClr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9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Стіл-підставка або столик </a:t>
            </a:r>
            <a:br>
              <a:rPr lang="uk-UA" sz="49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uk-UA" sz="49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для випилювання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714348" y="2095478"/>
            <a:ext cx="8001056" cy="4476793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ъект 1"/>
          <p:cNvSpPr>
            <a:spLocks noGrp="1"/>
          </p:cNvSpPr>
          <p:nvPr>
            <p:ph idx="1"/>
          </p:nvPr>
        </p:nvSpPr>
        <p:spPr>
          <a:xfrm>
            <a:off x="7938" y="1916113"/>
            <a:ext cx="9029700" cy="1512887"/>
          </a:xfrm>
        </p:spPr>
        <p:txBody>
          <a:bodyPr/>
          <a:lstStyle/>
          <a:p>
            <a:pPr>
              <a:buNone/>
            </a:pPr>
            <a:r>
              <a:rPr lang="uk-UA" sz="3200" b="1" dirty="0" smtClean="0">
                <a:solidFill>
                  <a:schemeClr val="accent5"/>
                </a:solidFill>
                <a:latin typeface="Arial" charset="0"/>
                <a:cs typeface="Arial" charset="0"/>
              </a:rPr>
              <a:t>За допомогою чого можна перевести малюнок на дерев'яну поверхню</a:t>
            </a:r>
            <a:r>
              <a:rPr lang="ru-RU" sz="3200" b="1" dirty="0" smtClean="0">
                <a:solidFill>
                  <a:schemeClr val="accent5"/>
                </a:solidFill>
                <a:latin typeface="Arial" charset="0"/>
                <a:cs typeface="Arial" charset="0"/>
              </a:rPr>
              <a:t>?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116632"/>
            <a:ext cx="8579296" cy="1575048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200" dirty="0" smtClean="0">
                <a:solidFill>
                  <a:srgbClr val="0070C0"/>
                </a:solidFill>
              </a:rPr>
              <a:t>Яка послідовність виготовлення виробу?</a:t>
            </a:r>
            <a:endParaRPr lang="ru-RU" sz="3600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5" name="Picture 6" descr="Vypilivaniye_lobzikom_foto_ramka1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4643438" y="3071810"/>
            <a:ext cx="3000396" cy="3693748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Поясніть малюнки.</a:t>
            </a:r>
            <a:br>
              <a:rPr lang="uk-UA" dirty="0" smtClean="0"/>
            </a:br>
            <a:r>
              <a:rPr lang="uk-UA" dirty="0" smtClean="0"/>
              <a:t>                         </a:t>
            </a:r>
            <a:r>
              <a:rPr lang="uk-UA" sz="2700" b="0" dirty="0" smtClean="0"/>
              <a:t>Випилювання гострих кутів</a:t>
            </a:r>
            <a:endParaRPr lang="ru-RU" sz="2700" b="0" dirty="0"/>
          </a:p>
        </p:txBody>
      </p:sp>
      <p:pic>
        <p:nvPicPr>
          <p:cNvPr id="4" name="Picture 2" descr="Копия (2) Технічна праця 00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/>
          </a:blip>
          <a:srcRect/>
          <a:stretch>
            <a:fillRect/>
          </a:stretch>
        </p:blipFill>
        <p:spPr bwMode="auto">
          <a:xfrm>
            <a:off x="0" y="2571744"/>
            <a:ext cx="4562308" cy="3207612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5" name="Рисунок 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16" t="1" r="3753" b="80610"/>
          <a:stretch/>
        </p:blipFill>
        <p:spPr bwMode="auto">
          <a:xfrm>
            <a:off x="4786314" y="1357298"/>
            <a:ext cx="3857620" cy="38576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err="1" smtClean="0"/>
              <a:t>Шліфувал</a:t>
            </a:r>
            <a:r>
              <a:rPr lang="uk-UA" dirty="0" err="1" smtClean="0"/>
              <a:t>ки</a:t>
            </a:r>
            <a:r>
              <a:rPr lang="uk-UA" dirty="0" smtClean="0"/>
              <a:t>.</a:t>
            </a:r>
            <a:endParaRPr lang="ru-RU" dirty="0" smtClean="0"/>
          </a:p>
          <a:p>
            <a:r>
              <a:rPr lang="uk-UA" dirty="0" smtClean="0"/>
              <a:t>Надфілі</a:t>
            </a:r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Шліфування виробу.</a:t>
            </a:r>
            <a:endParaRPr lang="ru-RU" dirty="0"/>
          </a:p>
        </p:txBody>
      </p:sp>
      <p:pic>
        <p:nvPicPr>
          <p:cNvPr id="9" name="Picture 2" descr="Копия (3) 012b1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500034" y="2714620"/>
            <a:ext cx="3151956" cy="2447431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4071934" y="2571744"/>
            <a:ext cx="4714908" cy="2414251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64343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500562" cy="341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19625" y="3429000"/>
            <a:ext cx="45243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64343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214974"/>
          </a:xfrm>
        </p:spPr>
        <p:txBody>
          <a:bodyPr/>
          <a:lstStyle/>
          <a:p>
            <a:r>
              <a:rPr lang="uk-UA" sz="1400" dirty="0" smtClean="0"/>
              <a:t>Працювати в халаті або фартуху з нарукавниками та в береті або  косинці </a:t>
            </a:r>
            <a:endParaRPr lang="ru-RU" sz="1400" dirty="0" smtClean="0"/>
          </a:p>
          <a:p>
            <a:pPr lvl="0"/>
            <a:r>
              <a:rPr lang="uk-UA" sz="1400" dirty="0" smtClean="0"/>
              <a:t>На робочому місці мають знаходитися лише ті інструменти й предмети, які безпосередньо потрібні для виконання практичного завдання.</a:t>
            </a:r>
            <a:endParaRPr lang="ru-RU" sz="1400" dirty="0" smtClean="0"/>
          </a:p>
          <a:p>
            <a:pPr lvl="0"/>
            <a:r>
              <a:rPr lang="uk-UA" sz="1400" dirty="0" smtClean="0"/>
              <a:t>Користуватися слід лише справним, добре   налагодженим інструментом.</a:t>
            </a:r>
            <a:endParaRPr lang="ru-RU" sz="1400" dirty="0" smtClean="0"/>
          </a:p>
          <a:p>
            <a:pPr lvl="0"/>
            <a:r>
              <a:rPr lang="uk-UA" sz="1400" dirty="0" smtClean="0"/>
              <a:t>Інструменти й пристосування слід розташовувати на верстаку таким чином, щоб вони не виступали за межі верстака й не падали додолу.</a:t>
            </a:r>
            <a:endParaRPr lang="ru-RU" sz="1400" dirty="0" smtClean="0"/>
          </a:p>
          <a:p>
            <a:pPr lvl="0"/>
            <a:r>
              <a:rPr lang="uk-UA" sz="1400" dirty="0" smtClean="0"/>
              <a:t>Випилювальний столик має бути надійно закріплений.</a:t>
            </a:r>
            <a:endParaRPr lang="ru-RU" sz="1400" dirty="0" smtClean="0"/>
          </a:p>
          <a:p>
            <a:pPr lvl="0"/>
            <a:r>
              <a:rPr lang="uk-UA" sz="1400" dirty="0" smtClean="0"/>
              <a:t>У процесі роботи слід сидіти прямо.</a:t>
            </a:r>
            <a:endParaRPr lang="ru-RU" sz="1400" dirty="0" smtClean="0"/>
          </a:p>
          <a:p>
            <a:pPr lvl="0"/>
            <a:r>
              <a:rPr lang="uk-UA" sz="1400" dirty="0" smtClean="0"/>
              <a:t> Пилочку лобзика слід  тримати перпендикулярно до заголовки.</a:t>
            </a:r>
            <a:endParaRPr lang="ru-RU" sz="1400" dirty="0" smtClean="0"/>
          </a:p>
          <a:p>
            <a:pPr lvl="0"/>
            <a:r>
              <a:rPr lang="uk-UA" sz="1400" dirty="0" smtClean="0"/>
              <a:t>Пиляти потрібно </a:t>
            </a:r>
            <a:r>
              <a:rPr lang="uk-UA" sz="1400" dirty="0" err="1" smtClean="0"/>
              <a:t>рівномірно,виконуючи</a:t>
            </a:r>
            <a:r>
              <a:rPr lang="uk-UA" sz="1400" dirty="0" smtClean="0"/>
              <a:t> рухи  вгору-</a:t>
            </a:r>
            <a:r>
              <a:rPr lang="uk-UA" sz="1400" dirty="0" err="1" smtClean="0"/>
              <a:t>вниз,не</a:t>
            </a:r>
            <a:r>
              <a:rPr lang="uk-UA" sz="1400" dirty="0" smtClean="0"/>
              <a:t> натискаючи сильно на пилочку, щоб вона не зламалася. </a:t>
            </a:r>
            <a:endParaRPr lang="ru-RU" sz="1400" dirty="0" smtClean="0"/>
          </a:p>
          <a:p>
            <a:pPr lvl="0"/>
            <a:r>
              <a:rPr lang="uk-UA" sz="1400" dirty="0" smtClean="0"/>
              <a:t>Пальці  рук не  можна розміщувати близько та напроти руху пилочки.</a:t>
            </a:r>
            <a:endParaRPr lang="ru-RU" sz="1400" dirty="0" smtClean="0"/>
          </a:p>
          <a:p>
            <a:pPr lvl="0"/>
            <a:r>
              <a:rPr lang="uk-UA" sz="1400" dirty="0" smtClean="0"/>
              <a:t>Через кожні 10…12 хв. треба робити перерву.</a:t>
            </a:r>
            <a:endParaRPr lang="ru-RU" sz="1400" dirty="0" smtClean="0"/>
          </a:p>
          <a:p>
            <a:pPr lvl="0"/>
            <a:r>
              <a:rPr lang="uk-UA" sz="1400" dirty="0" smtClean="0"/>
              <a:t>Працюючи інструментом, не можна відволікатися і заважати працювати іншим.</a:t>
            </a:r>
            <a:endParaRPr lang="ru-RU" sz="1400" dirty="0" smtClean="0"/>
          </a:p>
          <a:p>
            <a:pPr lvl="0"/>
            <a:r>
              <a:rPr lang="uk-UA" sz="1400" dirty="0" smtClean="0"/>
              <a:t>Забороняється здмухувати тирсу,  яка утворилася в результаті пиляння. Прибирати її  необхідно щіткою - </a:t>
            </a:r>
            <a:r>
              <a:rPr lang="uk-UA" sz="1400" dirty="0" err="1" smtClean="0"/>
              <a:t>зміталкою</a:t>
            </a:r>
            <a:r>
              <a:rPr lang="uk-UA" sz="1400" dirty="0" smtClean="0"/>
              <a:t>.</a:t>
            </a:r>
            <a:endParaRPr lang="ru-RU" sz="1400" dirty="0" smtClean="0"/>
          </a:p>
          <a:p>
            <a:pPr lvl="0"/>
            <a:r>
              <a:rPr lang="uk-UA" sz="1400" dirty="0" smtClean="0"/>
              <a:t>Колючі й ріжучі інструменти передають гострими частинами «до себе», а беруть – «від себе».</a:t>
            </a:r>
            <a:endParaRPr lang="ru-RU" sz="1400" dirty="0" smtClean="0"/>
          </a:p>
          <a:p>
            <a:pPr lvl="0"/>
            <a:r>
              <a:rPr lang="uk-UA" sz="1400" dirty="0" smtClean="0"/>
              <a:t>Після завершення роботи інструменти потрібно розмістити у  відведеному місці, а робоче місце прибрати.</a:t>
            </a:r>
            <a:endParaRPr lang="ru-RU" sz="1400" dirty="0" smtClean="0"/>
          </a:p>
          <a:p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200" dirty="0" smtClean="0"/>
              <a:t>Працюючи лобзиком, необхідно дотримуватися таких правил безпечної праці та санітарно-гігієнічних вимог</a:t>
            </a:r>
            <a:r>
              <a:rPr lang="uk-UA" sz="2200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uk-UA" dirty="0" smtClean="0"/>
              <a:t>Дайте відповідь на питання</a:t>
            </a:r>
            <a:endParaRPr lang="ru-RU" dirty="0" smtClean="0"/>
          </a:p>
          <a:p>
            <a:r>
              <a:rPr lang="uk-UA" dirty="0" smtClean="0"/>
              <a:t>1. Яку технологію  ми використовували сьогодні на уроці?</a:t>
            </a:r>
            <a:endParaRPr lang="ru-RU" dirty="0" smtClean="0"/>
          </a:p>
          <a:p>
            <a:r>
              <a:rPr lang="uk-UA" dirty="0" smtClean="0"/>
              <a:t>2. Що вам найбільше сподобалося ?</a:t>
            </a:r>
            <a:endParaRPr lang="ru-RU" dirty="0" smtClean="0"/>
          </a:p>
          <a:p>
            <a:r>
              <a:rPr lang="uk-UA" dirty="0" smtClean="0"/>
              <a:t>3. Чи знадобляться вам отримані знання та вміння?</a:t>
            </a:r>
          </a:p>
          <a:p>
            <a:r>
              <a:rPr lang="uk-UA" dirty="0" smtClean="0"/>
              <a:t>4. Чи можуть бути корисними отримані знання та вміння?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Рефлексія.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3200" b="1" dirty="0" smtClean="0"/>
              <a:t>Розробити малюнок ,яким  буде оздоблено рамку з використанням технології  оздоблення виробів художнім випалюванням. </a:t>
            </a:r>
            <a:endParaRPr lang="ru-RU" sz="3200" b="1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Домашнє завдання.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240</TotalTime>
  <Words>411</Words>
  <Application>Microsoft Office PowerPoint</Application>
  <PresentationFormat>Екран (4:3)</PresentationFormat>
  <Paragraphs>48</Paragraphs>
  <Slides>14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23" baseType="lpstr">
      <vt:lpstr>Arial</vt:lpstr>
      <vt:lpstr>Calibri</vt:lpstr>
      <vt:lpstr>Georgia</vt:lpstr>
      <vt:lpstr>Lucida Sans Unicode</vt:lpstr>
      <vt:lpstr>Monotype Corsiva</vt:lpstr>
      <vt:lpstr>Verdana</vt:lpstr>
      <vt:lpstr>Wingdings 2</vt:lpstr>
      <vt:lpstr>Wingdings 3</vt:lpstr>
      <vt:lpstr>Открытая</vt:lpstr>
      <vt:lpstr>     Тема уроку: Технологічний процес виготовлення рамки для фото .</vt:lpstr>
      <vt:lpstr>Етапи проектування:</vt:lpstr>
      <vt:lpstr>*Що таке моделі-аналоги і для чого їх використовують?  *Яким інструментом виконується ажурне випилювання?  *Яка послідовність виготовлення виробів, що мають зовнішні й внутрішні контури? </vt:lpstr>
      <vt:lpstr>Будова лобзика </vt:lpstr>
      <vt:lpstr>Презентація PowerPoint</vt:lpstr>
      <vt:lpstr>Як правильно встановити пилку</vt:lpstr>
      <vt:lpstr>Стіл-підставка або столик  для випилювання </vt:lpstr>
      <vt:lpstr>Яка послідовність виготовлення виробу?</vt:lpstr>
      <vt:lpstr>Поясніть малюнки.                          Випилювання гострих кутів</vt:lpstr>
      <vt:lpstr>Шліфування виробу.</vt:lpstr>
      <vt:lpstr>Презентація PowerPoint</vt:lpstr>
      <vt:lpstr>Працюючи лобзиком, необхідно дотримуватися таких правил безпечної праці та санітарно-гігієнічних вимог. </vt:lpstr>
      <vt:lpstr>Рефлексія.</vt:lpstr>
      <vt:lpstr>Домашнє завдання.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Технология ажурного выпиливания</dc:title>
  <dc:creator>54уву32</dc:creator>
  <cp:lastModifiedBy>User</cp:lastModifiedBy>
  <cp:revision>26</cp:revision>
  <dcterms:modified xsi:type="dcterms:W3CDTF">2017-10-04T06:37:39Z</dcterms:modified>
</cp:coreProperties>
</file>