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6" r:id="rId1"/>
  </p:sldMasterIdLst>
  <p:sldIdLst>
    <p:sldId id="284" r:id="rId2"/>
    <p:sldId id="256" r:id="rId3"/>
    <p:sldId id="296" r:id="rId4"/>
    <p:sldId id="287" r:id="rId5"/>
    <p:sldId id="288" r:id="rId6"/>
    <p:sldId id="291" r:id="rId7"/>
    <p:sldId id="292" r:id="rId8"/>
    <p:sldId id="289" r:id="rId9"/>
    <p:sldId id="294" r:id="rId10"/>
    <p:sldId id="295" r:id="rId11"/>
    <p:sldId id="281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123" d="100"/>
          <a:sy n="123" d="100"/>
        </p:scale>
        <p:origin x="-120" y="1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121920" y="101600"/>
            <a:ext cx="1194816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0231A-0F24-498C-92E2-27D24488693D}" type="datetimeFigureOut">
              <a:rPr lang="uk-UA" smtClean="0"/>
              <a:t>29.01.2025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Rectangle 8"/>
          <p:cNvSpPr/>
          <p:nvPr/>
        </p:nvSpPr>
        <p:spPr>
          <a:xfrm>
            <a:off x="460587" y="2942602"/>
            <a:ext cx="9530575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10096869" y="2944634"/>
            <a:ext cx="1587131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10283619" y="3136658"/>
            <a:ext cx="1213632" cy="2075688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593978" y="3055622"/>
            <a:ext cx="9263793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82435" y="4625268"/>
            <a:ext cx="1016000" cy="457200"/>
          </a:xfrm>
        </p:spPr>
        <p:txBody>
          <a:bodyPr/>
          <a:lstStyle>
            <a:lvl1pPr algn="ctr"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0E55130A-8A0C-41C3-A26B-9532310DB3D7}" type="slidenum">
              <a:rPr lang="uk-UA" smtClean="0"/>
              <a:t>‹#›</a:t>
            </a:fld>
            <a:endParaRPr lang="uk-UA"/>
          </a:p>
        </p:txBody>
      </p:sp>
      <p:sp>
        <p:nvSpPr>
          <p:cNvPr id="11" name="Rectangle 10"/>
          <p:cNvSpPr/>
          <p:nvPr/>
        </p:nvSpPr>
        <p:spPr>
          <a:xfrm>
            <a:off x="722429" y="4559277"/>
            <a:ext cx="9006888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718628" y="3139440"/>
            <a:ext cx="9014491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073" y="4648200"/>
            <a:ext cx="87376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6273" y="3227034"/>
            <a:ext cx="88392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0231A-0F24-498C-92E2-27D24488693D}" type="datetimeFigureOut">
              <a:rPr lang="uk-UA" smtClean="0"/>
              <a:t>29.01.2025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5130A-8A0C-41C3-A26B-9532310DB3D7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121920" y="101600"/>
            <a:ext cx="1194816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0231A-0F24-498C-92E2-27D24488693D}" type="datetimeFigureOut">
              <a:rPr lang="uk-UA" smtClean="0"/>
              <a:t>29.01.2025</a:t>
            </a:fld>
            <a:endParaRPr lang="uk-UA"/>
          </a:p>
        </p:txBody>
      </p:sp>
      <p:sp>
        <p:nvSpPr>
          <p:cNvPr id="13" name="Rectangle 12"/>
          <p:cNvSpPr/>
          <p:nvPr/>
        </p:nvSpPr>
        <p:spPr>
          <a:xfrm>
            <a:off x="602635" y="2946400"/>
            <a:ext cx="11020213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756875" y="3048000"/>
            <a:ext cx="10711733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5130A-8A0C-41C3-A26B-9532310DB3D7}" type="slidenum">
              <a:rPr lang="uk-UA" smtClean="0"/>
              <a:t>‹#›</a:t>
            </a:fld>
            <a:endParaRPr lang="uk-UA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1941" y="3200400"/>
            <a:ext cx="102616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900661" y="4541521"/>
            <a:ext cx="10424160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81941" y="4607511"/>
            <a:ext cx="102616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Rectangle 13"/>
          <p:cNvSpPr/>
          <p:nvPr/>
        </p:nvSpPr>
        <p:spPr>
          <a:xfrm>
            <a:off x="901010" y="3124200"/>
            <a:ext cx="10423465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8171" y="408373"/>
            <a:ext cx="11014229" cy="103942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68171" y="1719071"/>
            <a:ext cx="53848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719071"/>
            <a:ext cx="53848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0231A-0F24-498C-92E2-27D24488693D}" type="datetimeFigureOut">
              <a:rPr lang="uk-UA" smtClean="0"/>
              <a:t>29.01.2025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5130A-8A0C-41C3-A26B-9532310DB3D7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8171" y="408373"/>
            <a:ext cx="11014229" cy="1039427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68171" y="1722438"/>
            <a:ext cx="5386917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8171" y="2438400"/>
            <a:ext cx="5386917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722438"/>
            <a:ext cx="5389033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438400"/>
            <a:ext cx="5389033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0231A-0F24-498C-92E2-27D24488693D}" type="datetimeFigureOut">
              <a:rPr lang="uk-UA" smtClean="0"/>
              <a:t>29.01.2025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5130A-8A0C-41C3-A26B-9532310DB3D7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0231A-0F24-498C-92E2-27D24488693D}" type="datetimeFigureOut">
              <a:rPr lang="uk-UA" smtClean="0"/>
              <a:t>29.01.2025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5130A-8A0C-41C3-A26B-9532310DB3D7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ounded Rectangle 10"/>
          <p:cNvSpPr/>
          <p:nvPr/>
        </p:nvSpPr>
        <p:spPr>
          <a:xfrm>
            <a:off x="121920" y="101600"/>
            <a:ext cx="1194816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0231A-0F24-498C-92E2-27D24488693D}" type="datetimeFigureOut">
              <a:rPr lang="uk-UA" smtClean="0"/>
              <a:t>29.01.2025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5130A-8A0C-41C3-A26B-9532310DB3D7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ounded Rectangle 11"/>
          <p:cNvSpPr/>
          <p:nvPr/>
        </p:nvSpPr>
        <p:spPr>
          <a:xfrm>
            <a:off x="121920" y="101600"/>
            <a:ext cx="1194816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685800"/>
            <a:ext cx="6096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0231A-0F24-498C-92E2-27D24488693D}" type="datetimeFigureOut">
              <a:rPr lang="uk-UA" smtClean="0"/>
              <a:t>29.01.2025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5130A-8A0C-41C3-A26B-9532310DB3D7}" type="slidenum">
              <a:rPr lang="uk-UA" smtClean="0"/>
              <a:t>‹#›</a:t>
            </a:fld>
            <a:endParaRPr lang="uk-UA"/>
          </a:p>
        </p:txBody>
      </p:sp>
      <p:sp>
        <p:nvSpPr>
          <p:cNvPr id="8" name="Rectangle 7"/>
          <p:cNvSpPr/>
          <p:nvPr/>
        </p:nvSpPr>
        <p:spPr>
          <a:xfrm>
            <a:off x="746712" y="1505712"/>
            <a:ext cx="3622088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02254" y="1642472"/>
            <a:ext cx="3311005" cy="3234328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5334" y="2971800"/>
            <a:ext cx="3064845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5334" y="1734312"/>
            <a:ext cx="3064845" cy="1191620"/>
          </a:xfrm>
        </p:spPr>
        <p:txBody>
          <a:bodyPr anchor="b">
            <a:normAutofit/>
          </a:bodyPr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121920" y="101600"/>
            <a:ext cx="1194816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914400" y="621437"/>
            <a:ext cx="103632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0231A-0F24-498C-92E2-27D24488693D}" type="datetimeFigureOut">
              <a:rPr lang="uk-UA" smtClean="0"/>
              <a:t>29.01.2025</a:t>
            </a:fld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5130A-8A0C-41C3-A26B-9532310DB3D7}" type="slidenum">
              <a:rPr lang="uk-UA" smtClean="0"/>
              <a:t>‹#›</a:t>
            </a:fld>
            <a:endParaRPr lang="uk-UA"/>
          </a:p>
        </p:txBody>
      </p:sp>
      <p:sp>
        <p:nvSpPr>
          <p:cNvPr id="10" name="Rectangle 9"/>
          <p:cNvSpPr/>
          <p:nvPr/>
        </p:nvSpPr>
        <p:spPr>
          <a:xfrm>
            <a:off x="914400" y="4953000"/>
            <a:ext cx="103632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1016000" y="5029200"/>
            <a:ext cx="10134353" cy="1202924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3" name="Rectangle 12"/>
          <p:cNvSpPr/>
          <p:nvPr/>
        </p:nvSpPr>
        <p:spPr>
          <a:xfrm>
            <a:off x="1219200" y="5638800"/>
            <a:ext cx="9771352" cy="451696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807452" y="5074920"/>
            <a:ext cx="10594848" cy="1097280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75052" y="5656557"/>
            <a:ext cx="9659648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5105401"/>
            <a:ext cx="9771352" cy="523043"/>
          </a:xfrm>
        </p:spPr>
        <p:txBody>
          <a:bodyPr anchor="ctr"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0231A-0F24-498C-92E2-27D24488693D}" type="datetimeFigureOut">
              <a:rPr lang="uk-UA" smtClean="0"/>
              <a:t>29.01.2025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5130A-8A0C-41C3-A26B-9532310DB3D7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148936" y="228600"/>
            <a:ext cx="2479040" cy="6122634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273634" y="351410"/>
            <a:ext cx="2229647" cy="587701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398103" y="395428"/>
            <a:ext cx="1980708" cy="578898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381000"/>
            <a:ext cx="8229600" cy="579120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0231A-0F24-498C-92E2-27D24488693D}" type="datetimeFigureOut">
              <a:rPr lang="uk-UA" smtClean="0"/>
              <a:t>29.01.2025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5130A-8A0C-41C3-A26B-9532310DB3D7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" name="Rounded Rectangle 6"/>
          <p:cNvSpPr/>
          <p:nvPr/>
        </p:nvSpPr>
        <p:spPr>
          <a:xfrm>
            <a:off x="121920" y="101600"/>
            <a:ext cx="1194816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752601"/>
            <a:ext cx="109728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31F0231A-0F24-498C-92E2-27D24488693D}" type="datetimeFigureOut">
              <a:rPr lang="uk-UA" smtClean="0"/>
              <a:t>29.01.2025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0E55130A-8A0C-41C3-A26B-9532310DB3D7}" type="slidenum">
              <a:rPr lang="uk-UA" smtClean="0"/>
              <a:t>‹#›</a:t>
            </a:fld>
            <a:endParaRPr lang="uk-UA"/>
          </a:p>
        </p:txBody>
      </p:sp>
      <p:sp>
        <p:nvSpPr>
          <p:cNvPr id="9" name="Rectangle 8"/>
          <p:cNvSpPr/>
          <p:nvPr/>
        </p:nvSpPr>
        <p:spPr>
          <a:xfrm>
            <a:off x="365760" y="278166"/>
            <a:ext cx="1146048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97151" y="372862"/>
            <a:ext cx="11174027" cy="111858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68171" y="408373"/>
            <a:ext cx="11014229" cy="103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500" kern="1200" cap="all" baseline="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F2211F3D-6949-8076-7ADD-028B9F016E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392" y="304798"/>
            <a:ext cx="3992642" cy="299062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3392" y="1945525"/>
            <a:ext cx="1781175" cy="178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0335" y="450428"/>
            <a:ext cx="4709558" cy="299019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0335" y="3933823"/>
            <a:ext cx="3683917" cy="245147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391" y="3800474"/>
            <a:ext cx="4733661" cy="258482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2204556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5DF9A6F1-ED72-3723-AAEF-C3F280F9925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007433" y="6036589"/>
            <a:ext cx="4110362" cy="732407"/>
          </a:xfrm>
        </p:spPr>
        <p:txBody>
          <a:bodyPr>
            <a:noAutofit/>
          </a:bodyPr>
          <a:lstStyle/>
          <a:p>
            <a:r>
              <a:rPr lang="uk-UA" sz="1600" i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Підготувала:</a:t>
            </a:r>
          </a:p>
          <a:p>
            <a:r>
              <a:rPr lang="uk-UA" sz="1600" i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Бондар Ольга, вчитель технології</a:t>
            </a:r>
            <a:endParaRPr lang="uk-UA" sz="1600" i="1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C1A10864-5DDD-52E9-D10B-BFE4C0C147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11045" y="870012"/>
            <a:ext cx="8856954" cy="2290438"/>
          </a:xfrm>
        </p:spPr>
        <p:txBody>
          <a:bodyPr>
            <a:noAutofit/>
          </a:bodyPr>
          <a:lstStyle/>
          <a:p>
            <a:pPr algn="ctr"/>
            <a:r>
              <a:rPr lang="uk-UA" sz="4800" dirty="0">
                <a:latin typeface="Times New Roman"/>
                <a:ea typeface="Calibri"/>
              </a:rPr>
              <a:t>Технологія приготування страв із </a:t>
            </a:r>
            <a:r>
              <a:rPr lang="uk-UA" sz="4800" dirty="0" smtClean="0">
                <a:latin typeface="Times New Roman"/>
                <a:ea typeface="Calibri"/>
              </a:rPr>
              <a:t>борошна</a:t>
            </a:r>
            <a:endParaRPr lang="uk-UA" sz="48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06" y="4172301"/>
            <a:ext cx="4595389" cy="253538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7293" y="3335394"/>
            <a:ext cx="4376145" cy="253538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68049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https://uahistory.co/pidruchniki/hodzicka-technology-7-class-2024/hodzicka-technology-7-class-2024.files/image29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3" name="AutoShape 4" descr="https://uahistory.co/pidruchniki/hodzicka-technology-7-class-2024/hodzicka-technology-7-class-2024.files/image292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" name="AutoShape 6" descr="https://uahistory.co/pidruchniki/hodzicka-technology-7-class-2024/hodzicka-technology-7-class-2024.files/image292.jp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5" name="Прямоугольник 4"/>
          <p:cNvSpPr/>
          <p:nvPr/>
        </p:nvSpPr>
        <p:spPr>
          <a:xfrm>
            <a:off x="765174" y="795635"/>
            <a:ext cx="10702925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err="1"/>
              <a:t>Прийом</a:t>
            </a:r>
            <a:r>
              <a:rPr lang="ru-RU" sz="3200" b="1" dirty="0"/>
              <a:t> «</a:t>
            </a:r>
            <a:r>
              <a:rPr lang="ru-RU" sz="3200" b="1" dirty="0" err="1"/>
              <a:t>Випереджальне</a:t>
            </a:r>
            <a:r>
              <a:rPr lang="ru-RU" sz="3200" b="1" dirty="0"/>
              <a:t> </a:t>
            </a:r>
            <a:r>
              <a:rPr lang="ru-RU" sz="3200" b="1" dirty="0" err="1"/>
              <a:t>завдання</a:t>
            </a:r>
            <a:r>
              <a:rPr lang="ru-RU" sz="3200" b="1" dirty="0"/>
              <a:t>»</a:t>
            </a:r>
          </a:p>
          <a:p>
            <a:r>
              <a:rPr lang="ru-RU" sz="3200" b="1" dirty="0"/>
              <a:t>І </a:t>
            </a:r>
            <a:r>
              <a:rPr lang="ru-RU" sz="3200" b="1" dirty="0" err="1"/>
              <a:t>група</a:t>
            </a:r>
            <a:r>
              <a:rPr lang="ru-RU" sz="3200" b="1" dirty="0"/>
              <a:t> – «</a:t>
            </a:r>
            <a:r>
              <a:rPr lang="ru-RU" sz="3200" b="1" dirty="0" err="1"/>
              <a:t>Історія</a:t>
            </a:r>
            <a:r>
              <a:rPr lang="ru-RU" sz="3200" b="1" dirty="0"/>
              <a:t> </a:t>
            </a:r>
            <a:r>
              <a:rPr lang="ru-RU" sz="3200" b="1" dirty="0" err="1"/>
              <a:t>винекнення</a:t>
            </a:r>
            <a:r>
              <a:rPr lang="ru-RU" sz="3200" b="1" dirty="0"/>
              <a:t> </a:t>
            </a:r>
            <a:r>
              <a:rPr lang="ru-RU" sz="3200" b="1" dirty="0" err="1"/>
              <a:t>борошна</a:t>
            </a:r>
            <a:r>
              <a:rPr lang="ru-RU" sz="3200" b="1" dirty="0"/>
              <a:t>»</a:t>
            </a:r>
          </a:p>
          <a:p>
            <a:r>
              <a:rPr lang="ru-RU" sz="3200" b="1" dirty="0"/>
              <a:t>ІІ </a:t>
            </a:r>
            <a:r>
              <a:rPr lang="ru-RU" sz="3200" b="1" dirty="0" err="1"/>
              <a:t>група</a:t>
            </a:r>
            <a:r>
              <a:rPr lang="ru-RU" sz="3200" b="1" dirty="0"/>
              <a:t> – «</a:t>
            </a:r>
            <a:r>
              <a:rPr lang="ru-RU" sz="3200" b="1" dirty="0" err="1"/>
              <a:t>Виготовлення</a:t>
            </a:r>
            <a:r>
              <a:rPr lang="ru-RU" sz="3200" b="1" dirty="0"/>
              <a:t> </a:t>
            </a:r>
            <a:r>
              <a:rPr lang="ru-RU" sz="3200" b="1" dirty="0" err="1"/>
              <a:t>борошна</a:t>
            </a:r>
            <a:r>
              <a:rPr lang="ru-RU" sz="3200" b="1" dirty="0"/>
              <a:t> у </a:t>
            </a:r>
            <a:r>
              <a:rPr lang="ru-RU" sz="3200" b="1" dirty="0" err="1"/>
              <a:t>різні</a:t>
            </a:r>
            <a:r>
              <a:rPr lang="ru-RU" sz="3200" b="1" dirty="0"/>
              <a:t> </a:t>
            </a:r>
            <a:r>
              <a:rPr lang="ru-RU" sz="3200" b="1" dirty="0" err="1"/>
              <a:t>історичні</a:t>
            </a:r>
            <a:r>
              <a:rPr lang="ru-RU" sz="3200" b="1" dirty="0"/>
              <a:t> </a:t>
            </a:r>
            <a:r>
              <a:rPr lang="ru-RU" sz="3200" b="1" dirty="0" err="1"/>
              <a:t>епохи</a:t>
            </a:r>
            <a:r>
              <a:rPr lang="ru-RU" sz="3200" b="1" dirty="0"/>
              <a:t>» </a:t>
            </a:r>
          </a:p>
          <a:p>
            <a:r>
              <a:rPr lang="ru-RU" sz="3200" b="1" dirty="0"/>
              <a:t>ІІІ </a:t>
            </a:r>
            <a:r>
              <a:rPr lang="ru-RU" sz="3200" b="1" dirty="0" err="1"/>
              <a:t>група</a:t>
            </a:r>
            <a:r>
              <a:rPr lang="ru-RU" sz="3200" b="1" dirty="0"/>
              <a:t> – «</a:t>
            </a:r>
            <a:r>
              <a:rPr lang="ru-RU" sz="3200" b="1" dirty="0" err="1"/>
              <a:t>Українські</a:t>
            </a:r>
            <a:r>
              <a:rPr lang="ru-RU" sz="3200" b="1" dirty="0"/>
              <a:t> страви з </a:t>
            </a:r>
            <a:r>
              <a:rPr lang="ru-RU" sz="3200" b="1" dirty="0" err="1"/>
              <a:t>борошна</a:t>
            </a:r>
            <a:r>
              <a:rPr lang="ru-RU" sz="3200" b="1" dirty="0"/>
              <a:t>»</a:t>
            </a:r>
          </a:p>
          <a:p>
            <a:r>
              <a:rPr lang="ru-RU" sz="3200" b="1" dirty="0"/>
              <a:t>І</a:t>
            </a:r>
            <a:r>
              <a:rPr lang="en-US" sz="3200" b="1" dirty="0"/>
              <a:t>V</a:t>
            </a:r>
            <a:r>
              <a:rPr lang="uk-UA" sz="3200" b="1" dirty="0"/>
              <a:t> група – «</a:t>
            </a:r>
            <a:r>
              <a:rPr lang="ru-RU" sz="3200" b="1" dirty="0" err="1"/>
              <a:t>Смачні</a:t>
            </a:r>
            <a:r>
              <a:rPr lang="ru-RU" sz="3200" b="1" dirty="0"/>
              <a:t> </a:t>
            </a:r>
            <a:r>
              <a:rPr lang="ru-RU" sz="3200" b="1" dirty="0" err="1"/>
              <a:t>вироби</a:t>
            </a:r>
            <a:r>
              <a:rPr lang="ru-RU" sz="3200" b="1" dirty="0"/>
              <a:t> </a:t>
            </a:r>
            <a:r>
              <a:rPr lang="ru-RU" sz="3200" b="1" dirty="0" err="1"/>
              <a:t>із</a:t>
            </a:r>
            <a:r>
              <a:rPr lang="ru-RU" sz="3200" b="1" dirty="0"/>
              <a:t> </a:t>
            </a:r>
            <a:r>
              <a:rPr lang="ru-RU" sz="3200" b="1" dirty="0" err="1"/>
              <a:t>борошна</a:t>
            </a:r>
            <a:r>
              <a:rPr lang="ru-RU" sz="3200" b="1" dirty="0"/>
              <a:t> в </a:t>
            </a:r>
            <a:r>
              <a:rPr lang="ru-RU" sz="3200" b="1" dirty="0" err="1"/>
              <a:t>різних</a:t>
            </a:r>
            <a:r>
              <a:rPr lang="ru-RU" sz="3200" b="1" dirty="0"/>
              <a:t> </a:t>
            </a:r>
            <a:r>
              <a:rPr lang="ru-RU" sz="3200" b="1" dirty="0" err="1"/>
              <a:t>країнах</a:t>
            </a:r>
            <a:r>
              <a:rPr lang="ru-RU" sz="3200" b="1" dirty="0"/>
              <a:t>»</a:t>
            </a:r>
          </a:p>
        </p:txBody>
      </p:sp>
    </p:spTree>
    <p:extLst>
      <p:ext uri="{BB962C8B-B14F-4D97-AF65-F5344CB8AC3E}">
        <p14:creationId xmlns:p14="http://schemas.microsoft.com/office/powerpoint/2010/main" val="36784893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03384" y="681335"/>
            <a:ext cx="1072661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/>
              <a:t>Страви з </a:t>
            </a:r>
            <a:r>
              <a:rPr lang="ru-RU" sz="3200" b="1" dirty="0" err="1"/>
              <a:t>борошна</a:t>
            </a:r>
            <a:r>
              <a:rPr lang="ru-RU" sz="3200" b="1" dirty="0"/>
              <a:t> </a:t>
            </a:r>
            <a:r>
              <a:rPr lang="ru-RU" sz="3200" b="1" dirty="0" err="1"/>
              <a:t>мають</a:t>
            </a:r>
            <a:r>
              <a:rPr lang="ru-RU" sz="3200" b="1" dirty="0"/>
              <a:t> </a:t>
            </a:r>
            <a:r>
              <a:rPr lang="ru-RU" sz="3200" b="1" dirty="0" err="1"/>
              <a:t>високу</a:t>
            </a:r>
            <a:r>
              <a:rPr lang="ru-RU" sz="3200" b="1" dirty="0"/>
              <a:t> </a:t>
            </a:r>
            <a:r>
              <a:rPr lang="ru-RU" sz="3200" b="1" dirty="0" err="1"/>
              <a:t>калорійність</a:t>
            </a:r>
            <a:r>
              <a:rPr lang="ru-RU" sz="3200" b="1" dirty="0"/>
              <a:t>, </a:t>
            </a:r>
            <a:r>
              <a:rPr lang="ru-RU" sz="3200" b="1" dirty="0" err="1"/>
              <a:t>приємний</a:t>
            </a:r>
            <a:r>
              <a:rPr lang="ru-RU" sz="3200" b="1" dirty="0"/>
              <a:t> </a:t>
            </a:r>
            <a:r>
              <a:rPr lang="ru-RU" sz="3200" b="1" dirty="0" err="1"/>
              <a:t>зовнішній</a:t>
            </a:r>
            <a:r>
              <a:rPr lang="ru-RU" sz="3200" b="1" dirty="0"/>
              <a:t> </a:t>
            </a:r>
            <a:r>
              <a:rPr lang="ru-RU" sz="3200" b="1" dirty="0" err="1"/>
              <a:t>вигляд</a:t>
            </a:r>
            <a:r>
              <a:rPr lang="ru-RU" sz="3200" b="1" dirty="0"/>
              <a:t>, </a:t>
            </a:r>
            <a:r>
              <a:rPr lang="ru-RU" sz="3200" b="1" dirty="0" err="1"/>
              <a:t>добрі</a:t>
            </a:r>
            <a:r>
              <a:rPr lang="ru-RU" sz="3200" b="1" dirty="0"/>
              <a:t> </a:t>
            </a:r>
            <a:r>
              <a:rPr lang="ru-RU" sz="3200" b="1" dirty="0" err="1"/>
              <a:t>смакові</a:t>
            </a:r>
            <a:r>
              <a:rPr lang="ru-RU" sz="3200" b="1" dirty="0"/>
              <a:t> </a:t>
            </a:r>
            <a:r>
              <a:rPr lang="ru-RU" sz="3200" b="1" dirty="0" err="1"/>
              <a:t>якості</a:t>
            </a:r>
            <a:r>
              <a:rPr lang="ru-RU" sz="3200" b="1" dirty="0"/>
              <a:t>, тому </a:t>
            </a:r>
            <a:r>
              <a:rPr lang="ru-RU" sz="3200" b="1" dirty="0" err="1"/>
              <a:t>користуються</a:t>
            </a:r>
            <a:r>
              <a:rPr lang="ru-RU" sz="3200" b="1" dirty="0"/>
              <a:t> великим попитом у </a:t>
            </a:r>
            <a:r>
              <a:rPr lang="ru-RU" sz="3200" b="1" dirty="0" err="1"/>
              <a:t>споживачів</a:t>
            </a:r>
            <a:endParaRPr lang="uk-UA" sz="3200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384" y="2714810"/>
            <a:ext cx="3466565" cy="25468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266" y="2536580"/>
            <a:ext cx="3159733" cy="23214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AutoShape 5" descr="Описание: Описание: Описание: ÐšÐ°Ñ€Ñ‚Ð¸Ð½ÐºÐ¸ Ð¿Ð¾ Ð·Ð°Ð¿Ñ€Ð¾ÑÑƒ ÐºÐ°Ñ€Ñ‚Ð¸Ð½ÐºÐ¸ Ñ ÑÑ‚Ñ€Ð°Ð² Ð· Ð±Ð¾Ñ€Ð¾ÑˆÐ½Ð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2469" y="4130981"/>
            <a:ext cx="3128120" cy="24769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722320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28646" y="703946"/>
            <a:ext cx="7948246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uk-UA" dirty="0"/>
          </a:p>
          <a:p>
            <a:r>
              <a:rPr lang="uk-UA" sz="2400" b="1" dirty="0"/>
              <a:t>Борошно, яке є ключовим компонентом у виготовленні хліба та різноманітної випічки, є необхідним елементом у щоденному житті сучасної людини. Воно широко використовується в харчовій промисловості, кулінарії та приготуванні страв удома. Однак не кожні споживач / споживачка знають різновиди та призначення різних сортів борошна, їхні особливості та як правильно обирати борошно під час покупок, щоб воно було високої якості та відповідало вашим очікуванням.</a:t>
            </a:r>
          </a:p>
          <a:p>
            <a:endParaRPr lang="uk-UA" sz="2400" b="1" dirty="0"/>
          </a:p>
          <a:p>
            <a:r>
              <a:rPr lang="uk-UA" sz="2400" b="1" dirty="0"/>
              <a:t>Борошно — це продукт переробки зерна шляхом помелу. Залежно від помелу, виду зерна, розрізняють різні типи, види й сорти борошна.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840" y="1302726"/>
            <a:ext cx="3112844" cy="32780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49102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480" t="15704" r="53869" b="8975"/>
          <a:stretch/>
        </p:blipFill>
        <p:spPr bwMode="auto">
          <a:xfrm>
            <a:off x="1406770" y="726831"/>
            <a:ext cx="2426677" cy="55098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443047" y="1154613"/>
            <a:ext cx="6096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sz="2800" b="1" dirty="0"/>
              <a:t>Вид борошна визначається тією культурою, з якої борошно виробляється. Існує величезна кількість видів борошна: пшеничне, житнє, вівсяне, соєве, горохове, кукурудзяне, гречане, ячмінне, рисове; існують і суміші із зерна різних культур, наприклад, житньо-пшеничне (див. схему 13).</a:t>
            </a:r>
          </a:p>
        </p:txBody>
      </p:sp>
    </p:spTree>
    <p:extLst>
      <p:ext uri="{BB962C8B-B14F-4D97-AF65-F5344CB8AC3E}">
        <p14:creationId xmlns:p14="http://schemas.microsoft.com/office/powerpoint/2010/main" val="26845771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25261" y="299335"/>
            <a:ext cx="6096000" cy="600164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sz="2400" b="1" dirty="0"/>
              <a:t>Типи борошна</a:t>
            </a:r>
          </a:p>
          <a:p>
            <a:endParaRPr lang="uk-UA" sz="2400" b="1" dirty="0"/>
          </a:p>
          <a:p>
            <a:r>
              <a:rPr lang="uk-UA" sz="2400" b="1" dirty="0"/>
              <a:t>Тип борошна залежить від того, для чого буде застосовуватися це борошно.</a:t>
            </a:r>
          </a:p>
          <a:p>
            <a:endParaRPr lang="uk-UA" sz="2400" b="1" dirty="0"/>
          </a:p>
          <a:p>
            <a:r>
              <a:rPr lang="uk-UA" sz="2400" b="1" dirty="0"/>
              <a:t>• Кондитерське (із пшениці)</a:t>
            </a:r>
          </a:p>
          <a:p>
            <a:endParaRPr lang="uk-UA" sz="2400" b="1" dirty="0"/>
          </a:p>
          <a:p>
            <a:r>
              <a:rPr lang="uk-UA" sz="2400" b="1" dirty="0"/>
              <a:t>• Хлібопекарське (житнє, пшеничне)</a:t>
            </a:r>
          </a:p>
          <a:p>
            <a:endParaRPr lang="uk-UA" sz="2400" b="1" dirty="0"/>
          </a:p>
          <a:p>
            <a:r>
              <a:rPr lang="uk-UA" sz="2400" b="1" dirty="0"/>
              <a:t>• Макаронне (пшеничне)</a:t>
            </a:r>
          </a:p>
          <a:p>
            <a:endParaRPr lang="uk-UA" sz="2400" b="1" dirty="0"/>
          </a:p>
          <a:p>
            <a:r>
              <a:rPr lang="uk-UA" sz="2400" b="1" dirty="0"/>
              <a:t>• Продовольче (ячмінне, кукурудзяне)</a:t>
            </a:r>
          </a:p>
          <a:p>
            <a:endParaRPr lang="uk-UA" sz="2400" b="1" dirty="0"/>
          </a:p>
          <a:p>
            <a:r>
              <a:rPr lang="uk-UA" sz="2400" b="1" dirty="0"/>
              <a:t>• Дієтичне (вівсяне, гречане, рисове)</a:t>
            </a:r>
          </a:p>
          <a:p>
            <a:endParaRPr lang="uk-UA" sz="2400" b="1" dirty="0"/>
          </a:p>
          <a:p>
            <a:r>
              <a:rPr lang="uk-UA" sz="2400" b="1" dirty="0"/>
              <a:t>• Кулінарне (горохове)</a:t>
            </a:r>
          </a:p>
        </p:txBody>
      </p:sp>
    </p:spTree>
    <p:extLst>
      <p:ext uri="{BB962C8B-B14F-4D97-AF65-F5344CB8AC3E}">
        <p14:creationId xmlns:p14="http://schemas.microsoft.com/office/powerpoint/2010/main" val="35914132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15107" y="744153"/>
            <a:ext cx="1057421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dirty="0"/>
              <a:t>У борошні зберігаються всі речовини, які є в зерні (білки, жири, вуглеводи, мінеральні речовини, вітаміни, ферменти), але кількість і співвідношення їх дещо інші. Це залежить від сорту борошна. Що вищий сорт, то більше в ньому крохмалю, але менше </a:t>
            </a:r>
            <a:r>
              <a:rPr lang="uk-UA" b="1" dirty="0" err="1"/>
              <a:t>цукрів</a:t>
            </a:r>
            <a:r>
              <a:rPr lang="uk-UA" b="1" dirty="0"/>
              <a:t>, білків, вітамінів, ферментів, жирів, мінеральних речовин, оскільки вони містяться в оболонках зерна і в зародку, які під час одержання борошна вищих сортів видаляються. Борошно вищих сортів має більшу енергетичну цінність, краще засвоюється.</a:t>
            </a:r>
          </a:p>
          <a:p>
            <a:r>
              <a:rPr lang="uk-UA" b="1" dirty="0"/>
              <a:t>Борошно містить також мінеральні речовини (0,51,5%) – це солі кальцію, фосфору, магнію, калію, натрію, заліза, марганцю, міді тощо, а також вітаміни В, В2, В6, В9, РР, холін, біотин, </a:t>
            </a:r>
            <a:r>
              <a:rPr lang="uk-UA" b="1" dirty="0" err="1"/>
              <a:t>пантотенову</a:t>
            </a:r>
            <a:r>
              <a:rPr lang="uk-UA" b="1" dirty="0"/>
              <a:t> кислоту, вітамін Е, каротин і ферменти (амілазу, </a:t>
            </a:r>
            <a:r>
              <a:rPr lang="uk-UA" b="1" dirty="0" err="1"/>
              <a:t>протеазу</a:t>
            </a:r>
            <a:r>
              <a:rPr lang="uk-UA" b="1" dirty="0"/>
              <a:t>, ліпазу, </a:t>
            </a:r>
            <a:r>
              <a:rPr lang="uk-UA" b="1" dirty="0" err="1"/>
              <a:t>поліфенолоксидазу</a:t>
            </a:r>
            <a:r>
              <a:rPr lang="uk-UA" b="1" dirty="0"/>
              <a:t>).</a:t>
            </a:r>
          </a:p>
          <a:p>
            <a:r>
              <a:rPr lang="uk-UA" b="1" dirty="0"/>
              <a:t>Вуглеводи становлять основну частину пшеничного борошна (близько 70%). До них належать крохмаль, </a:t>
            </a:r>
            <a:r>
              <a:rPr lang="uk-UA" b="1" dirty="0" err="1"/>
              <a:t>цукри</a:t>
            </a:r>
            <a:r>
              <a:rPr lang="uk-UA" b="1" dirty="0"/>
              <a:t> і клітковина.</a:t>
            </a:r>
          </a:p>
          <a:p>
            <a:endParaRPr lang="uk-UA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6046" y="4283961"/>
            <a:ext cx="2333625" cy="2486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242637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17" t="10417" r="32966" b="8173"/>
          <a:stretch/>
        </p:blipFill>
        <p:spPr bwMode="auto">
          <a:xfrm>
            <a:off x="1769489" y="191791"/>
            <a:ext cx="7913077" cy="5955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949221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471980" y="757842"/>
            <a:ext cx="924473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err="1"/>
              <a:t>Скласти</a:t>
            </a:r>
            <a:r>
              <a:rPr lang="ru-RU" sz="4000" b="1" dirty="0"/>
              <a:t> </a:t>
            </a:r>
            <a:r>
              <a:rPr lang="ru-RU" sz="4000" b="1" dirty="0" err="1"/>
              <a:t>кулінарний</a:t>
            </a:r>
            <a:r>
              <a:rPr lang="ru-RU" sz="4000" b="1" dirty="0"/>
              <a:t> рецепт </a:t>
            </a:r>
            <a:r>
              <a:rPr lang="ru-RU" sz="4000" b="1" dirty="0" smtClean="0"/>
              <a:t>« Моя </a:t>
            </a:r>
            <a:r>
              <a:rPr lang="ru-RU" sz="4000" b="1" dirty="0" err="1"/>
              <a:t>улюблена</a:t>
            </a:r>
            <a:r>
              <a:rPr lang="ru-RU" sz="4000" b="1" dirty="0"/>
              <a:t> </a:t>
            </a:r>
            <a:r>
              <a:rPr lang="ru-RU" sz="4000" b="1" dirty="0" err="1" smtClean="0"/>
              <a:t>страва</a:t>
            </a:r>
            <a:r>
              <a:rPr lang="ru-RU" sz="4000" b="1" dirty="0" smtClean="0"/>
              <a:t> </a:t>
            </a:r>
            <a:r>
              <a:rPr lang="ru-RU" sz="4000" b="1" dirty="0" err="1" smtClean="0"/>
              <a:t>або</a:t>
            </a:r>
            <a:r>
              <a:rPr lang="ru-RU" sz="4000" b="1" dirty="0" smtClean="0"/>
              <a:t> </a:t>
            </a:r>
            <a:r>
              <a:rPr lang="ru-RU" sz="4000" b="1" dirty="0" err="1" smtClean="0"/>
              <a:t>виріб</a:t>
            </a:r>
            <a:r>
              <a:rPr lang="ru-RU" sz="4000" b="1" dirty="0" smtClean="0"/>
              <a:t> </a:t>
            </a:r>
            <a:r>
              <a:rPr lang="ru-RU" sz="4000" b="1" dirty="0"/>
              <a:t>з </a:t>
            </a:r>
            <a:r>
              <a:rPr lang="ru-RU" sz="4000" b="1" dirty="0" err="1"/>
              <a:t>борошна</a:t>
            </a:r>
            <a:r>
              <a:rPr lang="ru-RU" sz="4000" b="1" dirty="0"/>
              <a:t>»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980" y="3637256"/>
            <a:ext cx="3810000" cy="2371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528" y="443086"/>
            <a:ext cx="1821401" cy="12130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5133" y="2048276"/>
            <a:ext cx="2987282" cy="15889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7541" y="3852541"/>
            <a:ext cx="3810000" cy="2514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384787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6256" y="1907502"/>
            <a:ext cx="7810150" cy="439320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5400" b="1" dirty="0" smtClean="0"/>
              <a:t>Дякую за увагу!</a:t>
            </a:r>
            <a:endParaRPr lang="ru-RU" sz="5400" b="1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9176501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тека">
  <a:themeElements>
    <a:clrScheme name="Аптека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Аптека">
      <a:majorFont>
        <a:latin typeface="Book Antiqua"/>
        <a:ea typeface=""/>
        <a:cs typeface=""/>
        <a:font script="Jpan" typeface="HGS明朝B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Аптека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Apothecary</Template>
  <TotalTime>330</TotalTime>
  <Words>471</Words>
  <Application>Microsoft Office PowerPoint</Application>
  <PresentationFormat>Произвольный</PresentationFormat>
  <Paragraphs>34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Аптека</vt:lpstr>
      <vt:lpstr>Презентация PowerPoint</vt:lpstr>
      <vt:lpstr>Технологія приготування страв із борошна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Дякую за увагу!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Технологія приготування страв із борошна . Вареники як національна, обрядова і щоденна страва.</dc:title>
  <dc:creator>abcde</dc:creator>
  <cp:lastModifiedBy>Admin</cp:lastModifiedBy>
  <cp:revision>23</cp:revision>
  <dcterms:created xsi:type="dcterms:W3CDTF">2023-11-08T08:05:45Z</dcterms:created>
  <dcterms:modified xsi:type="dcterms:W3CDTF">2025-01-29T08:29:11Z</dcterms:modified>
</cp:coreProperties>
</file>