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notesMasterIdLst>
    <p:notesMasterId r:id="rId25"/>
  </p:notesMasterIdLst>
  <p:sldIdLst>
    <p:sldId id="256" r:id="rId2"/>
    <p:sldId id="257" r:id="rId3"/>
    <p:sldId id="259" r:id="rId4"/>
    <p:sldId id="262" r:id="rId5"/>
    <p:sldId id="264" r:id="rId6"/>
    <p:sldId id="293" r:id="rId7"/>
    <p:sldId id="294" r:id="rId8"/>
    <p:sldId id="289" r:id="rId9"/>
    <p:sldId id="266" r:id="rId10"/>
    <p:sldId id="267" r:id="rId11"/>
    <p:sldId id="278" r:id="rId12"/>
    <p:sldId id="295" r:id="rId13"/>
    <p:sldId id="281" r:id="rId14"/>
    <p:sldId id="280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73" r:id="rId23"/>
    <p:sldId id="292" r:id="rId2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12" y="-1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4AB5C-390D-4DBA-9207-51D6236CB6A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86EC7F-64EE-41F1-91C8-B423B30FCE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079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9" name="Пі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28" name="Місце для дати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2E6BD28-376E-4DA9-BC44-7E785C51F2AF}" type="datetimeFigureOut">
              <a:rPr lang="uk-UA" smtClean="0"/>
              <a:pPr/>
              <a:t>05.03.2023</a:t>
            </a:fld>
            <a:endParaRPr lang="uk-UA"/>
          </a:p>
        </p:txBody>
      </p:sp>
      <p:sp>
        <p:nvSpPr>
          <p:cNvPr id="17" name="Місце для нижнього колонтитула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uk-UA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кут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кут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 сполучна ліні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 сполучна ліні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 сполучна ліні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 сполучна ліні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кут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Місце для номера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B6AB113-5162-4B2E-8487-A0575FBF855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8" name="Місце для вмісту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E6BD28-376E-4DA9-BC44-7E785C51F2AF}" type="datetimeFigureOut">
              <a:rPr lang="uk-UA" smtClean="0"/>
              <a:pPr/>
              <a:t>05.03.2023</a:t>
            </a:fld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6AB113-5162-4B2E-8487-A0575FBF8554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Місце для нижнього колонтитула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2E6BD28-376E-4DA9-BC44-7E785C51F2AF}" type="datetimeFigureOut">
              <a:rPr lang="uk-UA" smtClean="0"/>
              <a:pPr/>
              <a:t>05.03.2023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uk-UA"/>
          </a:p>
        </p:txBody>
      </p:sp>
      <p:sp>
        <p:nvSpPr>
          <p:cNvPr id="9" name="Прямокут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кут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 сполучна ліні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 сполучна ліні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 сполучна ліні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 сполучна ліні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кут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 сполучна ліні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B6AB113-5162-4B2E-8487-A0575FBF855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6BD28-376E-4DA9-BC44-7E785C51F2AF}" type="datetimeFigureOut">
              <a:rPr lang="uk-UA" smtClean="0"/>
              <a:pPr/>
              <a:t>05.03.2023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AB113-5162-4B2E-8487-A0575FBF8554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9" name="Місце для вмісту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1" name="Місце для вмісту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6BD28-376E-4DA9-BC44-7E785C51F2AF}" type="datetimeFigureOut">
              <a:rPr lang="uk-UA" smtClean="0"/>
              <a:pPr/>
              <a:t>05.03.2023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AB113-5162-4B2E-8487-A0575FBF8554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Місце для вмісту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3" name="Місце для вмісту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2" name="Місце для тексту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4" name="Місце для тексту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6" name="Місце для дати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E6BD28-376E-4DA9-BC44-7E785C51F2AF}" type="datetimeFigureOut">
              <a:rPr lang="uk-UA" smtClean="0"/>
              <a:pPr/>
              <a:t>05.03.2023</a:t>
            </a:fld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6AB113-5162-4B2E-8487-A0575FBF8554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6BD28-376E-4DA9-BC44-7E785C51F2AF}" type="datetimeFigureOut">
              <a:rPr lang="uk-UA" smtClean="0"/>
              <a:pPr/>
              <a:t>05.03.2023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AB113-5162-4B2E-8487-A0575FBF855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 сполучна ліні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8" name="Пряма сполучна ліні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 сполучна ліні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Місце для вмісту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1" name="Місце для дати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E6BD28-376E-4DA9-BC44-7E785C51F2AF}" type="datetimeFigureOut">
              <a:rPr lang="uk-UA" smtClean="0"/>
              <a:pPr/>
              <a:t>05.03.2023</a:t>
            </a:fld>
            <a:endParaRPr lang="uk-UA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6AB113-5162-4B2E-8487-A0575FBF8554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3" name="Місце для нижнього колонтитула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0" name="Пряма сполучна ліні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кут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 сполучна ліні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 сполучна ліні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 сполучна ліні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Місце для дати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E6BD28-376E-4DA9-BC44-7E785C51F2AF}" type="datetimeFigureOut">
              <a:rPr lang="uk-UA" smtClean="0"/>
              <a:pPr/>
              <a:t>05.03.2023</a:t>
            </a:fld>
            <a:endParaRPr lang="uk-UA"/>
          </a:p>
        </p:txBody>
      </p:sp>
      <p:sp>
        <p:nvSpPr>
          <p:cNvPr id="18" name="Місце для номера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6AB113-5162-4B2E-8487-A0575FBF8554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6BD28-376E-4DA9-BC44-7E785C51F2AF}" type="datetimeFigureOut">
              <a:rPr lang="uk-UA" smtClean="0"/>
              <a:pPr/>
              <a:t>05.03.2023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AB113-5162-4B2E-8487-A0575FBF855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6BD28-376E-4DA9-BC44-7E785C51F2AF}" type="datetimeFigureOut">
              <a:rPr lang="uk-UA" smtClean="0"/>
              <a:pPr/>
              <a:t>05.03.2023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AB113-5162-4B2E-8487-A0575FBF8554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Місце для заголовка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3" name="Місце для тексту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4" name="Місце для дати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2E6BD28-376E-4DA9-BC44-7E785C51F2AF}" type="datetimeFigureOut">
              <a:rPr lang="uk-UA" smtClean="0"/>
              <a:pPr/>
              <a:t>05.03.2023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Пряма сполучна ліні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Місце для номера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B6AB113-5162-4B2E-8487-A0575FBF8554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420888"/>
            <a:ext cx="7467600" cy="128701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900" b="1" dirty="0" smtClean="0">
                <a:solidFill>
                  <a:srgbClr val="00B050"/>
                </a:solidFill>
              </a:rPr>
              <a:t>електромонтажні роботи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123728" y="1412776"/>
            <a:ext cx="5153000" cy="5760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000" dirty="0" smtClean="0"/>
              <a:t>Трудове навчання           9 клас</a:t>
            </a:r>
            <a:endParaRPr lang="ru-RU" sz="2000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789040"/>
            <a:ext cx="2088232" cy="25649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tx1"/>
                </a:solidFill>
              </a:rPr>
              <a:t>Сьогодні на уроці: 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251520" y="1916832"/>
            <a:ext cx="8445624" cy="180020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Види, будова </a:t>
            </a:r>
            <a:r>
              <a:rPr lang="uk-UA" sz="3200" dirty="0">
                <a:solidFill>
                  <a:schemeClr val="accent5">
                    <a:lumMod val="75000"/>
                  </a:schemeClr>
                </a:solidFill>
              </a:rPr>
              <a:t>і призначення 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проводів</a:t>
            </a:r>
          </a:p>
          <a:p>
            <a:pPr>
              <a:buFont typeface="Wingdings" pitchFamily="2" charset="2"/>
              <a:buChar char="Ø"/>
            </a:pP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Ознайомлення </a:t>
            </a:r>
            <a:r>
              <a:rPr lang="uk-UA" sz="3200" dirty="0">
                <a:solidFill>
                  <a:schemeClr val="accent5">
                    <a:lumMod val="75000"/>
                  </a:schemeClr>
                </a:solidFill>
              </a:rPr>
              <a:t>з електромонтажним </a:t>
            </a:r>
            <a:r>
              <a:rPr lang="uk-UA" sz="3200" dirty="0" smtClean="0">
                <a:solidFill>
                  <a:schemeClr val="accent5">
                    <a:lumMod val="75000"/>
                  </a:schemeClr>
                </a:solidFill>
              </a:rPr>
              <a:t>інструментом та їх застосуванням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000" dirty="0" smtClean="0"/>
              <a:t>Пр</a:t>
            </a:r>
            <a:r>
              <a:rPr lang="uk-UA" sz="4000" b="1" dirty="0" smtClean="0"/>
              <a:t>о</a:t>
            </a:r>
            <a:r>
              <a:rPr lang="uk-UA" sz="4000" dirty="0" smtClean="0"/>
              <a:t>від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229600" cy="1927685"/>
          </a:xfrm>
        </p:spPr>
        <p:txBody>
          <a:bodyPr/>
          <a:lstStyle/>
          <a:p>
            <a:pPr marL="0" indent="0">
              <a:buNone/>
            </a:pPr>
            <a:r>
              <a:rPr lang="uk-UA" sz="3600" dirty="0" smtClean="0"/>
              <a:t>це виріб у вигляді тонкої металевої нитки, або кількох таких ниток скручених між собою</a:t>
            </a:r>
            <a:endParaRPr lang="uk-UA" sz="3600" dirty="0"/>
          </a:p>
        </p:txBody>
      </p:sp>
      <p:pic>
        <p:nvPicPr>
          <p:cNvPr id="1026" name="Picture 2" descr="C:\завантаженн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3336" y="3429000"/>
            <a:ext cx="4204888" cy="3014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chemeClr val="accent1">
                    <a:lumMod val="75000"/>
                  </a:schemeClr>
                </a:solidFill>
              </a:rPr>
              <a:t>Проводи бувають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endParaRPr lang="uk-UA" dirty="0"/>
          </a:p>
          <a:p>
            <a:r>
              <a:rPr lang="uk-UA" dirty="0" smtClean="0"/>
              <a:t>Одножильні                            Багатожильні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uk-UA" dirty="0"/>
          </a:p>
          <a:p>
            <a:pPr marL="0" indent="0">
              <a:buNone/>
            </a:pPr>
            <a:endParaRPr lang="uk-UA" dirty="0" smtClean="0"/>
          </a:p>
          <a:p>
            <a:r>
              <a:rPr lang="uk-UA" dirty="0" smtClean="0"/>
              <a:t>Ізольовані  </a:t>
            </a:r>
            <a:r>
              <a:rPr lang="ru-RU" dirty="0"/>
              <a:t>й</a:t>
            </a:r>
            <a:r>
              <a:rPr lang="uk-UA" dirty="0" smtClean="0"/>
              <a:t> неізольовані</a:t>
            </a:r>
            <a:endParaRPr lang="uk-UA" dirty="0"/>
          </a:p>
        </p:txBody>
      </p:sp>
      <p:sp>
        <p:nvSpPr>
          <p:cNvPr id="4" name="Стрілка вправо 3"/>
          <p:cNvSpPr/>
          <p:nvPr/>
        </p:nvSpPr>
        <p:spPr>
          <a:xfrm rot="7475155">
            <a:off x="2399742" y="156674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6" name="Стрілка вниз 5"/>
          <p:cNvSpPr/>
          <p:nvPr/>
        </p:nvSpPr>
        <p:spPr>
          <a:xfrm rot="19348266">
            <a:off x="5122114" y="1285293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984" y="2780928"/>
            <a:ext cx="42862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0" name="Picture 4" descr="http://static1.tme.eu/katalog_pics/1/4/7/147c1750c9c576a24f47f2786936820f/60.7030-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560" y="2924944"/>
            <a:ext cx="2143140" cy="16073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400" b="1" dirty="0" smtClean="0">
                <a:solidFill>
                  <a:schemeClr val="accent1">
                    <a:lumMod val="75000"/>
                  </a:schemeClr>
                </a:solidFill>
              </a:rPr>
              <a:t>Види проводів</a:t>
            </a:r>
            <a:r>
              <a:rPr lang="uk-UA" sz="4400" b="1" dirty="0" smtClean="0"/>
              <a:t> </a:t>
            </a:r>
            <a:endParaRPr lang="uk-UA" sz="4400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03232" cy="487375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3600" dirty="0" smtClean="0"/>
              <a:t>Поділяють за призначенням:</a:t>
            </a:r>
          </a:p>
          <a:p>
            <a:pPr>
              <a:buFont typeface="Arial" pitchFamily="34" charset="0"/>
              <a:buChar char="•"/>
            </a:pPr>
            <a:r>
              <a:rPr lang="uk-UA" sz="3600" dirty="0"/>
              <a:t>у</a:t>
            </a:r>
            <a:r>
              <a:rPr lang="uk-UA" sz="3600" dirty="0" smtClean="0"/>
              <a:t>становочні, </a:t>
            </a:r>
          </a:p>
          <a:p>
            <a:pPr>
              <a:buFont typeface="Arial" pitchFamily="34" charset="0"/>
              <a:buChar char="•"/>
            </a:pPr>
            <a:r>
              <a:rPr lang="uk-UA" sz="3600" dirty="0" smtClean="0"/>
              <a:t>обмотувальні, </a:t>
            </a:r>
          </a:p>
          <a:p>
            <a:pPr>
              <a:buFont typeface="Arial" pitchFamily="34" charset="0"/>
              <a:buChar char="•"/>
            </a:pPr>
            <a:r>
              <a:rPr lang="uk-UA" sz="3600" dirty="0"/>
              <a:t>м</a:t>
            </a:r>
            <a:r>
              <a:rPr lang="uk-UA" sz="3600" dirty="0" smtClean="0"/>
              <a:t>онтажні, </a:t>
            </a:r>
          </a:p>
          <a:p>
            <a:pPr>
              <a:buFont typeface="Arial" pitchFamily="34" charset="0"/>
              <a:buChar char="•"/>
            </a:pPr>
            <a:r>
              <a:rPr lang="uk-UA" sz="3600" dirty="0" smtClean="0"/>
              <a:t>шнури, </a:t>
            </a:r>
          </a:p>
          <a:p>
            <a:pPr>
              <a:buFont typeface="Arial" pitchFamily="34" charset="0"/>
              <a:buChar char="•"/>
            </a:pPr>
            <a:r>
              <a:rPr lang="uk-UA" sz="3600" dirty="0" smtClean="0"/>
              <a:t>кабелі,</a:t>
            </a:r>
          </a:p>
          <a:p>
            <a:pPr>
              <a:buFont typeface="Arial" pitchFamily="34" charset="0"/>
              <a:buChar char="•"/>
            </a:pPr>
            <a:r>
              <a:rPr lang="ru-RU" sz="3600" dirty="0" smtClean="0"/>
              <a:t>проводи </a:t>
            </a:r>
            <a:r>
              <a:rPr lang="ru-RU" sz="3600" dirty="0" err="1"/>
              <a:t>повітряних</a:t>
            </a:r>
            <a:r>
              <a:rPr lang="ru-RU" sz="3600" dirty="0"/>
              <a:t> </a:t>
            </a:r>
            <a:r>
              <a:rPr lang="ru-RU" sz="3600" dirty="0" err="1"/>
              <a:t>ліній</a:t>
            </a:r>
            <a:r>
              <a:rPr lang="ru-RU" sz="3600" dirty="0"/>
              <a:t> </a:t>
            </a:r>
            <a:r>
              <a:rPr lang="ru-RU" sz="3600" dirty="0" err="1"/>
              <a:t>електропередачі</a:t>
            </a:r>
            <a:endParaRPr lang="uk-UA" sz="3600" dirty="0" smtClean="0"/>
          </a:p>
          <a:p>
            <a:endParaRPr lang="uk-UA" dirty="0" smtClean="0"/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/>
              <a:t>Установочні проводи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355160" cy="1324744"/>
          </a:xfrm>
        </p:spPr>
        <p:txBody>
          <a:bodyPr/>
          <a:lstStyle/>
          <a:p>
            <a:r>
              <a:rPr lang="uk-UA" dirty="0" smtClean="0"/>
              <a:t>використовуються </a:t>
            </a:r>
            <a:r>
              <a:rPr lang="uk-UA" dirty="0"/>
              <a:t>для монтажу електрообладнання схованою або відкритою проводкою</a:t>
            </a:r>
          </a:p>
          <a:p>
            <a:endParaRPr lang="ru-RU" dirty="0"/>
          </a:p>
        </p:txBody>
      </p:sp>
      <p:pic>
        <p:nvPicPr>
          <p:cNvPr id="5" name="Picture 2" descr="Провод установочный ПВ3 6,0: продажа, цена в Киеве. Колодки и накладки  тормозные ж/д от &quot;ООО &quot;Фирма &quot;Лема-Плюс&quot;&quot; - 31918945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564904"/>
            <a:ext cx="3832448" cy="38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382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/>
              <a:t>Обмотувальні проводи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03232" cy="1036712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призначені </a:t>
            </a:r>
            <a:r>
              <a:rPr lang="uk-UA" dirty="0"/>
              <a:t>для обмоток трансформаторів, електричних машин тощо</a:t>
            </a:r>
            <a:endParaRPr lang="ru-RU" dirty="0"/>
          </a:p>
        </p:txBody>
      </p:sp>
      <p:sp>
        <p:nvSpPr>
          <p:cNvPr id="5" name="AutoShape 2" descr="Провід обмотувальний ПЕТ-155 D 0,355 (1323129799) купити з доставкою по  Україн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Провід обмотувальний ПЕТ-155 D 0,355 (1323129799) купити з доставкою по  Україні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538261"/>
            <a:ext cx="5040560" cy="3733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4720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/>
              <a:t>Монтажний провід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87208" cy="1756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 smtClean="0"/>
              <a:t>застосовують</a:t>
            </a:r>
            <a:r>
              <a:rPr lang="ru-RU" dirty="0" smtClean="0"/>
              <a:t> </a:t>
            </a:r>
            <a:r>
              <a:rPr lang="ru-RU" dirty="0"/>
              <a:t>для </a:t>
            </a:r>
            <a:r>
              <a:rPr lang="ru-RU" dirty="0" err="1"/>
              <a:t>електричного</a:t>
            </a:r>
            <a:r>
              <a:rPr lang="ru-RU" dirty="0"/>
              <a:t> </a:t>
            </a:r>
            <a:r>
              <a:rPr lang="ru-RU" dirty="0" err="1"/>
              <a:t>з'єднання</a:t>
            </a:r>
            <a:r>
              <a:rPr lang="ru-RU" dirty="0"/>
              <a:t> </a:t>
            </a:r>
            <a:r>
              <a:rPr lang="ru-RU" dirty="0" err="1"/>
              <a:t>елементів</a:t>
            </a:r>
            <a:r>
              <a:rPr lang="ru-RU" dirty="0"/>
              <a:t> в </a:t>
            </a:r>
            <a:r>
              <a:rPr lang="ru-RU" dirty="0" err="1"/>
              <a:t>електро</a:t>
            </a:r>
            <a:r>
              <a:rPr lang="ru-RU" dirty="0"/>
              <a:t>- і </a:t>
            </a:r>
            <a:r>
              <a:rPr lang="ru-RU" dirty="0" err="1"/>
              <a:t>радіотехнічних</a:t>
            </a:r>
            <a:r>
              <a:rPr lang="ru-RU" dirty="0"/>
              <a:t> </a:t>
            </a:r>
            <a:r>
              <a:rPr lang="ru-RU" dirty="0" err="1"/>
              <a:t>пристроях</a:t>
            </a:r>
            <a:r>
              <a:rPr lang="ru-RU" dirty="0"/>
              <a:t>, </a:t>
            </a:r>
            <a:r>
              <a:rPr lang="ru-RU" dirty="0" err="1"/>
              <a:t>з'єднання</a:t>
            </a:r>
            <a:r>
              <a:rPr lang="ru-RU" dirty="0"/>
              <a:t> </a:t>
            </a:r>
            <a:r>
              <a:rPr lang="ru-RU" dirty="0" err="1"/>
              <a:t>приладів</a:t>
            </a:r>
            <a:r>
              <a:rPr lang="ru-RU" dirty="0"/>
              <a:t> і </a:t>
            </a:r>
            <a:r>
              <a:rPr lang="ru-RU" dirty="0" err="1"/>
              <a:t>апаратів</a:t>
            </a:r>
            <a:r>
              <a:rPr lang="ru-RU" dirty="0"/>
              <a:t> на пультах і щитах </a:t>
            </a:r>
            <a:r>
              <a:rPr lang="ru-RU" dirty="0" err="1"/>
              <a:t>керування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</a:t>
            </a:r>
          </a:p>
        </p:txBody>
      </p:sp>
      <p:sp>
        <p:nvSpPr>
          <p:cNvPr id="4" name="AutoShape 2" descr="Монтажний провід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Монтажний провід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7" name="Picture 5" descr="C:\Users\LordAlex\Desktop\markus-spiske-kK7uPf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85"/>
          <a:stretch/>
        </p:blipFill>
        <p:spPr bwMode="auto">
          <a:xfrm>
            <a:off x="1505827" y="3284984"/>
            <a:ext cx="5939243" cy="336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16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chemeClr val="accent1">
                    <a:lumMod val="75000"/>
                  </a:schemeClr>
                </a:solidFill>
              </a:rPr>
              <a:t>Шнур електричний</a:t>
            </a:r>
            <a:endParaRPr lang="uk-UA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75240" cy="4873752"/>
          </a:xfrm>
        </p:spPr>
        <p:txBody>
          <a:bodyPr/>
          <a:lstStyle/>
          <a:p>
            <a:pPr marL="0" indent="0">
              <a:buNone/>
            </a:pPr>
            <a:r>
              <a:rPr lang="uk-UA" sz="2800" dirty="0"/>
              <a:t>г</a:t>
            </a:r>
            <a:r>
              <a:rPr lang="uk-UA" sz="2800" dirty="0" smtClean="0"/>
              <a:t>нучкі ізольовані, призначені для приєднання побутових електроприладів і радіоапаратури</a:t>
            </a:r>
          </a:p>
          <a:p>
            <a:endParaRPr lang="uk-UA" dirty="0"/>
          </a:p>
        </p:txBody>
      </p:sp>
      <p:sp>
        <p:nvSpPr>
          <p:cNvPr id="4" name="AutoShape 2" descr="ᐉ Провод с вилкой Одескабель ПВС 3x0,75 1,7 м с заземлением 220В 10А IP20  белый • Купить в Киеве, Украине • Лучшая цена в Эпицентр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ᐉ Провод с вилкой Одескабель ПВС 3x0,75 1,7 м с заземлением 220В 10А IP20  белый • Купить в Киеве, Украине • Лучшая цена в Эпицентр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0" name="Picture 6" descr="Шнур с вилкой ПВС-ВП-2х1,5+1х1,5-250-10-16-2,7 Ч купить в Киеве, Одессе,  Украине | Интернет-магазин Pro100Kab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492896"/>
            <a:ext cx="3799888" cy="379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/>
              <a:t>Кабель </a:t>
            </a:r>
            <a:endParaRPr lang="uk-UA" sz="4000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179512" y="1124744"/>
            <a:ext cx="8712968" cy="34849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/>
              <a:t>о</a:t>
            </a:r>
            <a:r>
              <a:rPr lang="uk-UA" sz="2800" dirty="0" smtClean="0"/>
              <a:t>дин або кілька ізольованих проводів, укладених у захисній оболонці, призначених для підключення потужних електроприладів та установок; </a:t>
            </a:r>
            <a:r>
              <a:rPr lang="ru-RU" sz="2800" dirty="0" err="1"/>
              <a:t>м</a:t>
            </a:r>
            <a:r>
              <a:rPr lang="ru-RU" sz="2800" dirty="0" err="1" smtClean="0"/>
              <a:t>ожуть</a:t>
            </a:r>
            <a:r>
              <a:rPr lang="ru-RU" sz="2800" dirty="0" smtClean="0"/>
              <a:t> бути </a:t>
            </a:r>
            <a:r>
              <a:rPr lang="ru-RU" sz="2800" dirty="0" err="1"/>
              <a:t>встановлені</a:t>
            </a:r>
            <a:r>
              <a:rPr lang="ru-RU" sz="2800" dirty="0"/>
              <a:t> як </a:t>
            </a:r>
            <a:r>
              <a:rPr lang="ru-RU" sz="2800" dirty="0" err="1"/>
              <a:t>постійні</a:t>
            </a:r>
            <a:r>
              <a:rPr lang="ru-RU" sz="2800" dirty="0"/>
              <a:t> </a:t>
            </a:r>
            <a:r>
              <a:rPr lang="ru-RU" sz="2800" dirty="0" err="1"/>
              <a:t>електропроводки</a:t>
            </a:r>
            <a:r>
              <a:rPr lang="ru-RU" sz="2800" dirty="0"/>
              <a:t> в </a:t>
            </a:r>
            <a:r>
              <a:rPr lang="ru-RU" sz="2800" dirty="0" err="1"/>
              <a:t>приміщеннях</a:t>
            </a:r>
            <a:r>
              <a:rPr lang="ru-RU" sz="2800" dirty="0"/>
              <a:t>, </a:t>
            </a:r>
            <a:r>
              <a:rPr lang="ru-RU" sz="2800" dirty="0" err="1"/>
              <a:t>закопані</a:t>
            </a:r>
            <a:r>
              <a:rPr lang="ru-RU" sz="2800" dirty="0"/>
              <a:t> в землю </a:t>
            </a:r>
            <a:r>
              <a:rPr lang="ru-RU" sz="2800" dirty="0" err="1"/>
              <a:t>чи</a:t>
            </a:r>
            <a:r>
              <a:rPr lang="ru-RU" sz="2800" dirty="0"/>
              <a:t> </a:t>
            </a:r>
            <a:r>
              <a:rPr lang="ru-RU" sz="2800" dirty="0" err="1"/>
              <a:t>занурені</a:t>
            </a:r>
            <a:r>
              <a:rPr lang="ru-RU" sz="2800" dirty="0"/>
              <a:t> в воду, </a:t>
            </a:r>
            <a:r>
              <a:rPr lang="ru-RU" sz="2800" dirty="0" err="1"/>
              <a:t>прокладені</a:t>
            </a:r>
            <a:r>
              <a:rPr lang="ru-RU" sz="2800" dirty="0"/>
              <a:t> на </a:t>
            </a:r>
            <a:r>
              <a:rPr lang="ru-RU" sz="2800" dirty="0" err="1"/>
              <a:t>висоті</a:t>
            </a:r>
            <a:r>
              <a:rPr lang="ru-RU" sz="2800" dirty="0"/>
              <a:t> </a:t>
            </a:r>
            <a:r>
              <a:rPr lang="ru-RU" sz="2800" dirty="0" err="1"/>
              <a:t>або</a:t>
            </a:r>
            <a:r>
              <a:rPr lang="ru-RU" sz="2800" dirty="0"/>
              <a:t> просто </a:t>
            </a:r>
            <a:r>
              <a:rPr lang="ru-RU" sz="2800" dirty="0" err="1"/>
              <a:t>покладені</a:t>
            </a:r>
            <a:r>
              <a:rPr lang="ru-RU" sz="2800" dirty="0"/>
              <a:t> на </a:t>
            </a:r>
            <a:r>
              <a:rPr lang="ru-RU" sz="2800" dirty="0" err="1"/>
              <a:t>поверхню</a:t>
            </a:r>
            <a:r>
              <a:rPr lang="ru-RU" sz="2800" dirty="0"/>
              <a:t>.</a:t>
            </a:r>
            <a:endParaRPr lang="uk-UA" sz="2800" dirty="0" smtClean="0"/>
          </a:p>
        </p:txBody>
      </p:sp>
      <p:pic>
        <p:nvPicPr>
          <p:cNvPr id="17410" name="Picture 2" descr="Кабель силовой гибкий К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27031"/>
            <a:ext cx="3260633" cy="244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04664"/>
            <a:ext cx="8712968" cy="652934"/>
          </a:xfrm>
        </p:spPr>
        <p:txBody>
          <a:bodyPr>
            <a:normAutofit/>
          </a:bodyPr>
          <a:lstStyle/>
          <a:p>
            <a:r>
              <a:rPr lang="ru-RU" dirty="0"/>
              <a:t>Проводи </a:t>
            </a:r>
            <a:r>
              <a:rPr lang="ru-RU" dirty="0" err="1"/>
              <a:t>повітряних</a:t>
            </a:r>
            <a:r>
              <a:rPr lang="ru-RU" dirty="0"/>
              <a:t> </a:t>
            </a:r>
            <a:r>
              <a:rPr lang="ru-RU" dirty="0" err="1"/>
              <a:t>ліній</a:t>
            </a:r>
            <a:r>
              <a:rPr lang="ru-RU" dirty="0"/>
              <a:t> </a:t>
            </a:r>
            <a:r>
              <a:rPr lang="ru-RU" dirty="0" err="1"/>
              <a:t>електропередачі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268760"/>
            <a:ext cx="8208912" cy="2160240"/>
          </a:xfrm>
        </p:spPr>
        <p:txBody>
          <a:bodyPr/>
          <a:lstStyle/>
          <a:p>
            <a:pPr marL="0" indent="0">
              <a:buNone/>
            </a:pPr>
            <a:r>
              <a:rPr lang="ru-RU" dirty="0" err="1" smtClean="0"/>
              <a:t>переважно</a:t>
            </a:r>
            <a:r>
              <a:rPr lang="ru-RU" dirty="0" smtClean="0"/>
              <a:t> </a:t>
            </a:r>
            <a:r>
              <a:rPr lang="ru-RU" dirty="0" err="1"/>
              <a:t>сталеалюмінієві</a:t>
            </a:r>
            <a:r>
              <a:rPr lang="ru-RU" dirty="0"/>
              <a:t>, з </a:t>
            </a:r>
            <a:r>
              <a:rPr lang="ru-RU" dirty="0" err="1"/>
              <a:t>високою</a:t>
            </a:r>
            <a:r>
              <a:rPr lang="ru-RU" dirty="0"/>
              <a:t> </a:t>
            </a:r>
            <a:r>
              <a:rPr lang="ru-RU" dirty="0" err="1"/>
              <a:t>механічною</a:t>
            </a:r>
            <a:r>
              <a:rPr lang="ru-RU" dirty="0"/>
              <a:t> </a:t>
            </a:r>
            <a:r>
              <a:rPr lang="ru-RU" dirty="0" err="1"/>
              <a:t>міцністю</a:t>
            </a:r>
            <a:r>
              <a:rPr lang="ru-RU" dirty="0"/>
              <a:t> і </a:t>
            </a:r>
            <a:r>
              <a:rPr lang="ru-RU" dirty="0" err="1"/>
              <a:t>корозійною</a:t>
            </a:r>
            <a:r>
              <a:rPr lang="ru-RU" dirty="0"/>
              <a:t> </a:t>
            </a:r>
            <a:r>
              <a:rPr lang="ru-RU" dirty="0" err="1"/>
              <a:t>стійкістю</a:t>
            </a:r>
            <a:r>
              <a:rPr lang="ru-RU" dirty="0"/>
              <a:t>. </a:t>
            </a:r>
            <a:r>
              <a:rPr lang="ru-RU" dirty="0" err="1"/>
              <a:t>Переріз</a:t>
            </a:r>
            <a:r>
              <a:rPr lang="ru-RU" dirty="0"/>
              <a:t> таких </a:t>
            </a:r>
            <a:r>
              <a:rPr lang="ru-RU" dirty="0" err="1"/>
              <a:t>проводів</a:t>
            </a:r>
            <a:r>
              <a:rPr lang="ru-RU" dirty="0"/>
              <a:t> — до 800 мм². У </a:t>
            </a:r>
            <a:r>
              <a:rPr lang="ru-RU" dirty="0" err="1"/>
              <a:t>високовольтних</a:t>
            </a:r>
            <a:r>
              <a:rPr lang="ru-RU" dirty="0"/>
              <a:t> </a:t>
            </a:r>
            <a:r>
              <a:rPr lang="ru-RU" dirty="0" err="1"/>
              <a:t>лініях</a:t>
            </a:r>
            <a:r>
              <a:rPr lang="ru-RU" dirty="0"/>
              <a:t> </a:t>
            </a:r>
            <a:r>
              <a:rPr lang="ru-RU" dirty="0" err="1"/>
              <a:t>електропередачі</a:t>
            </a:r>
            <a:r>
              <a:rPr lang="ru-RU" dirty="0"/>
              <a:t> </a:t>
            </a:r>
            <a:r>
              <a:rPr lang="ru-RU" dirty="0" err="1"/>
              <a:t>застосовують</a:t>
            </a:r>
            <a:r>
              <a:rPr lang="ru-RU" dirty="0"/>
              <a:t> </a:t>
            </a:r>
            <a:r>
              <a:rPr lang="ru-RU" dirty="0" err="1"/>
              <a:t>багатодротові</a:t>
            </a:r>
            <a:r>
              <a:rPr lang="ru-RU" dirty="0"/>
              <a:t> проводи з </a:t>
            </a:r>
            <a:r>
              <a:rPr lang="ru-RU" dirty="0" err="1"/>
              <a:t>перерізом</a:t>
            </a:r>
            <a:r>
              <a:rPr lang="ru-RU" dirty="0"/>
              <a:t> 0,6—1 см²</a:t>
            </a:r>
          </a:p>
        </p:txBody>
      </p:sp>
      <p:pic>
        <p:nvPicPr>
          <p:cNvPr id="15362" name="Picture 2" descr="Опори ЛЕП: призначення, різновиди та їх функції. Ґратчасті (решітчасті) та  багатогранні опори. - ЄВРОФОРВАРД УКРАЇ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244459"/>
            <a:ext cx="5026546" cy="3348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5833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435280" cy="1143000"/>
          </a:xfrm>
        </p:spPr>
        <p:txBody>
          <a:bodyPr/>
          <a:lstStyle/>
          <a:p>
            <a:pPr algn="ctr"/>
            <a:r>
              <a:rPr lang="uk-UA" b="1" dirty="0" smtClean="0"/>
              <a:t>Види електромонтажних інструментів</a:t>
            </a:r>
            <a:endParaRPr lang="ru-RU" b="1" dirty="0"/>
          </a:p>
        </p:txBody>
      </p:sp>
      <p:pic>
        <p:nvPicPr>
          <p:cNvPr id="18434" name="Picture 2" descr="Набір інструментів DEKO DKMT196, 196 шт, ціна 1850 грн — Prom.ua  (ID#142591184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220829"/>
            <a:ext cx="4608512" cy="447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2663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Гострогубці бічні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д</a:t>
            </a:r>
            <a:r>
              <a:rPr lang="uk-UA" dirty="0" smtClean="0"/>
              <a:t>ля різання монтажних проводів</a:t>
            </a:r>
            <a:endParaRPr lang="ru-RU" dirty="0"/>
          </a:p>
        </p:txBody>
      </p:sp>
      <p:sp>
        <p:nvSpPr>
          <p:cNvPr id="4" name="AutoShape 2" descr="Seitenschneider - InFa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Seitenschneider - InFaB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 descr="C:\Users\LordAlex\Desktop\Seitenschneid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2780928"/>
            <a:ext cx="619189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503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Плоскогубці вузькі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Для утримання дрібних деталей під час виконання електромонтажних робіт</a:t>
            </a:r>
            <a:endParaRPr lang="ru-RU" dirty="0"/>
          </a:p>
        </p:txBody>
      </p:sp>
      <p:sp>
        <p:nvSpPr>
          <p:cNvPr id="4" name="AutoShape 2" descr="Плоскогубці з подовженими плоскими губками Bahco 180 мм 612181 (11417) •  Краща ціна в Києві, Україні • Купити в Епіцентр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Плоскогубці з подовженими плоскими губками Bahco 180 мм 612181 (11417) •  Краща ціна в Києві, Україні • Купити в Епіцентрі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867" y="2564904"/>
            <a:ext cx="6176029" cy="368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91127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Щипці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д</a:t>
            </a:r>
            <a:r>
              <a:rPr lang="uk-UA" dirty="0" smtClean="0"/>
              <a:t>ля зняття ізоляції з проводів</a:t>
            </a:r>
            <a:endParaRPr lang="ru-RU" dirty="0"/>
          </a:p>
        </p:txBody>
      </p:sp>
      <p:pic>
        <p:nvPicPr>
          <p:cNvPr id="3074" name="Picture 2" descr="Щипці для Зняття Ізоляції Обгумовані 160мм СИЛА — Купити Недорого на  Bigl.ua (1442903782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08"/>
          <a:stretch/>
        </p:blipFill>
        <p:spPr bwMode="auto">
          <a:xfrm>
            <a:off x="683568" y="2060848"/>
            <a:ext cx="6683896" cy="388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903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Пасатижі (комбіновані плоскогубці)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д</a:t>
            </a:r>
            <a:r>
              <a:rPr lang="uk-UA" dirty="0" smtClean="0"/>
              <a:t>ля утримання середніх деталей під час </a:t>
            </a:r>
            <a:r>
              <a:rPr lang="uk-UA" dirty="0" err="1" smtClean="0"/>
              <a:t>електромонажу</a:t>
            </a:r>
            <a:r>
              <a:rPr lang="uk-UA" dirty="0" smtClean="0"/>
              <a:t> та різання проводів</a:t>
            </a:r>
            <a:endParaRPr lang="ru-RU" dirty="0"/>
          </a:p>
        </p:txBody>
      </p:sp>
      <p:pic>
        <p:nvPicPr>
          <p:cNvPr id="5122" name="Picture 2" descr="Пассатижи Cr-V никель 180мм Berg 44-101 |плоскогубци плоскогубцы Пасатижі  Cr-V нікель 180мм Be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433394"/>
            <a:ext cx="5750793" cy="2045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3116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Круглогубці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smtClean="0"/>
              <a:t>них </a:t>
            </a:r>
            <a:r>
              <a:rPr lang="ru-RU" dirty="0" err="1" smtClean="0"/>
              <a:t>згинають</a:t>
            </a:r>
            <a:r>
              <a:rPr lang="ru-RU" dirty="0" smtClean="0"/>
              <a:t> і </a:t>
            </a:r>
            <a:r>
              <a:rPr lang="ru-RU" dirty="0" err="1"/>
              <a:t>формують</a:t>
            </a:r>
            <a:r>
              <a:rPr lang="ru-RU" dirty="0"/>
              <a:t> </a:t>
            </a:r>
            <a:r>
              <a:rPr lang="ru-RU" dirty="0" err="1"/>
              <a:t>петлі</a:t>
            </a:r>
            <a:r>
              <a:rPr lang="ru-RU" dirty="0"/>
              <a:t> на </a:t>
            </a:r>
            <a:r>
              <a:rPr lang="ru-RU" dirty="0" err="1"/>
              <a:t>кінці</a:t>
            </a:r>
            <a:r>
              <a:rPr lang="ru-RU" dirty="0"/>
              <a:t> дроту</a:t>
            </a:r>
          </a:p>
        </p:txBody>
      </p:sp>
      <p:pic>
        <p:nvPicPr>
          <p:cNvPr id="6146" name="Picture 2" descr="Круглогубці маленькі короткі: продаж, ціна у Дніпрі. Обладнання для ремонту  взуття від &quot;Мастерок&quot; - 17342471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420888"/>
            <a:ext cx="4669481" cy="3600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69222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Викрутки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Для монтажу механічних вузлів з гвинтовими з’єднаннями </a:t>
            </a:r>
            <a:endParaRPr lang="ru-RU" dirty="0"/>
          </a:p>
        </p:txBody>
      </p:sp>
      <p:sp>
        <p:nvSpPr>
          <p:cNvPr id="4" name="AutoShape 2" descr="Набор отверток TOPEX (8 шт.) купить в Киеве и по Украине, отзывы,  характеристики, гарант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Набор отверток TOPEX (8 шт.) купить в Киеве и по Украине, отзывы,  характеристики, гарантия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Набор отверток TOPEX - 4 шт. (39D884) – низкие цены, кредит, оплата частями  в интернет-магазине ROZETKA | Купить в Украине: Киеве, Харькове, Днепре,  Одессе, Запорожье, Львове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Набор отверток TOPEX - 4 шт. (39D884) – низкие цены, кредит, оплата частями  в интернет-магазине ROZETKA | Купить в Украине: Киеве, Харькове, Днепре,  Одессе, Запорожье, Львове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0" descr="Набор отверток S&amp;R 8 шт (250681108): Купить в официального дилера S&amp;R в  Украине, цена, отзывы, скидки в интернет-магазине STORGOM.UA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2" descr="Набор отверток S&amp;R 8 шт (250681108): Купить в официального дилера S&amp;R в  Украине, цена, отзывы, скидки в интернет-магазине STORGOM.UA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205" name="Picture 13" descr="C:\Users\LordAlex\Desktop\250_681_108_2-500x500.501x4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143061"/>
            <a:ext cx="4680291" cy="419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149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Ніж електромонтажний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199" y="1600200"/>
            <a:ext cx="8147249" cy="4873752"/>
          </a:xfrm>
        </p:spPr>
        <p:txBody>
          <a:bodyPr/>
          <a:lstStyle/>
          <a:p>
            <a:r>
              <a:rPr lang="uk-UA" dirty="0" smtClean="0"/>
              <a:t>для зняття ізоляції та зачищення струмопровідних жил</a:t>
            </a:r>
            <a:endParaRPr lang="ru-RU" dirty="0"/>
          </a:p>
        </p:txBody>
      </p:sp>
      <p:pic>
        <p:nvPicPr>
          <p:cNvPr id="7170" name="Picture 2" descr="Ніж електромонтажний в категорії &quot;Інструменти&quot; в Тернополі | Порівняти ціни  та купити на Prom.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50" y="3645024"/>
            <a:ext cx="8419393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3934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Перфоратор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/>
              <a:t>електричний</a:t>
            </a:r>
            <a:r>
              <a:rPr lang="ru-RU" dirty="0"/>
              <a:t> </a:t>
            </a:r>
            <a:r>
              <a:rPr lang="ru-RU" dirty="0" err="1"/>
              <a:t>інструмент</a:t>
            </a:r>
            <a:r>
              <a:rPr lang="ru-RU" dirty="0"/>
              <a:t> для </a:t>
            </a:r>
            <a:r>
              <a:rPr lang="ru-RU" dirty="0" err="1"/>
              <a:t>різання</a:t>
            </a:r>
            <a:r>
              <a:rPr lang="ru-RU" dirty="0"/>
              <a:t> </a:t>
            </a:r>
            <a:r>
              <a:rPr lang="ru-RU" dirty="0" err="1"/>
              <a:t>отворів</a:t>
            </a:r>
            <a:r>
              <a:rPr lang="ru-RU" dirty="0"/>
              <a:t> в </a:t>
            </a:r>
            <a:r>
              <a:rPr lang="ru-RU" dirty="0" err="1"/>
              <a:t>твердих</a:t>
            </a:r>
            <a:r>
              <a:rPr lang="ru-RU" dirty="0"/>
              <a:t> </a:t>
            </a:r>
            <a:r>
              <a:rPr lang="ru-RU" dirty="0" err="1"/>
              <a:t>матеріалах</a:t>
            </a:r>
            <a:r>
              <a:rPr lang="ru-RU" dirty="0"/>
              <a:t>: </a:t>
            </a:r>
            <a:r>
              <a:rPr lang="ru-RU" dirty="0" err="1"/>
              <a:t>камені</a:t>
            </a:r>
            <a:r>
              <a:rPr lang="ru-RU" dirty="0"/>
              <a:t>, </a:t>
            </a:r>
            <a:r>
              <a:rPr lang="ru-RU" dirty="0" err="1"/>
              <a:t>цеглі</a:t>
            </a:r>
            <a:r>
              <a:rPr lang="ru-RU" dirty="0"/>
              <a:t>, </a:t>
            </a:r>
            <a:r>
              <a:rPr lang="ru-RU" dirty="0" err="1"/>
              <a:t>бетоні</a:t>
            </a:r>
            <a:r>
              <a:rPr lang="ru-RU" dirty="0"/>
              <a:t> і т.д.</a:t>
            </a:r>
          </a:p>
        </p:txBody>
      </p:sp>
      <p:sp>
        <p:nvSpPr>
          <p:cNvPr id="4" name="AutoShape 2" descr="Перфоратор DeWalt D25144K в интернет-магазине dewalt.to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Перфоратор DeWalt D25144K в интернет-магазине dewalt.to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36912"/>
            <a:ext cx="4772793" cy="398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28846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Шуроповерт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19256" cy="4873752"/>
          </a:xfrm>
        </p:spPr>
        <p:txBody>
          <a:bodyPr/>
          <a:lstStyle/>
          <a:p>
            <a:r>
              <a:rPr lang="ru-RU" dirty="0" err="1"/>
              <a:t>ручний</a:t>
            </a:r>
            <a:r>
              <a:rPr lang="ru-RU" dirty="0"/>
              <a:t> </a:t>
            </a:r>
            <a:r>
              <a:rPr lang="ru-RU" dirty="0" err="1"/>
              <a:t>електроінструмент</a:t>
            </a:r>
            <a:r>
              <a:rPr lang="ru-RU" dirty="0"/>
              <a:t> з </a:t>
            </a:r>
            <a:r>
              <a:rPr lang="ru-RU" dirty="0" err="1"/>
              <a:t>регульованим</a:t>
            </a:r>
            <a:r>
              <a:rPr lang="ru-RU" dirty="0"/>
              <a:t> </a:t>
            </a:r>
            <a:r>
              <a:rPr lang="ru-RU" dirty="0" err="1"/>
              <a:t>крутним</a:t>
            </a:r>
            <a:r>
              <a:rPr lang="ru-RU" dirty="0"/>
              <a:t> моментом,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призначено</a:t>
            </a:r>
            <a:r>
              <a:rPr lang="ru-RU" dirty="0"/>
              <a:t> для </a:t>
            </a:r>
            <a:r>
              <a:rPr lang="ru-RU" dirty="0" err="1"/>
              <a:t>закручування</a:t>
            </a:r>
            <a:r>
              <a:rPr lang="ru-RU" dirty="0"/>
              <a:t> і </a:t>
            </a:r>
            <a:r>
              <a:rPr lang="ru-RU" dirty="0" err="1"/>
              <a:t>відкручування</a:t>
            </a:r>
            <a:r>
              <a:rPr lang="ru-RU" dirty="0"/>
              <a:t> </a:t>
            </a:r>
            <a:r>
              <a:rPr lang="ru-RU" dirty="0" err="1"/>
              <a:t>шурупів</a:t>
            </a:r>
            <a:r>
              <a:rPr lang="ru-RU" dirty="0"/>
              <a:t>, </a:t>
            </a:r>
            <a:r>
              <a:rPr lang="ru-RU" dirty="0" err="1"/>
              <a:t>саморізів</a:t>
            </a:r>
            <a:r>
              <a:rPr lang="ru-RU" dirty="0"/>
              <a:t>, </a:t>
            </a:r>
            <a:r>
              <a:rPr lang="ru-RU" dirty="0" err="1"/>
              <a:t>гвинтів</a:t>
            </a:r>
            <a:r>
              <a:rPr lang="ru-RU" dirty="0"/>
              <a:t>, </a:t>
            </a:r>
            <a:r>
              <a:rPr lang="ru-RU" dirty="0" err="1"/>
              <a:t>дюбелів</a:t>
            </a:r>
            <a:r>
              <a:rPr lang="ru-RU" dirty="0"/>
              <a:t> та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видів</a:t>
            </a:r>
            <a:r>
              <a:rPr lang="ru-RU" dirty="0"/>
              <a:t> </a:t>
            </a:r>
            <a:r>
              <a:rPr lang="ru-RU" dirty="0" err="1"/>
              <a:t>кріпильних</a:t>
            </a:r>
            <a:r>
              <a:rPr lang="ru-RU" dirty="0"/>
              <a:t> </a:t>
            </a:r>
            <a:r>
              <a:rPr lang="ru-RU" dirty="0" err="1"/>
              <a:t>виробів</a:t>
            </a:r>
            <a:r>
              <a:rPr lang="ru-RU" dirty="0"/>
              <a:t>,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свердління</a:t>
            </a:r>
            <a:r>
              <a:rPr lang="ru-RU" dirty="0"/>
              <a:t> </a:t>
            </a:r>
            <a:r>
              <a:rPr lang="ru-RU" dirty="0" err="1"/>
              <a:t>отворів</a:t>
            </a:r>
            <a:r>
              <a:rPr lang="ru-RU" dirty="0"/>
              <a:t>.</a:t>
            </a:r>
          </a:p>
        </p:txBody>
      </p:sp>
      <p:pic>
        <p:nvPicPr>
          <p:cNvPr id="10242" name="Picture 2" descr="Шуруповерт электрический Mächtz MED-750D купить в Украине. Интернет-магазин  электроинструмен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284984"/>
            <a:ext cx="338437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8643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2"/>
          <a:srcRect l="25653" b="16780"/>
          <a:stretch/>
        </p:blipFill>
        <p:spPr bwMode="auto">
          <a:xfrm>
            <a:off x="4948187" y="2760231"/>
            <a:ext cx="3435417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400" b="1" dirty="0" smtClean="0">
                <a:solidFill>
                  <a:schemeClr val="accent5">
                    <a:lumMod val="75000"/>
                  </a:schemeClr>
                </a:solidFill>
              </a:rPr>
              <a:t>Домашнє завдання</a:t>
            </a:r>
            <a:endParaRPr lang="ru-RU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892696"/>
          </a:xfrm>
        </p:spPr>
        <p:txBody>
          <a:bodyPr/>
          <a:lstStyle/>
          <a:p>
            <a:pPr marL="0" indent="0">
              <a:buNone/>
            </a:pPr>
            <a:r>
              <a:rPr lang="uk-UA" dirty="0"/>
              <a:t>з</a:t>
            </a:r>
            <a:r>
              <a:rPr lang="uk-UA" dirty="0" smtClean="0"/>
              <a:t>аписати правила з техніки безпеки під час </a:t>
            </a:r>
            <a:r>
              <a:rPr lang="uk-UA" smtClean="0"/>
              <a:t>електромонтажних робіт</a:t>
            </a:r>
            <a:endParaRPr lang="ru-RU" dirty="0"/>
          </a:p>
        </p:txBody>
      </p:sp>
      <p:sp>
        <p:nvSpPr>
          <p:cNvPr id="6" name="AutoShape 2" descr="⬇ Скачать картинки Электромонтажные работы, стоковые фото Электромонтажные  работы в хорошем качестве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1" b="5240"/>
          <a:stretch/>
        </p:blipFill>
        <p:spPr bwMode="auto">
          <a:xfrm>
            <a:off x="275605" y="2780928"/>
            <a:ext cx="4327720" cy="2838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450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36912"/>
            <a:ext cx="8352928" cy="1143000"/>
          </a:xfrm>
        </p:spPr>
        <p:txBody>
          <a:bodyPr>
            <a:noAutofit/>
          </a:bodyPr>
          <a:lstStyle/>
          <a:p>
            <a:pPr algn="ctr"/>
            <a:r>
              <a:rPr lang="uk-UA" sz="7200" dirty="0" smtClean="0">
                <a:solidFill>
                  <a:schemeClr val="accent6">
                    <a:lumMod val="75000"/>
                  </a:schemeClr>
                </a:solidFill>
              </a:rPr>
              <a:t>Дякую за увагу!</a:t>
            </a:r>
            <a:endParaRPr lang="ru-RU" sz="72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5750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льков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Альков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льков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275</TotalTime>
  <Words>298</Words>
  <Application>Microsoft Office PowerPoint</Application>
  <PresentationFormat>Экран (4:3)</PresentationFormat>
  <Paragraphs>59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Альков</vt:lpstr>
      <vt:lpstr>електромонтажні роботи</vt:lpstr>
      <vt:lpstr>Сьогодні на уроці: </vt:lpstr>
      <vt:lpstr>Провід </vt:lpstr>
      <vt:lpstr>Проводи бувають </vt:lpstr>
      <vt:lpstr>Види проводів </vt:lpstr>
      <vt:lpstr>Установочні проводи</vt:lpstr>
      <vt:lpstr>Обмотувальні проводи</vt:lpstr>
      <vt:lpstr>Монтажний провід</vt:lpstr>
      <vt:lpstr>Шнур електричний</vt:lpstr>
      <vt:lpstr>Кабель </vt:lpstr>
      <vt:lpstr>Проводи повітряних ліній електропередачі</vt:lpstr>
      <vt:lpstr>Види електромонтажних інструментів</vt:lpstr>
      <vt:lpstr>Гострогубці бічні</vt:lpstr>
      <vt:lpstr>Плоскогубці вузькі</vt:lpstr>
      <vt:lpstr>Щипці</vt:lpstr>
      <vt:lpstr>Пасатижі (комбіновані плоскогубці)</vt:lpstr>
      <vt:lpstr>Круглогубці</vt:lpstr>
      <vt:lpstr>Викрутки</vt:lpstr>
      <vt:lpstr>Ніж електромонтажний</vt:lpstr>
      <vt:lpstr>Перфоратор</vt:lpstr>
      <vt:lpstr>Шуроповерт</vt:lpstr>
      <vt:lpstr>Домашнє завдання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Проводи і шнури та електромонтажний інструмент </dc:title>
  <dc:creator>user</dc:creator>
  <cp:lastModifiedBy>LordAlex</cp:lastModifiedBy>
  <cp:revision>31</cp:revision>
  <dcterms:created xsi:type="dcterms:W3CDTF">2012-11-28T12:29:02Z</dcterms:created>
  <dcterms:modified xsi:type="dcterms:W3CDTF">2023-03-05T15:17:30Z</dcterms:modified>
</cp:coreProperties>
</file>